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83" r:id="rId3"/>
    <p:sldId id="281" r:id="rId4"/>
    <p:sldId id="275" r:id="rId5"/>
    <p:sldId id="279" r:id="rId6"/>
    <p:sldId id="270" r:id="rId7"/>
    <p:sldId id="258" r:id="rId8"/>
    <p:sldId id="285" r:id="rId9"/>
    <p:sldId id="293" r:id="rId10"/>
    <p:sldId id="297" r:id="rId11"/>
    <p:sldId id="282" r:id="rId12"/>
    <p:sldId id="290" r:id="rId13"/>
    <p:sldId id="289" r:id="rId14"/>
    <p:sldId id="294" r:id="rId15"/>
    <p:sldId id="295" r:id="rId16"/>
    <p:sldId id="296" r:id="rId17"/>
  </p:sldIdLst>
  <p:sldSz cx="18288000" cy="10287000"/>
  <p:notesSz cx="6797675" cy="9872663"/>
  <p:embeddedFontLst>
    <p:embeddedFont>
      <p:font typeface="Fira Sans Ultra-Bold" panose="020B0604020202020204" charset="0"/>
      <p:regular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Malgun Gothic" panose="020B0503020000020004" pitchFamily="34" charset="-127"/>
      <p:regular r:id="rId28"/>
      <p:bold r:id="rId29"/>
    </p:embeddedFont>
    <p:embeddedFont>
      <p:font typeface="Fira Sans Light" panose="020B0604020202020204" charset="0"/>
      <p:regular r:id="rId30"/>
    </p:embeddedFont>
    <p:embeddedFont>
      <p:font typeface="Fira Sans Medium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6B2"/>
    <a:srgbClr val="A066CB"/>
    <a:srgbClr val="B6E9F5"/>
    <a:srgbClr val="327EBF"/>
    <a:srgbClr val="FF494B"/>
    <a:srgbClr val="95DD52"/>
    <a:srgbClr val="86C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6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349"/>
          </a:xfrm>
          <a:prstGeom prst="rect">
            <a:avLst/>
          </a:prstGeom>
        </p:spPr>
        <p:txBody>
          <a:bodyPr vert="horz" lIns="89881" tIns="44941" rIns="89881" bIns="449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5349"/>
          </a:xfrm>
          <a:prstGeom prst="rect">
            <a:avLst/>
          </a:prstGeom>
        </p:spPr>
        <p:txBody>
          <a:bodyPr vert="horz" lIns="89881" tIns="44941" rIns="89881" bIns="44941" rtlCol="0"/>
          <a:lstStyle>
            <a:lvl1pPr algn="r">
              <a:defRPr sz="1200"/>
            </a:lvl1pPr>
          </a:lstStyle>
          <a:p>
            <a:fld id="{69F990D7-353E-42F0-9B84-95A84D595B08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81" tIns="44941" rIns="89881" bIns="449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51222"/>
            <a:ext cx="5438140" cy="3887360"/>
          </a:xfrm>
          <a:prstGeom prst="rect">
            <a:avLst/>
          </a:prstGeom>
        </p:spPr>
        <p:txBody>
          <a:bodyPr vert="horz" lIns="89881" tIns="44941" rIns="89881" bIns="4494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8"/>
          </a:xfrm>
          <a:prstGeom prst="rect">
            <a:avLst/>
          </a:prstGeom>
        </p:spPr>
        <p:txBody>
          <a:bodyPr vert="horz" lIns="89881" tIns="44941" rIns="89881" bIns="449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8"/>
            <a:ext cx="2945659" cy="495348"/>
          </a:xfrm>
          <a:prstGeom prst="rect">
            <a:avLst/>
          </a:prstGeom>
        </p:spPr>
        <p:txBody>
          <a:bodyPr vert="horz" lIns="89881" tIns="44941" rIns="89881" bIns="44941" rtlCol="0" anchor="b"/>
          <a:lstStyle>
            <a:lvl1pPr algn="r">
              <a:defRPr sz="1200"/>
            </a:lvl1pPr>
          </a:lstStyle>
          <a:p>
            <a:fld id="{622A5321-6453-48EB-A4C8-3EBE1916C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1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1763" y="1336675"/>
            <a:ext cx="6427787" cy="36147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68956" y="5153762"/>
            <a:ext cx="5351625" cy="421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43" tIns="44921" rIns="89843" bIns="44921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  <p:sp>
        <p:nvSpPr>
          <p:cNvPr id="159" name="Google Shape;159;p3:notes"/>
          <p:cNvSpPr txBox="1">
            <a:spLocks noGrp="1"/>
          </p:cNvSpPr>
          <p:nvPr>
            <p:ph type="sldNum" idx="12"/>
          </p:nvPr>
        </p:nvSpPr>
        <p:spPr>
          <a:xfrm>
            <a:off x="3789192" y="10171802"/>
            <a:ext cx="2898796" cy="537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43" tIns="44921" rIns="89843" bIns="44921" anchor="b" anchorCtr="0">
            <a:noAutofit/>
          </a:bodyPr>
          <a:lstStyle/>
          <a:p>
            <a:pPr defTabSz="898817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ru-RU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898817">
                <a:buClr>
                  <a:srgbClr val="000000"/>
                </a:buClr>
                <a:buSzPts val="1200"/>
                <a:defRPr/>
              </a:pPr>
              <a:t>5</a:t>
            </a:fld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1096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sv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3883" y="2019300"/>
            <a:ext cx="10954059" cy="5416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ru-RU" sz="8800" b="1" dirty="0" err="1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Ваучерное</a:t>
            </a:r>
            <a:r>
              <a:rPr lang="ru-RU" sz="88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финансирование в дошкольном образовании</a:t>
            </a:r>
            <a:endParaRPr lang="en-US" sz="88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1487942" y="6721669"/>
            <a:ext cx="7953476" cy="6888453"/>
            <a:chOff x="0" y="0"/>
            <a:chExt cx="6202680" cy="5372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311262" y="2409036"/>
            <a:ext cx="7953476" cy="6888453"/>
            <a:chOff x="0" y="0"/>
            <a:chExt cx="6202680" cy="5372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4"/>
          <p:cNvSpPr/>
          <p:nvPr/>
        </p:nvSpPr>
        <p:spPr>
          <a:xfrm>
            <a:off x="1" y="-190500"/>
            <a:ext cx="18288000" cy="10477500"/>
          </a:xfrm>
          <a:prstGeom prst="rect">
            <a:avLst/>
          </a:prstGeom>
          <a:solidFill>
            <a:srgbClr val="A066CB">
              <a:alpha val="8627"/>
            </a:srgbClr>
          </a:solidFill>
        </p:spPr>
      </p:sp>
      <p:sp>
        <p:nvSpPr>
          <p:cNvPr id="19" name="Скругленный прямоугольник 18"/>
          <p:cNvSpPr/>
          <p:nvPr/>
        </p:nvSpPr>
        <p:spPr>
          <a:xfrm>
            <a:off x="132131" y="3277027"/>
            <a:ext cx="18010931" cy="26418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2"/>
          <p:cNvGrpSpPr/>
          <p:nvPr/>
        </p:nvGrpSpPr>
        <p:grpSpPr>
          <a:xfrm>
            <a:off x="762000" y="9715500"/>
            <a:ext cx="16926697" cy="1542251"/>
            <a:chOff x="0" y="0"/>
            <a:chExt cx="58960502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grpSp>
        <p:nvGrpSpPr>
          <p:cNvPr id="4" name="Группа 3"/>
          <p:cNvGrpSpPr/>
          <p:nvPr/>
        </p:nvGrpSpPr>
        <p:grpSpPr>
          <a:xfrm>
            <a:off x="0" y="0"/>
            <a:ext cx="7347394" cy="1000470"/>
            <a:chOff x="-304801" y="642362"/>
            <a:chExt cx="7347394" cy="1000470"/>
          </a:xfrm>
        </p:grpSpPr>
        <p:sp>
          <p:nvSpPr>
            <p:cNvPr id="5" name="Freeform 16"/>
            <p:cNvSpPr/>
            <p:nvPr/>
          </p:nvSpPr>
          <p:spPr>
            <a:xfrm rot="10800000">
              <a:off x="1308847" y="868706"/>
              <a:ext cx="5582568" cy="774126"/>
            </a:xfrm>
            <a:custGeom>
              <a:avLst/>
              <a:gdLst/>
              <a:ahLst/>
              <a:cxnLst/>
              <a:rect l="l" t="t" r="r" b="b"/>
              <a:pathLst>
                <a:path w="29272148" h="5372100">
                  <a:moveTo>
                    <a:pt x="27721477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7721477" y="5372100"/>
                  </a:lnTo>
                  <a:lnTo>
                    <a:pt x="29272148" y="2686050"/>
                  </a:lnTo>
                  <a:lnTo>
                    <a:pt x="27721477" y="0"/>
                  </a:lnTo>
                  <a:close/>
                </a:path>
              </a:pathLst>
            </a:custGeom>
            <a:solidFill>
              <a:srgbClr val="86C7ED"/>
            </a:solidFill>
          </p:spPr>
        </p:sp>
        <p:grpSp>
          <p:nvGrpSpPr>
            <p:cNvPr id="6" name="Group 14"/>
            <p:cNvGrpSpPr/>
            <p:nvPr/>
          </p:nvGrpSpPr>
          <p:grpSpPr>
            <a:xfrm>
              <a:off x="-304801" y="642362"/>
              <a:ext cx="7347394" cy="779037"/>
              <a:chOff x="1521139" y="697844"/>
              <a:chExt cx="9796527" cy="1038717"/>
            </a:xfrm>
          </p:grpSpPr>
          <p:grpSp>
            <p:nvGrpSpPr>
              <p:cNvPr id="7" name="Group 15"/>
              <p:cNvGrpSpPr/>
              <p:nvPr/>
            </p:nvGrpSpPr>
            <p:grpSpPr>
              <a:xfrm rot="-10800000">
                <a:off x="1521139" y="697844"/>
                <a:ext cx="9624837" cy="1038717"/>
                <a:chOff x="2886224" y="1261133"/>
                <a:chExt cx="22784924" cy="2458962"/>
              </a:xfrm>
            </p:grpSpPr>
            <p:sp>
              <p:nvSpPr>
                <p:cNvPr id="9" name="Freeform 16"/>
                <p:cNvSpPr/>
                <p:nvPr/>
              </p:nvSpPr>
              <p:spPr>
                <a:xfrm>
                  <a:off x="2886224" y="1261133"/>
                  <a:ext cx="22784924" cy="2458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2148" h="5372100">
                      <a:moveTo>
                        <a:pt x="27721477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27721477" y="5372100"/>
                      </a:lnTo>
                      <a:lnTo>
                        <a:pt x="29272148" y="2686050"/>
                      </a:lnTo>
                      <a:lnTo>
                        <a:pt x="27721477" y="0"/>
                      </a:lnTo>
                      <a:close/>
                    </a:path>
                  </a:pathLst>
                </a:custGeom>
                <a:solidFill>
                  <a:srgbClr val="1836B2"/>
                </a:solidFill>
              </p:spPr>
            </p:sp>
          </p:grpSp>
          <p:sp>
            <p:nvSpPr>
              <p:cNvPr id="8" name="TextBox 17"/>
              <p:cNvSpPr txBox="1"/>
              <p:nvPr/>
            </p:nvSpPr>
            <p:spPr>
              <a:xfrm>
                <a:off x="2580064" y="835680"/>
                <a:ext cx="8737602" cy="65659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ru-RU" sz="3200" b="1" spc="-139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Лист ожидания</a:t>
                </a:r>
                <a:endParaRPr lang="en-US" sz="3200" b="1" spc="-139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endParaRPr>
              </a:p>
            </p:txBody>
          </p:sp>
        </p:grpSp>
      </p:grpSp>
      <p:sp>
        <p:nvSpPr>
          <p:cNvPr id="27" name="AutoShape 2" descr="Договор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691" y="1002712"/>
            <a:ext cx="1725255" cy="1674083"/>
          </a:xfrm>
          <a:prstGeom prst="rect">
            <a:avLst/>
          </a:prstGeom>
        </p:spPr>
      </p:pic>
      <p:sp>
        <p:nvSpPr>
          <p:cNvPr id="69" name="TextBox 2"/>
          <p:cNvSpPr txBox="1"/>
          <p:nvPr/>
        </p:nvSpPr>
        <p:spPr>
          <a:xfrm>
            <a:off x="4876800" y="1542948"/>
            <a:ext cx="897244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Что делать если нет свободного места в желаемой ДО</a:t>
            </a:r>
            <a:endParaRPr lang="en-US" sz="28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84" y="3687140"/>
            <a:ext cx="1305673" cy="1398274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100755" y="4153804"/>
            <a:ext cx="1876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Получил Ваучер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271292" y="4014173"/>
            <a:ext cx="1876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Нет мест в желаемом саду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110" y="3900524"/>
            <a:ext cx="1022312" cy="1022312"/>
          </a:xfrm>
          <a:prstGeom prst="rect">
            <a:avLst/>
          </a:prstGeom>
        </p:spPr>
      </p:pic>
      <p:sp>
        <p:nvSpPr>
          <p:cNvPr id="80" name="Прямоугольник 79"/>
          <p:cNvSpPr/>
          <p:nvPr/>
        </p:nvSpPr>
        <p:spPr>
          <a:xfrm>
            <a:off x="6427097" y="3900524"/>
            <a:ext cx="2295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Может выбрать временно другой детский сад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7555" y="3942586"/>
            <a:ext cx="1071562" cy="1071562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9906000" y="3853722"/>
            <a:ext cx="2295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Подает заявку в Лист ожидания в конкретную ДО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76455" y="3939848"/>
            <a:ext cx="999687" cy="999687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13550957" y="3675243"/>
            <a:ext cx="4301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При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появлении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места в ДО в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первую очередь 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будет выслано приглашение и родитель может зачислен в желаемый детский сад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2"/>
          <p:cNvSpPr txBox="1"/>
          <p:nvPr/>
        </p:nvSpPr>
        <p:spPr>
          <a:xfrm>
            <a:off x="160057" y="6149809"/>
            <a:ext cx="5254625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Для чего нужен Лист ожидания?</a:t>
            </a:r>
            <a:endParaRPr lang="en-US" sz="24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6354" y="6658613"/>
            <a:ext cx="93166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Чтобы ежедневно не следить за появлением мест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Чтобы  свободные места в дефицитных садах не освобождались «по договоренности среди своих»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2"/>
          <p:cNvSpPr txBox="1"/>
          <p:nvPr/>
        </p:nvSpPr>
        <p:spPr>
          <a:xfrm>
            <a:off x="155575" y="7761203"/>
            <a:ext cx="525462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Кто может воспользоваться Листом ожидания?</a:t>
            </a:r>
            <a:endParaRPr lang="en-US" sz="24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132131" y="8586794"/>
            <a:ext cx="85906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В Лист ожидания может встать только ребенок, который имеет ваучер и уже посещающий детский сад по этому ваучеру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2"/>
          <p:cNvSpPr txBox="1"/>
          <p:nvPr/>
        </p:nvSpPr>
        <p:spPr>
          <a:xfrm>
            <a:off x="9304615" y="6236736"/>
            <a:ext cx="5254625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Как встать в Лист ожидания?</a:t>
            </a:r>
            <a:endParaRPr lang="en-US" sz="24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9190912" y="6745540"/>
            <a:ext cx="93166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Необходимо подать электронную заявку. Подача заявки доступна в личном кабинете родителя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2"/>
          <p:cNvSpPr txBox="1"/>
          <p:nvPr/>
        </p:nvSpPr>
        <p:spPr>
          <a:xfrm>
            <a:off x="9240609" y="8005395"/>
            <a:ext cx="829290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Какие льготы предусмотрены для Листа ожидания?</a:t>
            </a:r>
            <a:endParaRPr lang="en-US" sz="24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9126907" y="8514199"/>
            <a:ext cx="9016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Все </a:t>
            </a:r>
            <a:r>
              <a:rPr lang="ru-RU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ваучеродержатели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равны, льготы отсутствуют. Кто раньше встал в лист ожидания, тот первым получит место. Заявления сортируются автоматически по дате и времени подачи заявления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35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AutoShape 5"/>
          <p:cNvSpPr/>
          <p:nvPr/>
        </p:nvSpPr>
        <p:spPr>
          <a:xfrm>
            <a:off x="9592610" y="1485900"/>
            <a:ext cx="8695390" cy="8801100"/>
          </a:xfrm>
          <a:prstGeom prst="rect">
            <a:avLst/>
          </a:prstGeom>
          <a:solidFill>
            <a:srgbClr val="A066CB">
              <a:alpha val="8627"/>
            </a:srgbClr>
          </a:solidFill>
        </p:spPr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E23C682-6C54-1EB9-4724-F52F54DE88D2}"/>
              </a:ext>
            </a:extLst>
          </p:cNvPr>
          <p:cNvSpPr txBox="1"/>
          <p:nvPr/>
        </p:nvSpPr>
        <p:spPr>
          <a:xfrm>
            <a:off x="1219200" y="276260"/>
            <a:ext cx="12864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ДОГОВОР </a:t>
            </a:r>
            <a:r>
              <a:rPr lang="ru-RU" dirty="0"/>
              <a:t>С КАЖДЫМ ДЕТСКИМ САДОМ НЕ ЗАКЛЮЧАЕТСЯ</a:t>
            </a:r>
          </a:p>
        </p:txBody>
      </p:sp>
      <p:sp>
        <p:nvSpPr>
          <p:cNvPr id="64" name="Freeform 18"/>
          <p:cNvSpPr/>
          <p:nvPr/>
        </p:nvSpPr>
        <p:spPr>
          <a:xfrm rot="10800000">
            <a:off x="243801" y="647700"/>
            <a:ext cx="493064" cy="426670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A066CB"/>
          </a:solidFill>
        </p:spPr>
      </p:sp>
      <p:sp>
        <p:nvSpPr>
          <p:cNvPr id="65" name="AutoShape 5"/>
          <p:cNvSpPr/>
          <p:nvPr/>
        </p:nvSpPr>
        <p:spPr>
          <a:xfrm>
            <a:off x="0" y="1485900"/>
            <a:ext cx="9030232" cy="8801100"/>
          </a:xfrm>
          <a:prstGeom prst="rect">
            <a:avLst/>
          </a:prstGeom>
          <a:solidFill>
            <a:srgbClr val="A066CB">
              <a:alpha val="8627"/>
            </a:srgbClr>
          </a:solidFill>
        </p:spPr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00" y="3101743"/>
            <a:ext cx="1071790" cy="1071790"/>
          </a:xfrm>
          <a:prstGeom prst="rect">
            <a:avLst/>
          </a:prstGeom>
        </p:spPr>
      </p:pic>
      <p:pic>
        <p:nvPicPr>
          <p:cNvPr id="67" name="Google Shape;2789;p7">
            <a:extLst>
              <a:ext uri="{FF2B5EF4-FFF2-40B4-BE49-F238E27FC236}">
                <a16:creationId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6464214" y="1611478"/>
            <a:ext cx="640197" cy="73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2789;p7">
            <a:extLst>
              <a:ext uri="{FF2B5EF4-FFF2-40B4-BE49-F238E27FC236}">
                <a16:creationId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6464213" y="2466163"/>
            <a:ext cx="640197" cy="73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2789;p7">
            <a:extLst>
              <a:ext uri="{FF2B5EF4-FFF2-40B4-BE49-F238E27FC236}">
                <a16:creationId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6464213" y="3299385"/>
            <a:ext cx="640197" cy="7306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Соединительная линия уступом 70"/>
          <p:cNvCxnSpPr/>
          <p:nvPr/>
        </p:nvCxnSpPr>
        <p:spPr>
          <a:xfrm rot="5400000" flipH="1" flipV="1">
            <a:off x="4002981" y="2069544"/>
            <a:ext cx="871294" cy="685800"/>
          </a:xfrm>
          <a:prstGeom prst="bentConnector3">
            <a:avLst>
              <a:gd name="adj1" fmla="val 9770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/>
          <p:nvPr/>
        </p:nvCxnSpPr>
        <p:spPr>
          <a:xfrm rot="16200000" flipH="1">
            <a:off x="3543592" y="3416943"/>
            <a:ext cx="1790072" cy="685800"/>
          </a:xfrm>
          <a:prstGeom prst="bentConnector3">
            <a:avLst>
              <a:gd name="adj1" fmla="val 9957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4095728" y="2848091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13" y="1775388"/>
            <a:ext cx="566728" cy="566728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319" y="2552889"/>
            <a:ext cx="566728" cy="56672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500" y="4356357"/>
            <a:ext cx="566728" cy="566728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BFF8F1C1-9870-62BD-A0C2-58AA89726EC9}"/>
              </a:ext>
            </a:extLst>
          </p:cNvPr>
          <p:cNvSpPr txBox="1"/>
          <p:nvPr/>
        </p:nvSpPr>
        <p:spPr>
          <a:xfrm>
            <a:off x="1592705" y="3304656"/>
            <a:ext cx="1923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Заключает договор госзакупок с каждой организацией</a:t>
            </a:r>
          </a:p>
        </p:txBody>
      </p:sp>
      <p:pic>
        <p:nvPicPr>
          <p:cNvPr id="78" name="Google Shape;2789;p7">
            <a:extLst>
              <a:ext uri="{FF2B5EF4-FFF2-40B4-BE49-F238E27FC236}">
                <a16:creationId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6542437" y="5148482"/>
            <a:ext cx="493288" cy="56297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DBD5CFD0-0D7F-DDA0-5E6A-D6A72606A1E5}"/>
              </a:ext>
            </a:extLst>
          </p:cNvPr>
          <p:cNvSpPr txBox="1"/>
          <p:nvPr/>
        </p:nvSpPr>
        <p:spPr>
          <a:xfrm>
            <a:off x="4622194" y="5264586"/>
            <a:ext cx="125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Нет договора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Google Shape;2789;p7">
            <a:extLst>
              <a:ext uri="{FF2B5EF4-FFF2-40B4-BE49-F238E27FC236}">
                <a16:creationId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6160892" y="5388054"/>
            <a:ext cx="566742" cy="6468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" name="Прямая со стрелкой 86"/>
          <p:cNvCxnSpPr/>
          <p:nvPr/>
        </p:nvCxnSpPr>
        <p:spPr>
          <a:xfrm>
            <a:off x="5763095" y="1944019"/>
            <a:ext cx="6391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5763095" y="2796583"/>
            <a:ext cx="6391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5763096" y="3779326"/>
            <a:ext cx="6391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Фигура"/>
          <p:cNvSpPr/>
          <p:nvPr/>
        </p:nvSpPr>
        <p:spPr>
          <a:xfrm rot="16200000">
            <a:off x="7779709" y="2492884"/>
            <a:ext cx="1544022" cy="2116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550" extrusionOk="0">
                <a:moveTo>
                  <a:pt x="6688" y="0"/>
                </a:moveTo>
                <a:cubicBezTo>
                  <a:pt x="6599" y="0"/>
                  <a:pt x="6510" y="21"/>
                  <a:pt x="6442" y="65"/>
                </a:cubicBezTo>
                <a:cubicBezTo>
                  <a:pt x="6306" y="152"/>
                  <a:pt x="6306" y="293"/>
                  <a:pt x="6442" y="380"/>
                </a:cubicBezTo>
                <a:cubicBezTo>
                  <a:pt x="6578" y="466"/>
                  <a:pt x="6799" y="466"/>
                  <a:pt x="6934" y="380"/>
                </a:cubicBezTo>
                <a:cubicBezTo>
                  <a:pt x="7070" y="293"/>
                  <a:pt x="7070" y="152"/>
                  <a:pt x="6934" y="65"/>
                </a:cubicBezTo>
                <a:cubicBezTo>
                  <a:pt x="6867" y="21"/>
                  <a:pt x="6777" y="0"/>
                  <a:pt x="6688" y="0"/>
                </a:cubicBezTo>
                <a:close/>
                <a:moveTo>
                  <a:pt x="8723" y="0"/>
                </a:moveTo>
                <a:cubicBezTo>
                  <a:pt x="8634" y="0"/>
                  <a:pt x="8545" y="21"/>
                  <a:pt x="8477" y="65"/>
                </a:cubicBezTo>
                <a:cubicBezTo>
                  <a:pt x="8341" y="152"/>
                  <a:pt x="8341" y="293"/>
                  <a:pt x="8477" y="380"/>
                </a:cubicBezTo>
                <a:cubicBezTo>
                  <a:pt x="8613" y="466"/>
                  <a:pt x="8833" y="466"/>
                  <a:pt x="8969" y="380"/>
                </a:cubicBezTo>
                <a:cubicBezTo>
                  <a:pt x="9105" y="293"/>
                  <a:pt x="9105" y="152"/>
                  <a:pt x="8969" y="65"/>
                </a:cubicBezTo>
                <a:cubicBezTo>
                  <a:pt x="8901" y="21"/>
                  <a:pt x="8812" y="0"/>
                  <a:pt x="8723" y="0"/>
                </a:cubicBezTo>
                <a:close/>
                <a:moveTo>
                  <a:pt x="10758" y="0"/>
                </a:moveTo>
                <a:cubicBezTo>
                  <a:pt x="10669" y="0"/>
                  <a:pt x="10579" y="21"/>
                  <a:pt x="10512" y="65"/>
                </a:cubicBezTo>
                <a:cubicBezTo>
                  <a:pt x="10376" y="152"/>
                  <a:pt x="10376" y="293"/>
                  <a:pt x="10512" y="380"/>
                </a:cubicBezTo>
                <a:cubicBezTo>
                  <a:pt x="10647" y="466"/>
                  <a:pt x="10868" y="466"/>
                  <a:pt x="11004" y="380"/>
                </a:cubicBezTo>
                <a:cubicBezTo>
                  <a:pt x="11139" y="293"/>
                  <a:pt x="11139" y="152"/>
                  <a:pt x="11004" y="65"/>
                </a:cubicBezTo>
                <a:cubicBezTo>
                  <a:pt x="10936" y="21"/>
                  <a:pt x="10847" y="0"/>
                  <a:pt x="10758" y="0"/>
                </a:cubicBezTo>
                <a:close/>
                <a:moveTo>
                  <a:pt x="12792" y="0"/>
                </a:moveTo>
                <a:cubicBezTo>
                  <a:pt x="12703" y="0"/>
                  <a:pt x="12614" y="21"/>
                  <a:pt x="12546" y="65"/>
                </a:cubicBezTo>
                <a:cubicBezTo>
                  <a:pt x="12410" y="152"/>
                  <a:pt x="12410" y="293"/>
                  <a:pt x="12546" y="380"/>
                </a:cubicBezTo>
                <a:cubicBezTo>
                  <a:pt x="12682" y="466"/>
                  <a:pt x="12903" y="466"/>
                  <a:pt x="13038" y="380"/>
                </a:cubicBezTo>
                <a:cubicBezTo>
                  <a:pt x="13174" y="293"/>
                  <a:pt x="13174" y="152"/>
                  <a:pt x="13038" y="65"/>
                </a:cubicBezTo>
                <a:cubicBezTo>
                  <a:pt x="12970" y="21"/>
                  <a:pt x="12881" y="0"/>
                  <a:pt x="12792" y="0"/>
                </a:cubicBezTo>
                <a:close/>
                <a:moveTo>
                  <a:pt x="14827" y="0"/>
                </a:moveTo>
                <a:cubicBezTo>
                  <a:pt x="14738" y="0"/>
                  <a:pt x="14649" y="21"/>
                  <a:pt x="14581" y="65"/>
                </a:cubicBezTo>
                <a:cubicBezTo>
                  <a:pt x="14445" y="152"/>
                  <a:pt x="14445" y="293"/>
                  <a:pt x="14581" y="380"/>
                </a:cubicBezTo>
                <a:cubicBezTo>
                  <a:pt x="14717" y="466"/>
                  <a:pt x="14937" y="466"/>
                  <a:pt x="15073" y="380"/>
                </a:cubicBezTo>
                <a:cubicBezTo>
                  <a:pt x="15209" y="293"/>
                  <a:pt x="15209" y="152"/>
                  <a:pt x="15073" y="65"/>
                </a:cubicBezTo>
                <a:cubicBezTo>
                  <a:pt x="15005" y="21"/>
                  <a:pt x="14916" y="0"/>
                  <a:pt x="14827" y="0"/>
                </a:cubicBezTo>
                <a:close/>
                <a:moveTo>
                  <a:pt x="6688" y="1091"/>
                </a:moveTo>
                <a:cubicBezTo>
                  <a:pt x="6549" y="1091"/>
                  <a:pt x="6410" y="1125"/>
                  <a:pt x="6303" y="1193"/>
                </a:cubicBezTo>
                <a:cubicBezTo>
                  <a:pt x="6091" y="1329"/>
                  <a:pt x="6091" y="1550"/>
                  <a:pt x="6303" y="1686"/>
                </a:cubicBezTo>
                <a:cubicBezTo>
                  <a:pt x="6516" y="1821"/>
                  <a:pt x="6861" y="1821"/>
                  <a:pt x="7073" y="1686"/>
                </a:cubicBezTo>
                <a:cubicBezTo>
                  <a:pt x="7286" y="1550"/>
                  <a:pt x="7286" y="1329"/>
                  <a:pt x="7073" y="1193"/>
                </a:cubicBezTo>
                <a:cubicBezTo>
                  <a:pt x="6967" y="1125"/>
                  <a:pt x="6828" y="1091"/>
                  <a:pt x="6688" y="1091"/>
                </a:cubicBezTo>
                <a:close/>
                <a:moveTo>
                  <a:pt x="8723" y="1091"/>
                </a:moveTo>
                <a:cubicBezTo>
                  <a:pt x="8688" y="1091"/>
                  <a:pt x="8654" y="1093"/>
                  <a:pt x="8619" y="1097"/>
                </a:cubicBezTo>
                <a:cubicBezTo>
                  <a:pt x="8516" y="1110"/>
                  <a:pt x="8418" y="1142"/>
                  <a:pt x="8338" y="1193"/>
                </a:cubicBezTo>
                <a:cubicBezTo>
                  <a:pt x="8126" y="1329"/>
                  <a:pt x="8126" y="1550"/>
                  <a:pt x="8338" y="1686"/>
                </a:cubicBezTo>
                <a:cubicBezTo>
                  <a:pt x="8444" y="1754"/>
                  <a:pt x="8584" y="1787"/>
                  <a:pt x="8723" y="1787"/>
                </a:cubicBezTo>
                <a:cubicBezTo>
                  <a:pt x="8862" y="1787"/>
                  <a:pt x="9002" y="1754"/>
                  <a:pt x="9108" y="1686"/>
                </a:cubicBezTo>
                <a:cubicBezTo>
                  <a:pt x="9320" y="1550"/>
                  <a:pt x="9320" y="1329"/>
                  <a:pt x="9108" y="1193"/>
                </a:cubicBezTo>
                <a:cubicBezTo>
                  <a:pt x="9002" y="1125"/>
                  <a:pt x="8862" y="1091"/>
                  <a:pt x="8723" y="1091"/>
                </a:cubicBezTo>
                <a:close/>
                <a:moveTo>
                  <a:pt x="10758" y="1091"/>
                </a:moveTo>
                <a:cubicBezTo>
                  <a:pt x="10723" y="1091"/>
                  <a:pt x="10688" y="1093"/>
                  <a:pt x="10654" y="1097"/>
                </a:cubicBezTo>
                <a:cubicBezTo>
                  <a:pt x="10551" y="1110"/>
                  <a:pt x="10452" y="1142"/>
                  <a:pt x="10373" y="1193"/>
                </a:cubicBezTo>
                <a:cubicBezTo>
                  <a:pt x="10160" y="1329"/>
                  <a:pt x="10160" y="1550"/>
                  <a:pt x="10373" y="1686"/>
                </a:cubicBezTo>
                <a:cubicBezTo>
                  <a:pt x="10479" y="1754"/>
                  <a:pt x="10618" y="1787"/>
                  <a:pt x="10758" y="1787"/>
                </a:cubicBezTo>
                <a:cubicBezTo>
                  <a:pt x="10897" y="1787"/>
                  <a:pt x="11036" y="1754"/>
                  <a:pt x="11143" y="1686"/>
                </a:cubicBezTo>
                <a:cubicBezTo>
                  <a:pt x="11355" y="1550"/>
                  <a:pt x="11355" y="1329"/>
                  <a:pt x="11143" y="1193"/>
                </a:cubicBezTo>
                <a:cubicBezTo>
                  <a:pt x="11036" y="1125"/>
                  <a:pt x="10897" y="1091"/>
                  <a:pt x="10758" y="1091"/>
                </a:cubicBezTo>
                <a:close/>
                <a:moveTo>
                  <a:pt x="12792" y="1091"/>
                </a:moveTo>
                <a:cubicBezTo>
                  <a:pt x="12757" y="1091"/>
                  <a:pt x="12723" y="1093"/>
                  <a:pt x="12689" y="1097"/>
                </a:cubicBezTo>
                <a:cubicBezTo>
                  <a:pt x="12586" y="1110"/>
                  <a:pt x="12487" y="1142"/>
                  <a:pt x="12407" y="1193"/>
                </a:cubicBezTo>
                <a:cubicBezTo>
                  <a:pt x="12195" y="1329"/>
                  <a:pt x="12195" y="1550"/>
                  <a:pt x="12407" y="1686"/>
                </a:cubicBezTo>
                <a:cubicBezTo>
                  <a:pt x="12513" y="1754"/>
                  <a:pt x="12653" y="1787"/>
                  <a:pt x="12792" y="1787"/>
                </a:cubicBezTo>
                <a:cubicBezTo>
                  <a:pt x="12931" y="1787"/>
                  <a:pt x="13071" y="1754"/>
                  <a:pt x="13177" y="1686"/>
                </a:cubicBezTo>
                <a:cubicBezTo>
                  <a:pt x="13390" y="1550"/>
                  <a:pt x="13390" y="1329"/>
                  <a:pt x="13177" y="1193"/>
                </a:cubicBezTo>
                <a:cubicBezTo>
                  <a:pt x="13071" y="1125"/>
                  <a:pt x="12931" y="1091"/>
                  <a:pt x="12792" y="1091"/>
                </a:cubicBezTo>
                <a:close/>
                <a:moveTo>
                  <a:pt x="14827" y="1091"/>
                </a:moveTo>
                <a:cubicBezTo>
                  <a:pt x="14792" y="1091"/>
                  <a:pt x="14758" y="1093"/>
                  <a:pt x="14723" y="1097"/>
                </a:cubicBezTo>
                <a:cubicBezTo>
                  <a:pt x="14620" y="1110"/>
                  <a:pt x="14521" y="1142"/>
                  <a:pt x="14442" y="1193"/>
                </a:cubicBezTo>
                <a:cubicBezTo>
                  <a:pt x="14229" y="1329"/>
                  <a:pt x="14229" y="1550"/>
                  <a:pt x="14442" y="1686"/>
                </a:cubicBezTo>
                <a:cubicBezTo>
                  <a:pt x="14548" y="1754"/>
                  <a:pt x="14688" y="1787"/>
                  <a:pt x="14827" y="1787"/>
                </a:cubicBezTo>
                <a:cubicBezTo>
                  <a:pt x="14966" y="1787"/>
                  <a:pt x="15106" y="1754"/>
                  <a:pt x="15212" y="1686"/>
                </a:cubicBezTo>
                <a:cubicBezTo>
                  <a:pt x="15424" y="1550"/>
                  <a:pt x="15424" y="1329"/>
                  <a:pt x="15212" y="1193"/>
                </a:cubicBezTo>
                <a:cubicBezTo>
                  <a:pt x="15106" y="1125"/>
                  <a:pt x="14966" y="1091"/>
                  <a:pt x="14827" y="1091"/>
                </a:cubicBezTo>
                <a:close/>
                <a:moveTo>
                  <a:pt x="6688" y="2258"/>
                </a:moveTo>
                <a:cubicBezTo>
                  <a:pt x="6529" y="2258"/>
                  <a:pt x="6369" y="2297"/>
                  <a:pt x="6248" y="2375"/>
                </a:cubicBezTo>
                <a:cubicBezTo>
                  <a:pt x="6005" y="2530"/>
                  <a:pt x="6005" y="2782"/>
                  <a:pt x="6248" y="2937"/>
                </a:cubicBezTo>
                <a:cubicBezTo>
                  <a:pt x="6491" y="3093"/>
                  <a:pt x="6886" y="3093"/>
                  <a:pt x="7129" y="2937"/>
                </a:cubicBezTo>
                <a:cubicBezTo>
                  <a:pt x="7372" y="2782"/>
                  <a:pt x="7372" y="2530"/>
                  <a:pt x="7129" y="2375"/>
                </a:cubicBezTo>
                <a:cubicBezTo>
                  <a:pt x="7007" y="2297"/>
                  <a:pt x="6848" y="2258"/>
                  <a:pt x="6688" y="2258"/>
                </a:cubicBezTo>
                <a:close/>
                <a:moveTo>
                  <a:pt x="8723" y="2258"/>
                </a:moveTo>
                <a:cubicBezTo>
                  <a:pt x="8564" y="2258"/>
                  <a:pt x="8404" y="2297"/>
                  <a:pt x="8283" y="2375"/>
                </a:cubicBezTo>
                <a:cubicBezTo>
                  <a:pt x="8040" y="2530"/>
                  <a:pt x="8040" y="2782"/>
                  <a:pt x="8283" y="2937"/>
                </a:cubicBezTo>
                <a:cubicBezTo>
                  <a:pt x="8526" y="3093"/>
                  <a:pt x="8920" y="3093"/>
                  <a:pt x="9163" y="2937"/>
                </a:cubicBezTo>
                <a:cubicBezTo>
                  <a:pt x="9406" y="2782"/>
                  <a:pt x="9406" y="2530"/>
                  <a:pt x="9163" y="2375"/>
                </a:cubicBezTo>
                <a:cubicBezTo>
                  <a:pt x="9042" y="2297"/>
                  <a:pt x="8882" y="2258"/>
                  <a:pt x="8723" y="2258"/>
                </a:cubicBezTo>
                <a:close/>
                <a:moveTo>
                  <a:pt x="10758" y="2258"/>
                </a:moveTo>
                <a:cubicBezTo>
                  <a:pt x="10598" y="2258"/>
                  <a:pt x="10439" y="2297"/>
                  <a:pt x="10317" y="2375"/>
                </a:cubicBezTo>
                <a:cubicBezTo>
                  <a:pt x="10074" y="2530"/>
                  <a:pt x="10074" y="2782"/>
                  <a:pt x="10317" y="2937"/>
                </a:cubicBezTo>
                <a:cubicBezTo>
                  <a:pt x="10560" y="3093"/>
                  <a:pt x="10955" y="3093"/>
                  <a:pt x="11198" y="2937"/>
                </a:cubicBezTo>
                <a:cubicBezTo>
                  <a:pt x="11441" y="2782"/>
                  <a:pt x="11441" y="2530"/>
                  <a:pt x="11198" y="2375"/>
                </a:cubicBezTo>
                <a:cubicBezTo>
                  <a:pt x="11076" y="2297"/>
                  <a:pt x="10917" y="2258"/>
                  <a:pt x="10758" y="2258"/>
                </a:cubicBezTo>
                <a:close/>
                <a:moveTo>
                  <a:pt x="12792" y="2258"/>
                </a:moveTo>
                <a:cubicBezTo>
                  <a:pt x="12633" y="2258"/>
                  <a:pt x="12473" y="2297"/>
                  <a:pt x="12352" y="2375"/>
                </a:cubicBezTo>
                <a:cubicBezTo>
                  <a:pt x="12109" y="2530"/>
                  <a:pt x="12109" y="2782"/>
                  <a:pt x="12352" y="2937"/>
                </a:cubicBezTo>
                <a:cubicBezTo>
                  <a:pt x="12595" y="3093"/>
                  <a:pt x="12990" y="3093"/>
                  <a:pt x="13233" y="2937"/>
                </a:cubicBezTo>
                <a:cubicBezTo>
                  <a:pt x="13476" y="2782"/>
                  <a:pt x="13476" y="2530"/>
                  <a:pt x="13233" y="2375"/>
                </a:cubicBezTo>
                <a:cubicBezTo>
                  <a:pt x="13111" y="2297"/>
                  <a:pt x="12951" y="2258"/>
                  <a:pt x="12792" y="2258"/>
                </a:cubicBezTo>
                <a:close/>
                <a:moveTo>
                  <a:pt x="14827" y="2258"/>
                </a:moveTo>
                <a:cubicBezTo>
                  <a:pt x="14668" y="2258"/>
                  <a:pt x="14508" y="2297"/>
                  <a:pt x="14386" y="2375"/>
                </a:cubicBezTo>
                <a:cubicBezTo>
                  <a:pt x="14143" y="2530"/>
                  <a:pt x="14143" y="2782"/>
                  <a:pt x="14386" y="2937"/>
                </a:cubicBezTo>
                <a:cubicBezTo>
                  <a:pt x="14629" y="3093"/>
                  <a:pt x="15024" y="3093"/>
                  <a:pt x="15267" y="2937"/>
                </a:cubicBezTo>
                <a:cubicBezTo>
                  <a:pt x="15510" y="2782"/>
                  <a:pt x="15510" y="2530"/>
                  <a:pt x="15267" y="2375"/>
                </a:cubicBezTo>
                <a:cubicBezTo>
                  <a:pt x="15146" y="2297"/>
                  <a:pt x="14986" y="2258"/>
                  <a:pt x="14827" y="2258"/>
                </a:cubicBezTo>
                <a:close/>
                <a:moveTo>
                  <a:pt x="6707" y="3439"/>
                </a:moveTo>
                <a:cubicBezTo>
                  <a:pt x="6529" y="3439"/>
                  <a:pt x="6350" y="3483"/>
                  <a:pt x="6214" y="3570"/>
                </a:cubicBezTo>
                <a:cubicBezTo>
                  <a:pt x="5941" y="3744"/>
                  <a:pt x="5941" y="4027"/>
                  <a:pt x="6214" y="4201"/>
                </a:cubicBezTo>
                <a:cubicBezTo>
                  <a:pt x="6486" y="4375"/>
                  <a:pt x="6928" y="4375"/>
                  <a:pt x="7201" y="4201"/>
                </a:cubicBezTo>
                <a:cubicBezTo>
                  <a:pt x="7473" y="4027"/>
                  <a:pt x="7473" y="3744"/>
                  <a:pt x="7201" y="3570"/>
                </a:cubicBezTo>
                <a:cubicBezTo>
                  <a:pt x="7064" y="3483"/>
                  <a:pt x="6886" y="3439"/>
                  <a:pt x="6707" y="3439"/>
                </a:cubicBezTo>
                <a:close/>
                <a:moveTo>
                  <a:pt x="8742" y="3439"/>
                </a:moveTo>
                <a:cubicBezTo>
                  <a:pt x="8563" y="3439"/>
                  <a:pt x="8385" y="3483"/>
                  <a:pt x="8248" y="3570"/>
                </a:cubicBezTo>
                <a:cubicBezTo>
                  <a:pt x="7976" y="3744"/>
                  <a:pt x="7976" y="4027"/>
                  <a:pt x="8248" y="4201"/>
                </a:cubicBezTo>
                <a:cubicBezTo>
                  <a:pt x="8521" y="4375"/>
                  <a:pt x="8963" y="4375"/>
                  <a:pt x="9235" y="4201"/>
                </a:cubicBezTo>
                <a:cubicBezTo>
                  <a:pt x="9508" y="4027"/>
                  <a:pt x="9508" y="3744"/>
                  <a:pt x="9235" y="3570"/>
                </a:cubicBezTo>
                <a:cubicBezTo>
                  <a:pt x="9099" y="3483"/>
                  <a:pt x="8920" y="3439"/>
                  <a:pt x="8742" y="3439"/>
                </a:cubicBezTo>
                <a:close/>
                <a:moveTo>
                  <a:pt x="10776" y="3439"/>
                </a:moveTo>
                <a:cubicBezTo>
                  <a:pt x="10598" y="3439"/>
                  <a:pt x="10419" y="3483"/>
                  <a:pt x="10283" y="3570"/>
                </a:cubicBezTo>
                <a:cubicBezTo>
                  <a:pt x="10011" y="3744"/>
                  <a:pt x="10011" y="4027"/>
                  <a:pt x="10283" y="4201"/>
                </a:cubicBezTo>
                <a:cubicBezTo>
                  <a:pt x="10556" y="4375"/>
                  <a:pt x="10997" y="4375"/>
                  <a:pt x="11270" y="4201"/>
                </a:cubicBezTo>
                <a:cubicBezTo>
                  <a:pt x="11542" y="4027"/>
                  <a:pt x="11542" y="3744"/>
                  <a:pt x="11270" y="3570"/>
                </a:cubicBezTo>
                <a:cubicBezTo>
                  <a:pt x="11134" y="3483"/>
                  <a:pt x="10955" y="3439"/>
                  <a:pt x="10776" y="3439"/>
                </a:cubicBezTo>
                <a:close/>
                <a:moveTo>
                  <a:pt x="12792" y="3439"/>
                </a:moveTo>
                <a:cubicBezTo>
                  <a:pt x="12614" y="3439"/>
                  <a:pt x="12435" y="3483"/>
                  <a:pt x="12299" y="3570"/>
                </a:cubicBezTo>
                <a:cubicBezTo>
                  <a:pt x="12026" y="3744"/>
                  <a:pt x="12026" y="4027"/>
                  <a:pt x="12299" y="4201"/>
                </a:cubicBezTo>
                <a:cubicBezTo>
                  <a:pt x="12571" y="4375"/>
                  <a:pt x="13013" y="4375"/>
                  <a:pt x="13286" y="4201"/>
                </a:cubicBezTo>
                <a:cubicBezTo>
                  <a:pt x="13558" y="4027"/>
                  <a:pt x="13558" y="3744"/>
                  <a:pt x="13286" y="3570"/>
                </a:cubicBezTo>
                <a:cubicBezTo>
                  <a:pt x="13149" y="3483"/>
                  <a:pt x="12971" y="3439"/>
                  <a:pt x="12792" y="3439"/>
                </a:cubicBezTo>
                <a:close/>
                <a:moveTo>
                  <a:pt x="14827" y="3439"/>
                </a:moveTo>
                <a:cubicBezTo>
                  <a:pt x="14648" y="3439"/>
                  <a:pt x="14470" y="3483"/>
                  <a:pt x="14333" y="3570"/>
                </a:cubicBezTo>
                <a:cubicBezTo>
                  <a:pt x="14061" y="3744"/>
                  <a:pt x="14061" y="4027"/>
                  <a:pt x="14333" y="4201"/>
                </a:cubicBezTo>
                <a:cubicBezTo>
                  <a:pt x="14606" y="4375"/>
                  <a:pt x="15048" y="4375"/>
                  <a:pt x="15320" y="4201"/>
                </a:cubicBezTo>
                <a:cubicBezTo>
                  <a:pt x="15593" y="4027"/>
                  <a:pt x="15593" y="3744"/>
                  <a:pt x="15320" y="3570"/>
                </a:cubicBezTo>
                <a:cubicBezTo>
                  <a:pt x="15184" y="3483"/>
                  <a:pt x="15005" y="3439"/>
                  <a:pt x="14827" y="3439"/>
                </a:cubicBezTo>
                <a:close/>
                <a:moveTo>
                  <a:pt x="6688" y="4603"/>
                </a:moveTo>
                <a:cubicBezTo>
                  <a:pt x="6484" y="4603"/>
                  <a:pt x="6279" y="4653"/>
                  <a:pt x="6123" y="4752"/>
                </a:cubicBezTo>
                <a:cubicBezTo>
                  <a:pt x="5811" y="4952"/>
                  <a:pt x="5811" y="5276"/>
                  <a:pt x="6123" y="5476"/>
                </a:cubicBezTo>
                <a:cubicBezTo>
                  <a:pt x="6436" y="5676"/>
                  <a:pt x="6941" y="5676"/>
                  <a:pt x="7254" y="5476"/>
                </a:cubicBezTo>
                <a:cubicBezTo>
                  <a:pt x="7566" y="5276"/>
                  <a:pt x="7566" y="4952"/>
                  <a:pt x="7254" y="4752"/>
                </a:cubicBezTo>
                <a:cubicBezTo>
                  <a:pt x="7097" y="4653"/>
                  <a:pt x="6893" y="4603"/>
                  <a:pt x="6688" y="4603"/>
                </a:cubicBezTo>
                <a:close/>
                <a:moveTo>
                  <a:pt x="8723" y="4603"/>
                </a:moveTo>
                <a:cubicBezTo>
                  <a:pt x="8518" y="4603"/>
                  <a:pt x="8314" y="4653"/>
                  <a:pt x="8158" y="4752"/>
                </a:cubicBezTo>
                <a:cubicBezTo>
                  <a:pt x="7845" y="4952"/>
                  <a:pt x="7845" y="5276"/>
                  <a:pt x="8158" y="5476"/>
                </a:cubicBezTo>
                <a:cubicBezTo>
                  <a:pt x="8470" y="5676"/>
                  <a:pt x="8976" y="5676"/>
                  <a:pt x="9288" y="5476"/>
                </a:cubicBezTo>
                <a:cubicBezTo>
                  <a:pt x="9601" y="5276"/>
                  <a:pt x="9601" y="4952"/>
                  <a:pt x="9288" y="4752"/>
                </a:cubicBezTo>
                <a:cubicBezTo>
                  <a:pt x="9132" y="4653"/>
                  <a:pt x="8928" y="4603"/>
                  <a:pt x="8723" y="4603"/>
                </a:cubicBezTo>
                <a:close/>
                <a:moveTo>
                  <a:pt x="10758" y="4603"/>
                </a:moveTo>
                <a:cubicBezTo>
                  <a:pt x="10553" y="4603"/>
                  <a:pt x="10349" y="4653"/>
                  <a:pt x="10192" y="4752"/>
                </a:cubicBezTo>
                <a:cubicBezTo>
                  <a:pt x="9880" y="4952"/>
                  <a:pt x="9880" y="5276"/>
                  <a:pt x="10192" y="5476"/>
                </a:cubicBezTo>
                <a:cubicBezTo>
                  <a:pt x="10505" y="5676"/>
                  <a:pt x="11010" y="5676"/>
                  <a:pt x="11323" y="5476"/>
                </a:cubicBezTo>
                <a:cubicBezTo>
                  <a:pt x="11635" y="5276"/>
                  <a:pt x="11635" y="4952"/>
                  <a:pt x="11323" y="4752"/>
                </a:cubicBezTo>
                <a:cubicBezTo>
                  <a:pt x="11167" y="4653"/>
                  <a:pt x="10962" y="4603"/>
                  <a:pt x="10758" y="4603"/>
                </a:cubicBezTo>
                <a:close/>
                <a:moveTo>
                  <a:pt x="12792" y="4603"/>
                </a:moveTo>
                <a:cubicBezTo>
                  <a:pt x="12588" y="4603"/>
                  <a:pt x="12383" y="4653"/>
                  <a:pt x="12227" y="4752"/>
                </a:cubicBezTo>
                <a:cubicBezTo>
                  <a:pt x="11915" y="4952"/>
                  <a:pt x="11915" y="5276"/>
                  <a:pt x="12227" y="5476"/>
                </a:cubicBezTo>
                <a:cubicBezTo>
                  <a:pt x="12539" y="5676"/>
                  <a:pt x="13045" y="5676"/>
                  <a:pt x="13357" y="5476"/>
                </a:cubicBezTo>
                <a:cubicBezTo>
                  <a:pt x="13670" y="5276"/>
                  <a:pt x="13670" y="4952"/>
                  <a:pt x="13357" y="4752"/>
                </a:cubicBezTo>
                <a:cubicBezTo>
                  <a:pt x="13201" y="4653"/>
                  <a:pt x="12997" y="4603"/>
                  <a:pt x="12792" y="4603"/>
                </a:cubicBezTo>
                <a:close/>
                <a:moveTo>
                  <a:pt x="14827" y="4603"/>
                </a:moveTo>
                <a:cubicBezTo>
                  <a:pt x="14622" y="4603"/>
                  <a:pt x="14418" y="4653"/>
                  <a:pt x="14262" y="4752"/>
                </a:cubicBezTo>
                <a:cubicBezTo>
                  <a:pt x="13949" y="4952"/>
                  <a:pt x="13949" y="5276"/>
                  <a:pt x="14262" y="5476"/>
                </a:cubicBezTo>
                <a:cubicBezTo>
                  <a:pt x="14574" y="5676"/>
                  <a:pt x="15080" y="5676"/>
                  <a:pt x="15392" y="5476"/>
                </a:cubicBezTo>
                <a:cubicBezTo>
                  <a:pt x="15704" y="5276"/>
                  <a:pt x="15704" y="4952"/>
                  <a:pt x="15392" y="4752"/>
                </a:cubicBezTo>
                <a:cubicBezTo>
                  <a:pt x="15236" y="4653"/>
                  <a:pt x="15032" y="4603"/>
                  <a:pt x="14827" y="4603"/>
                </a:cubicBezTo>
                <a:close/>
                <a:moveTo>
                  <a:pt x="6688" y="5832"/>
                </a:moveTo>
                <a:cubicBezTo>
                  <a:pt x="6484" y="5832"/>
                  <a:pt x="6279" y="5882"/>
                  <a:pt x="6123" y="5982"/>
                </a:cubicBezTo>
                <a:cubicBezTo>
                  <a:pt x="5811" y="6181"/>
                  <a:pt x="5811" y="6506"/>
                  <a:pt x="6123" y="6705"/>
                </a:cubicBezTo>
                <a:cubicBezTo>
                  <a:pt x="6436" y="6905"/>
                  <a:pt x="6941" y="6905"/>
                  <a:pt x="7254" y="6705"/>
                </a:cubicBezTo>
                <a:cubicBezTo>
                  <a:pt x="7566" y="6506"/>
                  <a:pt x="7566" y="6181"/>
                  <a:pt x="7254" y="5982"/>
                </a:cubicBezTo>
                <a:cubicBezTo>
                  <a:pt x="7097" y="5882"/>
                  <a:pt x="6893" y="5832"/>
                  <a:pt x="6688" y="5832"/>
                </a:cubicBezTo>
                <a:close/>
                <a:moveTo>
                  <a:pt x="8723" y="5832"/>
                </a:moveTo>
                <a:cubicBezTo>
                  <a:pt x="8672" y="5832"/>
                  <a:pt x="8620" y="5835"/>
                  <a:pt x="8570" y="5841"/>
                </a:cubicBezTo>
                <a:cubicBezTo>
                  <a:pt x="8419" y="5860"/>
                  <a:pt x="8275" y="5907"/>
                  <a:pt x="8158" y="5982"/>
                </a:cubicBezTo>
                <a:cubicBezTo>
                  <a:pt x="7845" y="6181"/>
                  <a:pt x="7845" y="6506"/>
                  <a:pt x="8158" y="6705"/>
                </a:cubicBezTo>
                <a:cubicBezTo>
                  <a:pt x="8314" y="6805"/>
                  <a:pt x="8518" y="6855"/>
                  <a:pt x="8723" y="6855"/>
                </a:cubicBezTo>
                <a:cubicBezTo>
                  <a:pt x="8928" y="6855"/>
                  <a:pt x="9132" y="6805"/>
                  <a:pt x="9288" y="6705"/>
                </a:cubicBezTo>
                <a:cubicBezTo>
                  <a:pt x="9601" y="6506"/>
                  <a:pt x="9601" y="6181"/>
                  <a:pt x="9288" y="5982"/>
                </a:cubicBezTo>
                <a:cubicBezTo>
                  <a:pt x="9132" y="5882"/>
                  <a:pt x="8928" y="5832"/>
                  <a:pt x="8723" y="5832"/>
                </a:cubicBezTo>
                <a:close/>
                <a:moveTo>
                  <a:pt x="10758" y="5832"/>
                </a:moveTo>
                <a:cubicBezTo>
                  <a:pt x="10706" y="5832"/>
                  <a:pt x="10655" y="5835"/>
                  <a:pt x="10605" y="5841"/>
                </a:cubicBezTo>
                <a:cubicBezTo>
                  <a:pt x="10453" y="5860"/>
                  <a:pt x="10310" y="5907"/>
                  <a:pt x="10192" y="5982"/>
                </a:cubicBezTo>
                <a:cubicBezTo>
                  <a:pt x="9880" y="6181"/>
                  <a:pt x="9880" y="6506"/>
                  <a:pt x="10192" y="6705"/>
                </a:cubicBezTo>
                <a:cubicBezTo>
                  <a:pt x="10349" y="6805"/>
                  <a:pt x="10553" y="6855"/>
                  <a:pt x="10758" y="6855"/>
                </a:cubicBezTo>
                <a:cubicBezTo>
                  <a:pt x="10962" y="6855"/>
                  <a:pt x="11167" y="6805"/>
                  <a:pt x="11323" y="6705"/>
                </a:cubicBezTo>
                <a:cubicBezTo>
                  <a:pt x="11635" y="6506"/>
                  <a:pt x="11635" y="6181"/>
                  <a:pt x="11323" y="5982"/>
                </a:cubicBezTo>
                <a:cubicBezTo>
                  <a:pt x="11167" y="5882"/>
                  <a:pt x="10962" y="5832"/>
                  <a:pt x="10758" y="5832"/>
                </a:cubicBezTo>
                <a:close/>
                <a:moveTo>
                  <a:pt x="12792" y="5832"/>
                </a:moveTo>
                <a:cubicBezTo>
                  <a:pt x="12741" y="5832"/>
                  <a:pt x="12690" y="5835"/>
                  <a:pt x="12639" y="5841"/>
                </a:cubicBezTo>
                <a:cubicBezTo>
                  <a:pt x="12488" y="5860"/>
                  <a:pt x="12344" y="5907"/>
                  <a:pt x="12227" y="5982"/>
                </a:cubicBezTo>
                <a:cubicBezTo>
                  <a:pt x="11915" y="6181"/>
                  <a:pt x="11915" y="6506"/>
                  <a:pt x="12227" y="6705"/>
                </a:cubicBezTo>
                <a:cubicBezTo>
                  <a:pt x="12383" y="6805"/>
                  <a:pt x="12588" y="6855"/>
                  <a:pt x="12792" y="6855"/>
                </a:cubicBezTo>
                <a:cubicBezTo>
                  <a:pt x="12997" y="6855"/>
                  <a:pt x="13201" y="6805"/>
                  <a:pt x="13357" y="6705"/>
                </a:cubicBezTo>
                <a:cubicBezTo>
                  <a:pt x="13670" y="6506"/>
                  <a:pt x="13670" y="6181"/>
                  <a:pt x="13357" y="5982"/>
                </a:cubicBezTo>
                <a:cubicBezTo>
                  <a:pt x="13201" y="5882"/>
                  <a:pt x="12997" y="5832"/>
                  <a:pt x="12792" y="5832"/>
                </a:cubicBezTo>
                <a:close/>
                <a:moveTo>
                  <a:pt x="14827" y="5832"/>
                </a:moveTo>
                <a:cubicBezTo>
                  <a:pt x="14776" y="5832"/>
                  <a:pt x="14724" y="5835"/>
                  <a:pt x="14674" y="5841"/>
                </a:cubicBezTo>
                <a:cubicBezTo>
                  <a:pt x="14523" y="5860"/>
                  <a:pt x="14379" y="5907"/>
                  <a:pt x="14262" y="5982"/>
                </a:cubicBezTo>
                <a:cubicBezTo>
                  <a:pt x="13949" y="6181"/>
                  <a:pt x="13949" y="6506"/>
                  <a:pt x="14262" y="6705"/>
                </a:cubicBezTo>
                <a:cubicBezTo>
                  <a:pt x="14418" y="6805"/>
                  <a:pt x="14622" y="6855"/>
                  <a:pt x="14827" y="6855"/>
                </a:cubicBezTo>
                <a:cubicBezTo>
                  <a:pt x="15032" y="6855"/>
                  <a:pt x="15236" y="6805"/>
                  <a:pt x="15392" y="6705"/>
                </a:cubicBezTo>
                <a:cubicBezTo>
                  <a:pt x="15704" y="6506"/>
                  <a:pt x="15704" y="6181"/>
                  <a:pt x="15392" y="5982"/>
                </a:cubicBezTo>
                <a:cubicBezTo>
                  <a:pt x="15236" y="5882"/>
                  <a:pt x="15032" y="5832"/>
                  <a:pt x="14827" y="5832"/>
                </a:cubicBezTo>
                <a:close/>
                <a:moveTo>
                  <a:pt x="6688" y="11941"/>
                </a:moveTo>
                <a:cubicBezTo>
                  <a:pt x="6484" y="11941"/>
                  <a:pt x="6279" y="11991"/>
                  <a:pt x="6123" y="12091"/>
                </a:cubicBezTo>
                <a:cubicBezTo>
                  <a:pt x="5811" y="12291"/>
                  <a:pt x="5811" y="12615"/>
                  <a:pt x="6123" y="12815"/>
                </a:cubicBezTo>
                <a:cubicBezTo>
                  <a:pt x="6436" y="13015"/>
                  <a:pt x="6941" y="13015"/>
                  <a:pt x="7254" y="12815"/>
                </a:cubicBezTo>
                <a:cubicBezTo>
                  <a:pt x="7566" y="12615"/>
                  <a:pt x="7566" y="12291"/>
                  <a:pt x="7254" y="12091"/>
                </a:cubicBezTo>
                <a:cubicBezTo>
                  <a:pt x="7097" y="11991"/>
                  <a:pt x="6893" y="11941"/>
                  <a:pt x="6688" y="11941"/>
                </a:cubicBezTo>
                <a:close/>
                <a:moveTo>
                  <a:pt x="8723" y="11941"/>
                </a:moveTo>
                <a:cubicBezTo>
                  <a:pt x="8518" y="11941"/>
                  <a:pt x="8314" y="11991"/>
                  <a:pt x="8158" y="12091"/>
                </a:cubicBezTo>
                <a:cubicBezTo>
                  <a:pt x="7845" y="12291"/>
                  <a:pt x="7845" y="12615"/>
                  <a:pt x="8158" y="12815"/>
                </a:cubicBezTo>
                <a:cubicBezTo>
                  <a:pt x="8470" y="13015"/>
                  <a:pt x="8976" y="13015"/>
                  <a:pt x="9288" y="12815"/>
                </a:cubicBezTo>
                <a:cubicBezTo>
                  <a:pt x="9601" y="12615"/>
                  <a:pt x="9601" y="12291"/>
                  <a:pt x="9288" y="12091"/>
                </a:cubicBezTo>
                <a:cubicBezTo>
                  <a:pt x="9132" y="11991"/>
                  <a:pt x="8928" y="11941"/>
                  <a:pt x="8723" y="11941"/>
                </a:cubicBezTo>
                <a:close/>
                <a:moveTo>
                  <a:pt x="10758" y="11941"/>
                </a:moveTo>
                <a:cubicBezTo>
                  <a:pt x="10553" y="11941"/>
                  <a:pt x="10349" y="11991"/>
                  <a:pt x="10192" y="12091"/>
                </a:cubicBezTo>
                <a:cubicBezTo>
                  <a:pt x="9880" y="12291"/>
                  <a:pt x="9880" y="12615"/>
                  <a:pt x="10192" y="12815"/>
                </a:cubicBezTo>
                <a:cubicBezTo>
                  <a:pt x="10505" y="13015"/>
                  <a:pt x="11010" y="13015"/>
                  <a:pt x="11323" y="12815"/>
                </a:cubicBezTo>
                <a:cubicBezTo>
                  <a:pt x="11635" y="12615"/>
                  <a:pt x="11635" y="12291"/>
                  <a:pt x="11323" y="12091"/>
                </a:cubicBezTo>
                <a:cubicBezTo>
                  <a:pt x="11167" y="11991"/>
                  <a:pt x="10962" y="11941"/>
                  <a:pt x="10758" y="11941"/>
                </a:cubicBezTo>
                <a:close/>
                <a:moveTo>
                  <a:pt x="12792" y="11941"/>
                </a:moveTo>
                <a:cubicBezTo>
                  <a:pt x="12588" y="11941"/>
                  <a:pt x="12383" y="11991"/>
                  <a:pt x="12227" y="12091"/>
                </a:cubicBezTo>
                <a:cubicBezTo>
                  <a:pt x="11915" y="12291"/>
                  <a:pt x="11915" y="12615"/>
                  <a:pt x="12227" y="12815"/>
                </a:cubicBezTo>
                <a:cubicBezTo>
                  <a:pt x="12539" y="13015"/>
                  <a:pt x="13045" y="13015"/>
                  <a:pt x="13357" y="12815"/>
                </a:cubicBezTo>
                <a:cubicBezTo>
                  <a:pt x="13670" y="12615"/>
                  <a:pt x="13670" y="12291"/>
                  <a:pt x="13357" y="12091"/>
                </a:cubicBezTo>
                <a:cubicBezTo>
                  <a:pt x="13201" y="11991"/>
                  <a:pt x="12997" y="11941"/>
                  <a:pt x="12792" y="11941"/>
                </a:cubicBezTo>
                <a:close/>
                <a:moveTo>
                  <a:pt x="14827" y="11941"/>
                </a:moveTo>
                <a:cubicBezTo>
                  <a:pt x="14622" y="11941"/>
                  <a:pt x="14418" y="11991"/>
                  <a:pt x="14262" y="12091"/>
                </a:cubicBezTo>
                <a:cubicBezTo>
                  <a:pt x="13949" y="12291"/>
                  <a:pt x="13949" y="12615"/>
                  <a:pt x="14262" y="12815"/>
                </a:cubicBezTo>
                <a:cubicBezTo>
                  <a:pt x="14574" y="13015"/>
                  <a:pt x="15080" y="13015"/>
                  <a:pt x="15392" y="12815"/>
                </a:cubicBezTo>
                <a:cubicBezTo>
                  <a:pt x="15704" y="12615"/>
                  <a:pt x="15704" y="12291"/>
                  <a:pt x="15392" y="12091"/>
                </a:cubicBezTo>
                <a:cubicBezTo>
                  <a:pt x="15236" y="11991"/>
                  <a:pt x="15032" y="11941"/>
                  <a:pt x="14827" y="11941"/>
                </a:cubicBezTo>
                <a:close/>
                <a:moveTo>
                  <a:pt x="6688" y="13158"/>
                </a:moveTo>
                <a:cubicBezTo>
                  <a:pt x="6484" y="13158"/>
                  <a:pt x="6279" y="13208"/>
                  <a:pt x="6123" y="13308"/>
                </a:cubicBezTo>
                <a:cubicBezTo>
                  <a:pt x="5811" y="13508"/>
                  <a:pt x="5811" y="13832"/>
                  <a:pt x="6123" y="14032"/>
                </a:cubicBezTo>
                <a:cubicBezTo>
                  <a:pt x="6436" y="14232"/>
                  <a:pt x="6941" y="14232"/>
                  <a:pt x="7254" y="14032"/>
                </a:cubicBezTo>
                <a:cubicBezTo>
                  <a:pt x="7566" y="13832"/>
                  <a:pt x="7566" y="13508"/>
                  <a:pt x="7254" y="13308"/>
                </a:cubicBezTo>
                <a:cubicBezTo>
                  <a:pt x="7097" y="13208"/>
                  <a:pt x="6893" y="13158"/>
                  <a:pt x="6688" y="13158"/>
                </a:cubicBezTo>
                <a:close/>
                <a:moveTo>
                  <a:pt x="8723" y="13158"/>
                </a:moveTo>
                <a:cubicBezTo>
                  <a:pt x="8518" y="13158"/>
                  <a:pt x="8314" y="13208"/>
                  <a:pt x="8158" y="13308"/>
                </a:cubicBezTo>
                <a:cubicBezTo>
                  <a:pt x="7845" y="13508"/>
                  <a:pt x="7845" y="13832"/>
                  <a:pt x="8158" y="14032"/>
                </a:cubicBezTo>
                <a:cubicBezTo>
                  <a:pt x="8470" y="14232"/>
                  <a:pt x="8976" y="14232"/>
                  <a:pt x="9288" y="14032"/>
                </a:cubicBezTo>
                <a:cubicBezTo>
                  <a:pt x="9601" y="13832"/>
                  <a:pt x="9601" y="13508"/>
                  <a:pt x="9288" y="13308"/>
                </a:cubicBezTo>
                <a:cubicBezTo>
                  <a:pt x="9132" y="13208"/>
                  <a:pt x="8928" y="13158"/>
                  <a:pt x="8723" y="13158"/>
                </a:cubicBezTo>
                <a:close/>
                <a:moveTo>
                  <a:pt x="10758" y="13158"/>
                </a:moveTo>
                <a:cubicBezTo>
                  <a:pt x="10553" y="13158"/>
                  <a:pt x="10349" y="13208"/>
                  <a:pt x="10192" y="13308"/>
                </a:cubicBezTo>
                <a:cubicBezTo>
                  <a:pt x="9880" y="13508"/>
                  <a:pt x="9880" y="13832"/>
                  <a:pt x="10192" y="14032"/>
                </a:cubicBezTo>
                <a:cubicBezTo>
                  <a:pt x="10505" y="14232"/>
                  <a:pt x="11010" y="14232"/>
                  <a:pt x="11323" y="14032"/>
                </a:cubicBezTo>
                <a:cubicBezTo>
                  <a:pt x="11635" y="13832"/>
                  <a:pt x="11635" y="13508"/>
                  <a:pt x="11323" y="13308"/>
                </a:cubicBezTo>
                <a:cubicBezTo>
                  <a:pt x="11167" y="13208"/>
                  <a:pt x="10962" y="13158"/>
                  <a:pt x="10758" y="13158"/>
                </a:cubicBezTo>
                <a:close/>
                <a:moveTo>
                  <a:pt x="14827" y="13158"/>
                </a:moveTo>
                <a:cubicBezTo>
                  <a:pt x="14622" y="13158"/>
                  <a:pt x="14418" y="13208"/>
                  <a:pt x="14262" y="13308"/>
                </a:cubicBezTo>
                <a:cubicBezTo>
                  <a:pt x="13949" y="13508"/>
                  <a:pt x="13949" y="13832"/>
                  <a:pt x="14262" y="14032"/>
                </a:cubicBezTo>
                <a:cubicBezTo>
                  <a:pt x="14574" y="14232"/>
                  <a:pt x="15080" y="14232"/>
                  <a:pt x="15392" y="14032"/>
                </a:cubicBezTo>
                <a:cubicBezTo>
                  <a:pt x="15704" y="13832"/>
                  <a:pt x="15704" y="13508"/>
                  <a:pt x="15392" y="13308"/>
                </a:cubicBezTo>
                <a:cubicBezTo>
                  <a:pt x="15236" y="13208"/>
                  <a:pt x="15032" y="13158"/>
                  <a:pt x="14827" y="13158"/>
                </a:cubicBezTo>
                <a:close/>
                <a:moveTo>
                  <a:pt x="12792" y="13170"/>
                </a:moveTo>
                <a:cubicBezTo>
                  <a:pt x="12588" y="13170"/>
                  <a:pt x="12383" y="13220"/>
                  <a:pt x="12227" y="13320"/>
                </a:cubicBezTo>
                <a:cubicBezTo>
                  <a:pt x="11915" y="13520"/>
                  <a:pt x="11915" y="13844"/>
                  <a:pt x="12227" y="14044"/>
                </a:cubicBezTo>
                <a:cubicBezTo>
                  <a:pt x="12539" y="14244"/>
                  <a:pt x="13045" y="14244"/>
                  <a:pt x="13357" y="14044"/>
                </a:cubicBezTo>
                <a:cubicBezTo>
                  <a:pt x="13670" y="13844"/>
                  <a:pt x="13670" y="13520"/>
                  <a:pt x="13357" y="13320"/>
                </a:cubicBezTo>
                <a:cubicBezTo>
                  <a:pt x="13201" y="13220"/>
                  <a:pt x="12997" y="13170"/>
                  <a:pt x="12792" y="13170"/>
                </a:cubicBezTo>
                <a:close/>
                <a:moveTo>
                  <a:pt x="6688" y="14376"/>
                </a:moveTo>
                <a:cubicBezTo>
                  <a:pt x="6484" y="14376"/>
                  <a:pt x="6279" y="14425"/>
                  <a:pt x="6123" y="14525"/>
                </a:cubicBezTo>
                <a:cubicBezTo>
                  <a:pt x="5811" y="14725"/>
                  <a:pt x="5811" y="15049"/>
                  <a:pt x="6123" y="15249"/>
                </a:cubicBezTo>
                <a:cubicBezTo>
                  <a:pt x="6436" y="15449"/>
                  <a:pt x="6941" y="15449"/>
                  <a:pt x="7254" y="15249"/>
                </a:cubicBezTo>
                <a:cubicBezTo>
                  <a:pt x="7566" y="15049"/>
                  <a:pt x="7566" y="14725"/>
                  <a:pt x="7254" y="14525"/>
                </a:cubicBezTo>
                <a:cubicBezTo>
                  <a:pt x="7097" y="14425"/>
                  <a:pt x="6893" y="14376"/>
                  <a:pt x="6688" y="14376"/>
                </a:cubicBezTo>
                <a:close/>
                <a:moveTo>
                  <a:pt x="8723" y="14376"/>
                </a:moveTo>
                <a:cubicBezTo>
                  <a:pt x="8518" y="14376"/>
                  <a:pt x="8314" y="14425"/>
                  <a:pt x="8158" y="14525"/>
                </a:cubicBezTo>
                <a:cubicBezTo>
                  <a:pt x="7845" y="14725"/>
                  <a:pt x="7845" y="15049"/>
                  <a:pt x="8158" y="15249"/>
                </a:cubicBezTo>
                <a:cubicBezTo>
                  <a:pt x="8470" y="15449"/>
                  <a:pt x="8976" y="15449"/>
                  <a:pt x="9288" y="15249"/>
                </a:cubicBezTo>
                <a:cubicBezTo>
                  <a:pt x="9601" y="15049"/>
                  <a:pt x="9601" y="14725"/>
                  <a:pt x="9288" y="14525"/>
                </a:cubicBezTo>
                <a:cubicBezTo>
                  <a:pt x="9132" y="14425"/>
                  <a:pt x="8928" y="14376"/>
                  <a:pt x="8723" y="14376"/>
                </a:cubicBezTo>
                <a:close/>
                <a:moveTo>
                  <a:pt x="10758" y="14376"/>
                </a:moveTo>
                <a:cubicBezTo>
                  <a:pt x="10553" y="14376"/>
                  <a:pt x="10349" y="14425"/>
                  <a:pt x="10192" y="14525"/>
                </a:cubicBezTo>
                <a:cubicBezTo>
                  <a:pt x="9880" y="14725"/>
                  <a:pt x="9880" y="15049"/>
                  <a:pt x="10192" y="15249"/>
                </a:cubicBezTo>
                <a:cubicBezTo>
                  <a:pt x="10505" y="15449"/>
                  <a:pt x="11010" y="15449"/>
                  <a:pt x="11323" y="15249"/>
                </a:cubicBezTo>
                <a:cubicBezTo>
                  <a:pt x="11635" y="15049"/>
                  <a:pt x="11635" y="14725"/>
                  <a:pt x="11323" y="14525"/>
                </a:cubicBezTo>
                <a:cubicBezTo>
                  <a:pt x="11167" y="14425"/>
                  <a:pt x="10962" y="14376"/>
                  <a:pt x="10758" y="14376"/>
                </a:cubicBezTo>
                <a:close/>
                <a:moveTo>
                  <a:pt x="12792" y="14376"/>
                </a:moveTo>
                <a:cubicBezTo>
                  <a:pt x="12588" y="14376"/>
                  <a:pt x="12383" y="14425"/>
                  <a:pt x="12227" y="14525"/>
                </a:cubicBezTo>
                <a:cubicBezTo>
                  <a:pt x="11915" y="14725"/>
                  <a:pt x="11915" y="15049"/>
                  <a:pt x="12227" y="15249"/>
                </a:cubicBezTo>
                <a:cubicBezTo>
                  <a:pt x="12539" y="15449"/>
                  <a:pt x="13045" y="15449"/>
                  <a:pt x="13357" y="15249"/>
                </a:cubicBezTo>
                <a:cubicBezTo>
                  <a:pt x="13670" y="15049"/>
                  <a:pt x="13670" y="14725"/>
                  <a:pt x="13357" y="14525"/>
                </a:cubicBezTo>
                <a:cubicBezTo>
                  <a:pt x="13201" y="14425"/>
                  <a:pt x="12997" y="14376"/>
                  <a:pt x="12792" y="14376"/>
                </a:cubicBezTo>
                <a:close/>
                <a:moveTo>
                  <a:pt x="14827" y="14376"/>
                </a:moveTo>
                <a:cubicBezTo>
                  <a:pt x="14622" y="14376"/>
                  <a:pt x="14418" y="14425"/>
                  <a:pt x="14262" y="14525"/>
                </a:cubicBezTo>
                <a:cubicBezTo>
                  <a:pt x="13949" y="14725"/>
                  <a:pt x="13949" y="15049"/>
                  <a:pt x="14262" y="15249"/>
                </a:cubicBezTo>
                <a:cubicBezTo>
                  <a:pt x="14574" y="15449"/>
                  <a:pt x="15080" y="15449"/>
                  <a:pt x="15392" y="15249"/>
                </a:cubicBezTo>
                <a:cubicBezTo>
                  <a:pt x="15704" y="15049"/>
                  <a:pt x="15704" y="14725"/>
                  <a:pt x="15392" y="14525"/>
                </a:cubicBezTo>
                <a:cubicBezTo>
                  <a:pt x="15236" y="14425"/>
                  <a:pt x="15032" y="14376"/>
                  <a:pt x="14827" y="14376"/>
                </a:cubicBezTo>
                <a:close/>
                <a:moveTo>
                  <a:pt x="4673" y="14441"/>
                </a:moveTo>
                <a:cubicBezTo>
                  <a:pt x="4494" y="14441"/>
                  <a:pt x="4315" y="14485"/>
                  <a:pt x="4179" y="14572"/>
                </a:cubicBezTo>
                <a:cubicBezTo>
                  <a:pt x="3907" y="14746"/>
                  <a:pt x="3907" y="15029"/>
                  <a:pt x="4179" y="15203"/>
                </a:cubicBezTo>
                <a:cubicBezTo>
                  <a:pt x="4452" y="15378"/>
                  <a:pt x="4893" y="15378"/>
                  <a:pt x="5166" y="15203"/>
                </a:cubicBezTo>
                <a:cubicBezTo>
                  <a:pt x="5438" y="15029"/>
                  <a:pt x="5438" y="14746"/>
                  <a:pt x="5166" y="14572"/>
                </a:cubicBezTo>
                <a:cubicBezTo>
                  <a:pt x="5030" y="14485"/>
                  <a:pt x="4851" y="14441"/>
                  <a:pt x="4673" y="14441"/>
                </a:cubicBezTo>
                <a:close/>
                <a:moveTo>
                  <a:pt x="16861" y="14441"/>
                </a:moveTo>
                <a:cubicBezTo>
                  <a:pt x="16683" y="14441"/>
                  <a:pt x="16504" y="14485"/>
                  <a:pt x="16368" y="14572"/>
                </a:cubicBezTo>
                <a:cubicBezTo>
                  <a:pt x="16096" y="14746"/>
                  <a:pt x="16096" y="15029"/>
                  <a:pt x="16368" y="15203"/>
                </a:cubicBezTo>
                <a:cubicBezTo>
                  <a:pt x="16641" y="15378"/>
                  <a:pt x="17082" y="15378"/>
                  <a:pt x="17355" y="15203"/>
                </a:cubicBezTo>
                <a:cubicBezTo>
                  <a:pt x="17627" y="15029"/>
                  <a:pt x="17627" y="14746"/>
                  <a:pt x="17355" y="14572"/>
                </a:cubicBezTo>
                <a:cubicBezTo>
                  <a:pt x="17219" y="14485"/>
                  <a:pt x="17040" y="14441"/>
                  <a:pt x="16861" y="14441"/>
                </a:cubicBezTo>
                <a:close/>
                <a:moveTo>
                  <a:pt x="2657" y="14489"/>
                </a:moveTo>
                <a:cubicBezTo>
                  <a:pt x="2498" y="14489"/>
                  <a:pt x="2338" y="14528"/>
                  <a:pt x="2216" y="14606"/>
                </a:cubicBezTo>
                <a:cubicBezTo>
                  <a:pt x="1973" y="14761"/>
                  <a:pt x="1973" y="15013"/>
                  <a:pt x="2216" y="15169"/>
                </a:cubicBezTo>
                <a:cubicBezTo>
                  <a:pt x="2459" y="15324"/>
                  <a:pt x="2854" y="15324"/>
                  <a:pt x="3097" y="15169"/>
                </a:cubicBezTo>
                <a:cubicBezTo>
                  <a:pt x="3340" y="15013"/>
                  <a:pt x="3340" y="14761"/>
                  <a:pt x="3097" y="14606"/>
                </a:cubicBezTo>
                <a:cubicBezTo>
                  <a:pt x="2976" y="14528"/>
                  <a:pt x="2816" y="14489"/>
                  <a:pt x="2657" y="14489"/>
                </a:cubicBezTo>
                <a:close/>
                <a:moveTo>
                  <a:pt x="18858" y="14489"/>
                </a:moveTo>
                <a:cubicBezTo>
                  <a:pt x="18699" y="14489"/>
                  <a:pt x="18540" y="14528"/>
                  <a:pt x="18418" y="14606"/>
                </a:cubicBezTo>
                <a:cubicBezTo>
                  <a:pt x="18175" y="14761"/>
                  <a:pt x="18175" y="15013"/>
                  <a:pt x="18418" y="15169"/>
                </a:cubicBezTo>
                <a:cubicBezTo>
                  <a:pt x="18661" y="15324"/>
                  <a:pt x="19056" y="15324"/>
                  <a:pt x="19299" y="15169"/>
                </a:cubicBezTo>
                <a:cubicBezTo>
                  <a:pt x="19542" y="15013"/>
                  <a:pt x="19542" y="14761"/>
                  <a:pt x="19299" y="14606"/>
                </a:cubicBezTo>
                <a:cubicBezTo>
                  <a:pt x="19177" y="14528"/>
                  <a:pt x="19018" y="14489"/>
                  <a:pt x="18858" y="14489"/>
                </a:cubicBezTo>
                <a:close/>
                <a:moveTo>
                  <a:pt x="544" y="14540"/>
                </a:moveTo>
                <a:cubicBezTo>
                  <a:pt x="405" y="14540"/>
                  <a:pt x="266" y="14573"/>
                  <a:pt x="159" y="14641"/>
                </a:cubicBezTo>
                <a:cubicBezTo>
                  <a:pt x="-53" y="14777"/>
                  <a:pt x="-53" y="14998"/>
                  <a:pt x="159" y="15134"/>
                </a:cubicBezTo>
                <a:cubicBezTo>
                  <a:pt x="372" y="15270"/>
                  <a:pt x="716" y="15270"/>
                  <a:pt x="928" y="15134"/>
                </a:cubicBezTo>
                <a:cubicBezTo>
                  <a:pt x="1141" y="14998"/>
                  <a:pt x="1141" y="14777"/>
                  <a:pt x="928" y="14641"/>
                </a:cubicBezTo>
                <a:cubicBezTo>
                  <a:pt x="822" y="14573"/>
                  <a:pt x="684" y="14540"/>
                  <a:pt x="544" y="14540"/>
                </a:cubicBezTo>
                <a:close/>
                <a:moveTo>
                  <a:pt x="20950" y="14540"/>
                </a:moveTo>
                <a:cubicBezTo>
                  <a:pt x="20810" y="14540"/>
                  <a:pt x="20671" y="14573"/>
                  <a:pt x="20565" y="14641"/>
                </a:cubicBezTo>
                <a:cubicBezTo>
                  <a:pt x="20352" y="14777"/>
                  <a:pt x="20352" y="14998"/>
                  <a:pt x="20565" y="15134"/>
                </a:cubicBezTo>
                <a:cubicBezTo>
                  <a:pt x="20777" y="15270"/>
                  <a:pt x="21122" y="15270"/>
                  <a:pt x="21335" y="15134"/>
                </a:cubicBezTo>
                <a:cubicBezTo>
                  <a:pt x="21547" y="14998"/>
                  <a:pt x="21547" y="14777"/>
                  <a:pt x="21335" y="14641"/>
                </a:cubicBezTo>
                <a:cubicBezTo>
                  <a:pt x="21228" y="14573"/>
                  <a:pt x="21089" y="14540"/>
                  <a:pt x="20950" y="14540"/>
                </a:cubicBezTo>
                <a:close/>
                <a:moveTo>
                  <a:pt x="6688" y="15593"/>
                </a:moveTo>
                <a:cubicBezTo>
                  <a:pt x="6484" y="15593"/>
                  <a:pt x="6279" y="15643"/>
                  <a:pt x="6123" y="15742"/>
                </a:cubicBezTo>
                <a:cubicBezTo>
                  <a:pt x="5811" y="15942"/>
                  <a:pt x="5811" y="16266"/>
                  <a:pt x="6123" y="16466"/>
                </a:cubicBezTo>
                <a:cubicBezTo>
                  <a:pt x="6436" y="16666"/>
                  <a:pt x="6941" y="16666"/>
                  <a:pt x="7254" y="16466"/>
                </a:cubicBezTo>
                <a:cubicBezTo>
                  <a:pt x="7566" y="16266"/>
                  <a:pt x="7566" y="15942"/>
                  <a:pt x="7254" y="15742"/>
                </a:cubicBezTo>
                <a:cubicBezTo>
                  <a:pt x="7097" y="15643"/>
                  <a:pt x="6893" y="15593"/>
                  <a:pt x="6688" y="15593"/>
                </a:cubicBezTo>
                <a:close/>
                <a:moveTo>
                  <a:pt x="8723" y="15593"/>
                </a:moveTo>
                <a:cubicBezTo>
                  <a:pt x="8518" y="15593"/>
                  <a:pt x="8314" y="15643"/>
                  <a:pt x="8158" y="15742"/>
                </a:cubicBezTo>
                <a:cubicBezTo>
                  <a:pt x="7845" y="15942"/>
                  <a:pt x="7845" y="16266"/>
                  <a:pt x="8158" y="16466"/>
                </a:cubicBezTo>
                <a:cubicBezTo>
                  <a:pt x="8470" y="16666"/>
                  <a:pt x="8976" y="16666"/>
                  <a:pt x="9288" y="16466"/>
                </a:cubicBezTo>
                <a:cubicBezTo>
                  <a:pt x="9601" y="16266"/>
                  <a:pt x="9601" y="15942"/>
                  <a:pt x="9288" y="15742"/>
                </a:cubicBezTo>
                <a:cubicBezTo>
                  <a:pt x="9132" y="15643"/>
                  <a:pt x="8928" y="15593"/>
                  <a:pt x="8723" y="15593"/>
                </a:cubicBezTo>
                <a:close/>
                <a:moveTo>
                  <a:pt x="10758" y="15593"/>
                </a:moveTo>
                <a:cubicBezTo>
                  <a:pt x="10553" y="15593"/>
                  <a:pt x="10349" y="15643"/>
                  <a:pt x="10192" y="15742"/>
                </a:cubicBezTo>
                <a:cubicBezTo>
                  <a:pt x="9880" y="15942"/>
                  <a:pt x="9880" y="16266"/>
                  <a:pt x="10192" y="16466"/>
                </a:cubicBezTo>
                <a:cubicBezTo>
                  <a:pt x="10505" y="16666"/>
                  <a:pt x="11010" y="16666"/>
                  <a:pt x="11323" y="16466"/>
                </a:cubicBezTo>
                <a:cubicBezTo>
                  <a:pt x="11635" y="16266"/>
                  <a:pt x="11635" y="15942"/>
                  <a:pt x="11323" y="15742"/>
                </a:cubicBezTo>
                <a:cubicBezTo>
                  <a:pt x="11167" y="15643"/>
                  <a:pt x="10962" y="15593"/>
                  <a:pt x="10758" y="15593"/>
                </a:cubicBezTo>
                <a:close/>
                <a:moveTo>
                  <a:pt x="12792" y="15593"/>
                </a:moveTo>
                <a:cubicBezTo>
                  <a:pt x="12588" y="15593"/>
                  <a:pt x="12383" y="15643"/>
                  <a:pt x="12227" y="15742"/>
                </a:cubicBezTo>
                <a:cubicBezTo>
                  <a:pt x="11915" y="15942"/>
                  <a:pt x="11915" y="16266"/>
                  <a:pt x="12227" y="16466"/>
                </a:cubicBezTo>
                <a:cubicBezTo>
                  <a:pt x="12539" y="16666"/>
                  <a:pt x="13045" y="16666"/>
                  <a:pt x="13357" y="16466"/>
                </a:cubicBezTo>
                <a:cubicBezTo>
                  <a:pt x="13670" y="16266"/>
                  <a:pt x="13670" y="15942"/>
                  <a:pt x="13357" y="15742"/>
                </a:cubicBezTo>
                <a:cubicBezTo>
                  <a:pt x="13201" y="15643"/>
                  <a:pt x="12997" y="15593"/>
                  <a:pt x="12792" y="15593"/>
                </a:cubicBezTo>
                <a:close/>
                <a:moveTo>
                  <a:pt x="14827" y="15593"/>
                </a:moveTo>
                <a:cubicBezTo>
                  <a:pt x="14622" y="15593"/>
                  <a:pt x="14418" y="15643"/>
                  <a:pt x="14262" y="15742"/>
                </a:cubicBezTo>
                <a:cubicBezTo>
                  <a:pt x="13949" y="15942"/>
                  <a:pt x="13949" y="16266"/>
                  <a:pt x="14262" y="16466"/>
                </a:cubicBezTo>
                <a:cubicBezTo>
                  <a:pt x="14574" y="16666"/>
                  <a:pt x="15080" y="16666"/>
                  <a:pt x="15392" y="16466"/>
                </a:cubicBezTo>
                <a:cubicBezTo>
                  <a:pt x="15704" y="16266"/>
                  <a:pt x="15704" y="15942"/>
                  <a:pt x="15392" y="15742"/>
                </a:cubicBezTo>
                <a:cubicBezTo>
                  <a:pt x="15236" y="15643"/>
                  <a:pt x="15032" y="15593"/>
                  <a:pt x="14827" y="15593"/>
                </a:cubicBezTo>
                <a:close/>
                <a:moveTo>
                  <a:pt x="4673" y="15658"/>
                </a:moveTo>
                <a:cubicBezTo>
                  <a:pt x="4494" y="15658"/>
                  <a:pt x="4315" y="15702"/>
                  <a:pt x="4179" y="15789"/>
                </a:cubicBezTo>
                <a:cubicBezTo>
                  <a:pt x="3907" y="15963"/>
                  <a:pt x="3907" y="16246"/>
                  <a:pt x="4179" y="16420"/>
                </a:cubicBezTo>
                <a:cubicBezTo>
                  <a:pt x="4452" y="16595"/>
                  <a:pt x="4893" y="16595"/>
                  <a:pt x="5166" y="16420"/>
                </a:cubicBezTo>
                <a:cubicBezTo>
                  <a:pt x="5438" y="16246"/>
                  <a:pt x="5438" y="15963"/>
                  <a:pt x="5166" y="15789"/>
                </a:cubicBezTo>
                <a:cubicBezTo>
                  <a:pt x="5030" y="15702"/>
                  <a:pt x="4851" y="15658"/>
                  <a:pt x="4673" y="15658"/>
                </a:cubicBezTo>
                <a:close/>
                <a:moveTo>
                  <a:pt x="16861" y="15658"/>
                </a:moveTo>
                <a:cubicBezTo>
                  <a:pt x="16683" y="15658"/>
                  <a:pt x="16504" y="15702"/>
                  <a:pt x="16368" y="15789"/>
                </a:cubicBezTo>
                <a:cubicBezTo>
                  <a:pt x="16096" y="15963"/>
                  <a:pt x="16096" y="16246"/>
                  <a:pt x="16368" y="16420"/>
                </a:cubicBezTo>
                <a:cubicBezTo>
                  <a:pt x="16641" y="16595"/>
                  <a:pt x="17082" y="16595"/>
                  <a:pt x="17355" y="16420"/>
                </a:cubicBezTo>
                <a:cubicBezTo>
                  <a:pt x="17627" y="16246"/>
                  <a:pt x="17627" y="15963"/>
                  <a:pt x="17355" y="15789"/>
                </a:cubicBezTo>
                <a:cubicBezTo>
                  <a:pt x="17219" y="15702"/>
                  <a:pt x="17040" y="15658"/>
                  <a:pt x="16861" y="15658"/>
                </a:cubicBezTo>
                <a:close/>
                <a:moveTo>
                  <a:pt x="2646" y="15706"/>
                </a:moveTo>
                <a:cubicBezTo>
                  <a:pt x="2487" y="15706"/>
                  <a:pt x="2327" y="15745"/>
                  <a:pt x="2206" y="15823"/>
                </a:cubicBezTo>
                <a:cubicBezTo>
                  <a:pt x="1963" y="15978"/>
                  <a:pt x="1963" y="16230"/>
                  <a:pt x="2206" y="16386"/>
                </a:cubicBezTo>
                <a:cubicBezTo>
                  <a:pt x="2329" y="16464"/>
                  <a:pt x="2491" y="16503"/>
                  <a:pt x="2652" y="16502"/>
                </a:cubicBezTo>
                <a:cubicBezTo>
                  <a:pt x="2813" y="16503"/>
                  <a:pt x="2974" y="16464"/>
                  <a:pt x="3097" y="16386"/>
                </a:cubicBezTo>
                <a:cubicBezTo>
                  <a:pt x="3340" y="16230"/>
                  <a:pt x="3340" y="15978"/>
                  <a:pt x="3097" y="15823"/>
                </a:cubicBezTo>
                <a:cubicBezTo>
                  <a:pt x="2974" y="15745"/>
                  <a:pt x="2813" y="15706"/>
                  <a:pt x="2652" y="15706"/>
                </a:cubicBezTo>
                <a:cubicBezTo>
                  <a:pt x="2650" y="15706"/>
                  <a:pt x="2648" y="15706"/>
                  <a:pt x="2646" y="15706"/>
                </a:cubicBezTo>
                <a:close/>
                <a:moveTo>
                  <a:pt x="18858" y="15706"/>
                </a:moveTo>
                <a:cubicBezTo>
                  <a:pt x="18699" y="15706"/>
                  <a:pt x="18540" y="15745"/>
                  <a:pt x="18418" y="15823"/>
                </a:cubicBezTo>
                <a:cubicBezTo>
                  <a:pt x="18175" y="15978"/>
                  <a:pt x="18175" y="16230"/>
                  <a:pt x="18418" y="16386"/>
                </a:cubicBezTo>
                <a:cubicBezTo>
                  <a:pt x="18661" y="16541"/>
                  <a:pt x="19056" y="16541"/>
                  <a:pt x="19299" y="16386"/>
                </a:cubicBezTo>
                <a:cubicBezTo>
                  <a:pt x="19542" y="16230"/>
                  <a:pt x="19542" y="15978"/>
                  <a:pt x="19299" y="15823"/>
                </a:cubicBezTo>
                <a:cubicBezTo>
                  <a:pt x="19177" y="15745"/>
                  <a:pt x="19018" y="15706"/>
                  <a:pt x="18858" y="15706"/>
                </a:cubicBezTo>
                <a:close/>
                <a:moveTo>
                  <a:pt x="6678" y="16810"/>
                </a:moveTo>
                <a:cubicBezTo>
                  <a:pt x="6473" y="16810"/>
                  <a:pt x="6268" y="16860"/>
                  <a:pt x="6111" y="16960"/>
                </a:cubicBezTo>
                <a:cubicBezTo>
                  <a:pt x="5799" y="17159"/>
                  <a:pt x="5799" y="17484"/>
                  <a:pt x="6111" y="17683"/>
                </a:cubicBezTo>
                <a:cubicBezTo>
                  <a:pt x="6424" y="17883"/>
                  <a:pt x="6931" y="17883"/>
                  <a:pt x="7243" y="17683"/>
                </a:cubicBezTo>
                <a:cubicBezTo>
                  <a:pt x="7555" y="17484"/>
                  <a:pt x="7555" y="17159"/>
                  <a:pt x="7243" y="16960"/>
                </a:cubicBezTo>
                <a:cubicBezTo>
                  <a:pt x="7087" y="16860"/>
                  <a:pt x="6882" y="16810"/>
                  <a:pt x="6678" y="16810"/>
                </a:cubicBezTo>
                <a:close/>
                <a:moveTo>
                  <a:pt x="8712" y="16810"/>
                </a:moveTo>
                <a:cubicBezTo>
                  <a:pt x="8508" y="16810"/>
                  <a:pt x="8302" y="16860"/>
                  <a:pt x="8146" y="16960"/>
                </a:cubicBezTo>
                <a:cubicBezTo>
                  <a:pt x="7834" y="17159"/>
                  <a:pt x="7834" y="17484"/>
                  <a:pt x="8146" y="17683"/>
                </a:cubicBezTo>
                <a:cubicBezTo>
                  <a:pt x="8458" y="17883"/>
                  <a:pt x="8965" y="17883"/>
                  <a:pt x="9278" y="17683"/>
                </a:cubicBezTo>
                <a:cubicBezTo>
                  <a:pt x="9590" y="17484"/>
                  <a:pt x="9590" y="17159"/>
                  <a:pt x="9278" y="16960"/>
                </a:cubicBezTo>
                <a:cubicBezTo>
                  <a:pt x="9121" y="16860"/>
                  <a:pt x="8917" y="16810"/>
                  <a:pt x="8712" y="16810"/>
                </a:cubicBezTo>
                <a:close/>
                <a:moveTo>
                  <a:pt x="10747" y="16810"/>
                </a:moveTo>
                <a:cubicBezTo>
                  <a:pt x="10542" y="16810"/>
                  <a:pt x="10337" y="16860"/>
                  <a:pt x="10181" y="16960"/>
                </a:cubicBezTo>
                <a:cubicBezTo>
                  <a:pt x="9868" y="17159"/>
                  <a:pt x="9868" y="17484"/>
                  <a:pt x="10181" y="17683"/>
                </a:cubicBezTo>
                <a:cubicBezTo>
                  <a:pt x="10493" y="17883"/>
                  <a:pt x="11000" y="17883"/>
                  <a:pt x="11312" y="17683"/>
                </a:cubicBezTo>
                <a:cubicBezTo>
                  <a:pt x="11625" y="17484"/>
                  <a:pt x="11625" y="17159"/>
                  <a:pt x="11312" y="16960"/>
                </a:cubicBezTo>
                <a:cubicBezTo>
                  <a:pt x="11156" y="16860"/>
                  <a:pt x="10952" y="16810"/>
                  <a:pt x="10747" y="16810"/>
                </a:cubicBezTo>
                <a:close/>
                <a:moveTo>
                  <a:pt x="12782" y="16810"/>
                </a:moveTo>
                <a:cubicBezTo>
                  <a:pt x="12577" y="16810"/>
                  <a:pt x="12371" y="16860"/>
                  <a:pt x="12215" y="16960"/>
                </a:cubicBezTo>
                <a:cubicBezTo>
                  <a:pt x="11903" y="17159"/>
                  <a:pt x="11903" y="17484"/>
                  <a:pt x="12215" y="17683"/>
                </a:cubicBezTo>
                <a:cubicBezTo>
                  <a:pt x="12528" y="17883"/>
                  <a:pt x="13034" y="17883"/>
                  <a:pt x="13347" y="17683"/>
                </a:cubicBezTo>
                <a:cubicBezTo>
                  <a:pt x="13659" y="17484"/>
                  <a:pt x="13659" y="17159"/>
                  <a:pt x="13347" y="16960"/>
                </a:cubicBezTo>
                <a:cubicBezTo>
                  <a:pt x="13191" y="16860"/>
                  <a:pt x="12986" y="16810"/>
                  <a:pt x="12782" y="16810"/>
                </a:cubicBezTo>
                <a:close/>
                <a:moveTo>
                  <a:pt x="14816" y="16810"/>
                </a:moveTo>
                <a:cubicBezTo>
                  <a:pt x="14612" y="16810"/>
                  <a:pt x="14406" y="16860"/>
                  <a:pt x="14250" y="16960"/>
                </a:cubicBezTo>
                <a:cubicBezTo>
                  <a:pt x="13938" y="17159"/>
                  <a:pt x="13938" y="17484"/>
                  <a:pt x="14250" y="17683"/>
                </a:cubicBezTo>
                <a:cubicBezTo>
                  <a:pt x="14562" y="17883"/>
                  <a:pt x="15069" y="17883"/>
                  <a:pt x="15381" y="17683"/>
                </a:cubicBezTo>
                <a:cubicBezTo>
                  <a:pt x="15694" y="17484"/>
                  <a:pt x="15694" y="17159"/>
                  <a:pt x="15381" y="16960"/>
                </a:cubicBezTo>
                <a:cubicBezTo>
                  <a:pt x="15225" y="16860"/>
                  <a:pt x="15021" y="16810"/>
                  <a:pt x="14816" y="16810"/>
                </a:cubicBezTo>
                <a:close/>
                <a:moveTo>
                  <a:pt x="4662" y="16875"/>
                </a:moveTo>
                <a:cubicBezTo>
                  <a:pt x="4483" y="16875"/>
                  <a:pt x="4305" y="16919"/>
                  <a:pt x="4169" y="17006"/>
                </a:cubicBezTo>
                <a:cubicBezTo>
                  <a:pt x="3896" y="17181"/>
                  <a:pt x="3896" y="17463"/>
                  <a:pt x="4169" y="17637"/>
                </a:cubicBezTo>
                <a:cubicBezTo>
                  <a:pt x="4441" y="17812"/>
                  <a:pt x="4883" y="17812"/>
                  <a:pt x="5155" y="17637"/>
                </a:cubicBezTo>
                <a:cubicBezTo>
                  <a:pt x="5428" y="17463"/>
                  <a:pt x="5428" y="17181"/>
                  <a:pt x="5155" y="17006"/>
                </a:cubicBezTo>
                <a:cubicBezTo>
                  <a:pt x="5019" y="16919"/>
                  <a:pt x="4841" y="16875"/>
                  <a:pt x="4662" y="16875"/>
                </a:cubicBezTo>
                <a:close/>
                <a:moveTo>
                  <a:pt x="16851" y="16875"/>
                </a:moveTo>
                <a:cubicBezTo>
                  <a:pt x="16672" y="16875"/>
                  <a:pt x="16494" y="16919"/>
                  <a:pt x="16358" y="17006"/>
                </a:cubicBezTo>
                <a:cubicBezTo>
                  <a:pt x="16085" y="17181"/>
                  <a:pt x="16085" y="17463"/>
                  <a:pt x="16358" y="17637"/>
                </a:cubicBezTo>
                <a:cubicBezTo>
                  <a:pt x="16630" y="17812"/>
                  <a:pt x="17072" y="17812"/>
                  <a:pt x="17344" y="17637"/>
                </a:cubicBezTo>
                <a:cubicBezTo>
                  <a:pt x="17617" y="17463"/>
                  <a:pt x="17617" y="17181"/>
                  <a:pt x="17344" y="17006"/>
                </a:cubicBezTo>
                <a:cubicBezTo>
                  <a:pt x="17208" y="16919"/>
                  <a:pt x="17029" y="16875"/>
                  <a:pt x="16851" y="16875"/>
                </a:cubicBezTo>
                <a:close/>
                <a:moveTo>
                  <a:pt x="6678" y="18092"/>
                </a:moveTo>
                <a:cubicBezTo>
                  <a:pt x="6473" y="18092"/>
                  <a:pt x="6268" y="18142"/>
                  <a:pt x="6111" y="18242"/>
                </a:cubicBezTo>
                <a:cubicBezTo>
                  <a:pt x="5799" y="18442"/>
                  <a:pt x="5799" y="18766"/>
                  <a:pt x="6111" y="18966"/>
                </a:cubicBezTo>
                <a:cubicBezTo>
                  <a:pt x="6424" y="19166"/>
                  <a:pt x="6931" y="19166"/>
                  <a:pt x="7243" y="18966"/>
                </a:cubicBezTo>
                <a:cubicBezTo>
                  <a:pt x="7555" y="18766"/>
                  <a:pt x="7555" y="18442"/>
                  <a:pt x="7243" y="18242"/>
                </a:cubicBezTo>
                <a:cubicBezTo>
                  <a:pt x="7087" y="18142"/>
                  <a:pt x="6882" y="18092"/>
                  <a:pt x="6678" y="18092"/>
                </a:cubicBezTo>
                <a:close/>
                <a:moveTo>
                  <a:pt x="8712" y="18092"/>
                </a:moveTo>
                <a:cubicBezTo>
                  <a:pt x="8508" y="18092"/>
                  <a:pt x="8302" y="18142"/>
                  <a:pt x="8146" y="18242"/>
                </a:cubicBezTo>
                <a:cubicBezTo>
                  <a:pt x="7834" y="18442"/>
                  <a:pt x="7834" y="18766"/>
                  <a:pt x="8146" y="18966"/>
                </a:cubicBezTo>
                <a:cubicBezTo>
                  <a:pt x="8458" y="19166"/>
                  <a:pt x="8965" y="19166"/>
                  <a:pt x="9278" y="18966"/>
                </a:cubicBezTo>
                <a:cubicBezTo>
                  <a:pt x="9590" y="18766"/>
                  <a:pt x="9590" y="18442"/>
                  <a:pt x="9278" y="18242"/>
                </a:cubicBezTo>
                <a:cubicBezTo>
                  <a:pt x="9121" y="18142"/>
                  <a:pt x="8917" y="18092"/>
                  <a:pt x="8712" y="18092"/>
                </a:cubicBezTo>
                <a:close/>
                <a:moveTo>
                  <a:pt x="10747" y="18092"/>
                </a:moveTo>
                <a:cubicBezTo>
                  <a:pt x="10542" y="18092"/>
                  <a:pt x="10337" y="18142"/>
                  <a:pt x="10181" y="18242"/>
                </a:cubicBezTo>
                <a:cubicBezTo>
                  <a:pt x="9868" y="18442"/>
                  <a:pt x="9868" y="18766"/>
                  <a:pt x="10181" y="18966"/>
                </a:cubicBezTo>
                <a:cubicBezTo>
                  <a:pt x="10493" y="19166"/>
                  <a:pt x="11000" y="19166"/>
                  <a:pt x="11312" y="18966"/>
                </a:cubicBezTo>
                <a:cubicBezTo>
                  <a:pt x="11625" y="18766"/>
                  <a:pt x="11625" y="18442"/>
                  <a:pt x="11312" y="18242"/>
                </a:cubicBezTo>
                <a:cubicBezTo>
                  <a:pt x="11156" y="18142"/>
                  <a:pt x="10952" y="18092"/>
                  <a:pt x="10747" y="18092"/>
                </a:cubicBezTo>
                <a:close/>
                <a:moveTo>
                  <a:pt x="12782" y="18092"/>
                </a:moveTo>
                <a:cubicBezTo>
                  <a:pt x="12577" y="18092"/>
                  <a:pt x="12371" y="18142"/>
                  <a:pt x="12215" y="18242"/>
                </a:cubicBezTo>
                <a:cubicBezTo>
                  <a:pt x="11903" y="18442"/>
                  <a:pt x="11903" y="18766"/>
                  <a:pt x="12215" y="18966"/>
                </a:cubicBezTo>
                <a:cubicBezTo>
                  <a:pt x="12528" y="19166"/>
                  <a:pt x="13034" y="19166"/>
                  <a:pt x="13347" y="18966"/>
                </a:cubicBezTo>
                <a:cubicBezTo>
                  <a:pt x="13659" y="18766"/>
                  <a:pt x="13659" y="18442"/>
                  <a:pt x="13347" y="18242"/>
                </a:cubicBezTo>
                <a:cubicBezTo>
                  <a:pt x="13191" y="18142"/>
                  <a:pt x="12986" y="18092"/>
                  <a:pt x="12782" y="18092"/>
                </a:cubicBezTo>
                <a:close/>
                <a:moveTo>
                  <a:pt x="14827" y="18092"/>
                </a:moveTo>
                <a:cubicBezTo>
                  <a:pt x="14622" y="18092"/>
                  <a:pt x="14418" y="18142"/>
                  <a:pt x="14262" y="18242"/>
                </a:cubicBezTo>
                <a:cubicBezTo>
                  <a:pt x="13949" y="18442"/>
                  <a:pt x="13949" y="18766"/>
                  <a:pt x="14262" y="18966"/>
                </a:cubicBezTo>
                <a:cubicBezTo>
                  <a:pt x="14574" y="19166"/>
                  <a:pt x="15080" y="19166"/>
                  <a:pt x="15392" y="18966"/>
                </a:cubicBezTo>
                <a:cubicBezTo>
                  <a:pt x="15704" y="18766"/>
                  <a:pt x="15704" y="18442"/>
                  <a:pt x="15392" y="18242"/>
                </a:cubicBezTo>
                <a:cubicBezTo>
                  <a:pt x="15236" y="18142"/>
                  <a:pt x="15032" y="18092"/>
                  <a:pt x="14827" y="18092"/>
                </a:cubicBezTo>
                <a:close/>
                <a:moveTo>
                  <a:pt x="8723" y="19280"/>
                </a:moveTo>
                <a:cubicBezTo>
                  <a:pt x="8518" y="19280"/>
                  <a:pt x="8314" y="19330"/>
                  <a:pt x="8158" y="19430"/>
                </a:cubicBezTo>
                <a:cubicBezTo>
                  <a:pt x="7845" y="19630"/>
                  <a:pt x="7845" y="19954"/>
                  <a:pt x="8158" y="20154"/>
                </a:cubicBezTo>
                <a:cubicBezTo>
                  <a:pt x="8470" y="20354"/>
                  <a:pt x="8976" y="20354"/>
                  <a:pt x="9288" y="20154"/>
                </a:cubicBezTo>
                <a:cubicBezTo>
                  <a:pt x="9601" y="19954"/>
                  <a:pt x="9601" y="19630"/>
                  <a:pt x="9288" y="19430"/>
                </a:cubicBezTo>
                <a:cubicBezTo>
                  <a:pt x="9132" y="19330"/>
                  <a:pt x="8928" y="19280"/>
                  <a:pt x="8723" y="19280"/>
                </a:cubicBezTo>
                <a:close/>
                <a:moveTo>
                  <a:pt x="10758" y="19280"/>
                </a:moveTo>
                <a:cubicBezTo>
                  <a:pt x="10553" y="19280"/>
                  <a:pt x="10349" y="19330"/>
                  <a:pt x="10192" y="19430"/>
                </a:cubicBezTo>
                <a:cubicBezTo>
                  <a:pt x="9880" y="19630"/>
                  <a:pt x="9880" y="19954"/>
                  <a:pt x="10192" y="20154"/>
                </a:cubicBezTo>
                <a:cubicBezTo>
                  <a:pt x="10505" y="20354"/>
                  <a:pt x="11010" y="20354"/>
                  <a:pt x="11323" y="20154"/>
                </a:cubicBezTo>
                <a:cubicBezTo>
                  <a:pt x="11635" y="19954"/>
                  <a:pt x="11635" y="19630"/>
                  <a:pt x="11323" y="19430"/>
                </a:cubicBezTo>
                <a:cubicBezTo>
                  <a:pt x="11167" y="19330"/>
                  <a:pt x="10962" y="19280"/>
                  <a:pt x="10758" y="19280"/>
                </a:cubicBezTo>
                <a:close/>
                <a:moveTo>
                  <a:pt x="12792" y="19280"/>
                </a:moveTo>
                <a:cubicBezTo>
                  <a:pt x="12588" y="19280"/>
                  <a:pt x="12383" y="19330"/>
                  <a:pt x="12227" y="19430"/>
                </a:cubicBezTo>
                <a:cubicBezTo>
                  <a:pt x="11915" y="19630"/>
                  <a:pt x="11915" y="19954"/>
                  <a:pt x="12227" y="20154"/>
                </a:cubicBezTo>
                <a:cubicBezTo>
                  <a:pt x="12539" y="20354"/>
                  <a:pt x="13045" y="20354"/>
                  <a:pt x="13357" y="20154"/>
                </a:cubicBezTo>
                <a:cubicBezTo>
                  <a:pt x="13670" y="19954"/>
                  <a:pt x="13670" y="19630"/>
                  <a:pt x="13357" y="19430"/>
                </a:cubicBezTo>
                <a:cubicBezTo>
                  <a:pt x="13201" y="19330"/>
                  <a:pt x="12997" y="19280"/>
                  <a:pt x="12792" y="19280"/>
                </a:cubicBezTo>
                <a:close/>
                <a:moveTo>
                  <a:pt x="10766" y="20527"/>
                </a:moveTo>
                <a:cubicBezTo>
                  <a:pt x="10561" y="20527"/>
                  <a:pt x="10356" y="20577"/>
                  <a:pt x="10199" y="20676"/>
                </a:cubicBezTo>
                <a:cubicBezTo>
                  <a:pt x="9887" y="20876"/>
                  <a:pt x="9887" y="21200"/>
                  <a:pt x="10199" y="21400"/>
                </a:cubicBezTo>
                <a:cubicBezTo>
                  <a:pt x="10512" y="21600"/>
                  <a:pt x="11019" y="21600"/>
                  <a:pt x="11331" y="21400"/>
                </a:cubicBezTo>
                <a:cubicBezTo>
                  <a:pt x="11643" y="21200"/>
                  <a:pt x="11643" y="20876"/>
                  <a:pt x="11331" y="20676"/>
                </a:cubicBezTo>
                <a:cubicBezTo>
                  <a:pt x="11175" y="20577"/>
                  <a:pt x="10971" y="20527"/>
                  <a:pt x="10766" y="20527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100000">
                <a:srgbClr val="A066CB"/>
              </a:gs>
            </a:gsLst>
            <a:lin ang="5400000" scaled="0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67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sym typeface="Helvetica Neue Medium"/>
            </a:endParaRP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608" y="1596556"/>
            <a:ext cx="867524" cy="867524"/>
          </a:xfrm>
          <a:prstGeom prst="rect">
            <a:avLst/>
          </a:prstGeom>
        </p:spPr>
      </p:pic>
      <p:cxnSp>
        <p:nvCxnSpPr>
          <p:cNvPr id="96" name="Прямая со стрелкой 95"/>
          <p:cNvCxnSpPr/>
          <p:nvPr/>
        </p:nvCxnSpPr>
        <p:spPr>
          <a:xfrm flipH="1">
            <a:off x="14183300" y="2822918"/>
            <a:ext cx="1" cy="325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DBD5CFD0-0D7F-DDA0-5E6A-D6A72606A1E5}"/>
              </a:ext>
            </a:extLst>
          </p:cNvPr>
          <p:cNvSpPr txBox="1"/>
          <p:nvPr/>
        </p:nvSpPr>
        <p:spPr>
          <a:xfrm>
            <a:off x="13423416" y="3088945"/>
            <a:ext cx="163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Оператор</a:t>
            </a:r>
            <a:endParaRPr lang="ru-K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50BD633-F610-7AB4-37AC-02304CF9E1B0}"/>
              </a:ext>
            </a:extLst>
          </p:cNvPr>
          <p:cNvSpPr txBox="1"/>
          <p:nvPr/>
        </p:nvSpPr>
        <p:spPr>
          <a:xfrm>
            <a:off x="13025894" y="4497774"/>
            <a:ext cx="2441185" cy="71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24" b="1" dirty="0">
                <a:latin typeface="Arial" panose="020B0604020202020204" pitchFamily="34" charset="0"/>
                <a:cs typeface="Arial" panose="020B0604020202020204" pitchFamily="34" charset="0"/>
              </a:rPr>
              <a:t>Договор присоединения</a:t>
            </a:r>
            <a:endParaRPr lang="ru-KZ" sz="202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" name="Google Shape;2789;p7">
            <a:extLst>
              <a:ext uri="{FF2B5EF4-FFF2-40B4-BE49-F238E27FC236}">
                <a16:creationId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13255531" y="6161839"/>
            <a:ext cx="640197" cy="73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2789;p7">
            <a:extLst>
              <a:ext uri="{FF2B5EF4-FFF2-40B4-BE49-F238E27FC236}">
                <a16:creationId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11743835" y="6161839"/>
            <a:ext cx="640197" cy="73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2789;p7">
            <a:extLst>
              <a:ext uri="{FF2B5EF4-FFF2-40B4-BE49-F238E27FC236}">
                <a16:creationId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14604132" y="6148239"/>
            <a:ext cx="640197" cy="73063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3913C2C7-0742-4DC2-7477-15CDD7F511BD}"/>
              </a:ext>
            </a:extLst>
          </p:cNvPr>
          <p:cNvSpPr/>
          <p:nvPr/>
        </p:nvSpPr>
        <p:spPr>
          <a:xfrm>
            <a:off x="12362544" y="2464080"/>
            <a:ext cx="3877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Поручает размещение ГОЗ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Прямоугольник: скругленные углы 35">
            <a:extLst>
              <a:ext uri="{FF2B5EF4-FFF2-40B4-BE49-F238E27FC236}">
                <a16:creationId xmlns:a16="http://schemas.microsoft.com/office/drawing/2014/main" id="{B3490F36-17FA-8DC6-16F3-BE2B3F678C45}"/>
              </a:ext>
            </a:extLst>
          </p:cNvPr>
          <p:cNvSpPr/>
          <p:nvPr/>
        </p:nvSpPr>
        <p:spPr>
          <a:xfrm>
            <a:off x="243801" y="7446177"/>
            <a:ext cx="7974661" cy="2709332"/>
          </a:xfrm>
          <a:prstGeom prst="roundRect">
            <a:avLst>
              <a:gd name="adj" fmla="val 10868"/>
            </a:avLst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94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6AC8A87-795F-BD26-787F-83B1FBC5AE33}"/>
              </a:ext>
            </a:extLst>
          </p:cNvPr>
          <p:cNvSpPr txBox="1"/>
          <p:nvPr/>
        </p:nvSpPr>
        <p:spPr>
          <a:xfrm>
            <a:off x="426636" y="7860260"/>
            <a:ext cx="7608990" cy="1826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202" indent="-471202" algn="just">
              <a:spcAft>
                <a:spcPts val="989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KZ" sz="2000" dirty="0">
                <a:latin typeface="Arial" panose="020B0604020202020204" pitchFamily="34" charset="0"/>
                <a:cs typeface="Arial" panose="020B0604020202020204" pitchFamily="34" charset="0"/>
              </a:rPr>
              <a:t>финансируется «место» в дошкольной организации</a:t>
            </a:r>
          </a:p>
          <a:p>
            <a:pPr marL="471202" indent="-471202" algn="just">
              <a:spcAft>
                <a:spcPts val="989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KZ" sz="2000" dirty="0">
                <a:latin typeface="Arial" panose="020B0604020202020204" pitchFamily="34" charset="0"/>
                <a:cs typeface="Arial" panose="020B0604020202020204" pitchFamily="34" charset="0"/>
              </a:rPr>
              <a:t>заключается отдельный договор с каждой организацией</a:t>
            </a:r>
          </a:p>
          <a:p>
            <a:pPr marL="471202" indent="-471202" algn="just">
              <a:spcAft>
                <a:spcPts val="989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KZ" sz="2000" dirty="0">
                <a:latin typeface="Arial" panose="020B0604020202020204" pitchFamily="34" charset="0"/>
                <a:cs typeface="Arial" panose="020B0604020202020204" pitchFamily="34" charset="0"/>
              </a:rPr>
              <a:t>сложности по изменению объемов принятых обязательств 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(в случае недобора детей ДО, МИО не может оперативно перераспределить места)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1C73D485-6EBC-247D-8757-8E6F44E9A06D}"/>
              </a:ext>
            </a:extLst>
          </p:cNvPr>
          <p:cNvSpPr txBox="1"/>
          <p:nvPr/>
        </p:nvSpPr>
        <p:spPr>
          <a:xfrm>
            <a:off x="268144" y="6999610"/>
            <a:ext cx="2414453" cy="49531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KZ" sz="2309" b="1" dirty="0">
                <a:latin typeface="Arial" panose="020B0604020202020204" pitchFamily="34" charset="0"/>
                <a:cs typeface="Arial" panose="020B0604020202020204" pitchFamily="34" charset="0"/>
              </a:rPr>
              <a:t>МИНУСЫ:</a:t>
            </a:r>
          </a:p>
        </p:txBody>
      </p:sp>
      <p:sp>
        <p:nvSpPr>
          <p:cNvPr id="130" name="Прямоугольник: скругленные углы 42">
            <a:extLst>
              <a:ext uri="{FF2B5EF4-FFF2-40B4-BE49-F238E27FC236}">
                <a16:creationId xmlns:a16="http://schemas.microsoft.com/office/drawing/2014/main" id="{3F34ED32-F43E-B006-D63D-7F58A14CDD5C}"/>
              </a:ext>
            </a:extLst>
          </p:cNvPr>
          <p:cNvSpPr/>
          <p:nvPr/>
        </p:nvSpPr>
        <p:spPr>
          <a:xfrm>
            <a:off x="9982200" y="7462635"/>
            <a:ext cx="8076478" cy="2692874"/>
          </a:xfrm>
          <a:prstGeom prst="roundRect">
            <a:avLst>
              <a:gd name="adj" fmla="val 10868"/>
            </a:avLst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94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B4FA2DE-A471-C591-1FAC-0F21BAE2F903}"/>
              </a:ext>
            </a:extLst>
          </p:cNvPr>
          <p:cNvSpPr txBox="1"/>
          <p:nvPr/>
        </p:nvSpPr>
        <p:spPr>
          <a:xfrm>
            <a:off x="10140262" y="7715493"/>
            <a:ext cx="7810606" cy="222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202" indent="-471202" algn="just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ru-KZ" sz="1979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закрепления госзаказа за дошкольной организацией</a:t>
            </a:r>
          </a:p>
          <a:p>
            <a:pPr marL="471202" indent="-471202" algn="just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ru-KZ" sz="1979" dirty="0">
                <a:latin typeface="Arial" panose="020B0604020202020204" pitchFamily="34" charset="0"/>
                <a:cs typeface="Arial" panose="020B0604020202020204" pitchFamily="34" charset="0"/>
              </a:rPr>
              <a:t>сокращение трудозатрат</a:t>
            </a:r>
          </a:p>
          <a:p>
            <a:pPr marL="471202" indent="-471202" algn="just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ru-KZ" sz="1979" dirty="0">
                <a:latin typeface="Arial" panose="020B0604020202020204" pitchFamily="34" charset="0"/>
                <a:cs typeface="Arial" panose="020B0604020202020204" pitchFamily="34" charset="0"/>
              </a:rPr>
              <a:t>переток финансирования с одной в другую организацию в случае недобора в первой, т.е. свободный переход детей </a:t>
            </a:r>
          </a:p>
          <a:p>
            <a:pPr marL="471202" indent="-471202" algn="just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ru-KZ" sz="1979" dirty="0">
                <a:latin typeface="Arial" panose="020B0604020202020204" pitchFamily="34" charset="0"/>
                <a:cs typeface="Arial" panose="020B0604020202020204" pitchFamily="34" charset="0"/>
              </a:rPr>
              <a:t>свободный вход новых игроков</a:t>
            </a:r>
            <a:endParaRPr lang="ru-RU" sz="197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1202" indent="-471202" algn="just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ru-RU" sz="1979" dirty="0">
                <a:latin typeface="Arial" panose="020B0604020202020204" pitchFamily="34" charset="0"/>
                <a:cs typeface="Arial" panose="020B0604020202020204" pitchFamily="34" charset="0"/>
              </a:rPr>
              <a:t>проведение СУР с использованием всех баз ГО</a:t>
            </a:r>
            <a:endParaRPr lang="ru-KZ" sz="19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46F5A82-1F96-766B-06C8-6709BF816C43}"/>
              </a:ext>
            </a:extLst>
          </p:cNvPr>
          <p:cNvSpPr txBox="1"/>
          <p:nvPr/>
        </p:nvSpPr>
        <p:spPr>
          <a:xfrm>
            <a:off x="10123853" y="7198520"/>
            <a:ext cx="2260179" cy="495313"/>
          </a:xfrm>
          <a:prstGeom prst="roundRect">
            <a:avLst/>
          </a:prstGeom>
          <a:solidFill>
            <a:srgbClr val="59AAF2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KZ" sz="2309" b="1" dirty="0">
                <a:latin typeface="Arial" panose="020B0604020202020204" pitchFamily="34" charset="0"/>
                <a:cs typeface="Arial" panose="020B0604020202020204" pitchFamily="34" charset="0"/>
              </a:rPr>
              <a:t>ПЛЮСЫ: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10EB77D-3AAD-9BE8-DD9C-0D53E5EE46AB}"/>
              </a:ext>
            </a:extLst>
          </p:cNvPr>
          <p:cNvSpPr txBox="1"/>
          <p:nvPr/>
        </p:nvSpPr>
        <p:spPr>
          <a:xfrm>
            <a:off x="10159995" y="3576398"/>
            <a:ext cx="8133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721" indent="-282721">
              <a:buFont typeface="Wingdings" pitchFamily="2" charset="2"/>
              <a:buChar char="§"/>
            </a:pP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Размещает договор присоединения на портале госзакупок</a:t>
            </a:r>
          </a:p>
          <a:p>
            <a:pPr marL="282721" indent="-282721">
              <a:buFont typeface="Wingdings" pitchFamily="2" charset="2"/>
              <a:buChar char="§"/>
            </a:pP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Направляет уведомление </a:t>
            </a:r>
            <a:r>
              <a:rPr lang="ru-K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присоединении к договору с приложением заявления</a:t>
            </a:r>
          </a:p>
        </p:txBody>
      </p:sp>
      <p:sp>
        <p:nvSpPr>
          <p:cNvPr id="134" name="Фигура"/>
          <p:cNvSpPr/>
          <p:nvPr/>
        </p:nvSpPr>
        <p:spPr>
          <a:xfrm rot="16200000">
            <a:off x="7779710" y="5679065"/>
            <a:ext cx="1544022" cy="2116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550" extrusionOk="0">
                <a:moveTo>
                  <a:pt x="6688" y="0"/>
                </a:moveTo>
                <a:cubicBezTo>
                  <a:pt x="6599" y="0"/>
                  <a:pt x="6510" y="21"/>
                  <a:pt x="6442" y="65"/>
                </a:cubicBezTo>
                <a:cubicBezTo>
                  <a:pt x="6306" y="152"/>
                  <a:pt x="6306" y="293"/>
                  <a:pt x="6442" y="380"/>
                </a:cubicBezTo>
                <a:cubicBezTo>
                  <a:pt x="6578" y="466"/>
                  <a:pt x="6799" y="466"/>
                  <a:pt x="6934" y="380"/>
                </a:cubicBezTo>
                <a:cubicBezTo>
                  <a:pt x="7070" y="293"/>
                  <a:pt x="7070" y="152"/>
                  <a:pt x="6934" y="65"/>
                </a:cubicBezTo>
                <a:cubicBezTo>
                  <a:pt x="6867" y="21"/>
                  <a:pt x="6777" y="0"/>
                  <a:pt x="6688" y="0"/>
                </a:cubicBezTo>
                <a:close/>
                <a:moveTo>
                  <a:pt x="8723" y="0"/>
                </a:moveTo>
                <a:cubicBezTo>
                  <a:pt x="8634" y="0"/>
                  <a:pt x="8545" y="21"/>
                  <a:pt x="8477" y="65"/>
                </a:cubicBezTo>
                <a:cubicBezTo>
                  <a:pt x="8341" y="152"/>
                  <a:pt x="8341" y="293"/>
                  <a:pt x="8477" y="380"/>
                </a:cubicBezTo>
                <a:cubicBezTo>
                  <a:pt x="8613" y="466"/>
                  <a:pt x="8833" y="466"/>
                  <a:pt x="8969" y="380"/>
                </a:cubicBezTo>
                <a:cubicBezTo>
                  <a:pt x="9105" y="293"/>
                  <a:pt x="9105" y="152"/>
                  <a:pt x="8969" y="65"/>
                </a:cubicBezTo>
                <a:cubicBezTo>
                  <a:pt x="8901" y="21"/>
                  <a:pt x="8812" y="0"/>
                  <a:pt x="8723" y="0"/>
                </a:cubicBezTo>
                <a:close/>
                <a:moveTo>
                  <a:pt x="10758" y="0"/>
                </a:moveTo>
                <a:cubicBezTo>
                  <a:pt x="10669" y="0"/>
                  <a:pt x="10579" y="21"/>
                  <a:pt x="10512" y="65"/>
                </a:cubicBezTo>
                <a:cubicBezTo>
                  <a:pt x="10376" y="152"/>
                  <a:pt x="10376" y="293"/>
                  <a:pt x="10512" y="380"/>
                </a:cubicBezTo>
                <a:cubicBezTo>
                  <a:pt x="10647" y="466"/>
                  <a:pt x="10868" y="466"/>
                  <a:pt x="11004" y="380"/>
                </a:cubicBezTo>
                <a:cubicBezTo>
                  <a:pt x="11139" y="293"/>
                  <a:pt x="11139" y="152"/>
                  <a:pt x="11004" y="65"/>
                </a:cubicBezTo>
                <a:cubicBezTo>
                  <a:pt x="10936" y="21"/>
                  <a:pt x="10847" y="0"/>
                  <a:pt x="10758" y="0"/>
                </a:cubicBezTo>
                <a:close/>
                <a:moveTo>
                  <a:pt x="12792" y="0"/>
                </a:moveTo>
                <a:cubicBezTo>
                  <a:pt x="12703" y="0"/>
                  <a:pt x="12614" y="21"/>
                  <a:pt x="12546" y="65"/>
                </a:cubicBezTo>
                <a:cubicBezTo>
                  <a:pt x="12410" y="152"/>
                  <a:pt x="12410" y="293"/>
                  <a:pt x="12546" y="380"/>
                </a:cubicBezTo>
                <a:cubicBezTo>
                  <a:pt x="12682" y="466"/>
                  <a:pt x="12903" y="466"/>
                  <a:pt x="13038" y="380"/>
                </a:cubicBezTo>
                <a:cubicBezTo>
                  <a:pt x="13174" y="293"/>
                  <a:pt x="13174" y="152"/>
                  <a:pt x="13038" y="65"/>
                </a:cubicBezTo>
                <a:cubicBezTo>
                  <a:pt x="12970" y="21"/>
                  <a:pt x="12881" y="0"/>
                  <a:pt x="12792" y="0"/>
                </a:cubicBezTo>
                <a:close/>
                <a:moveTo>
                  <a:pt x="14827" y="0"/>
                </a:moveTo>
                <a:cubicBezTo>
                  <a:pt x="14738" y="0"/>
                  <a:pt x="14649" y="21"/>
                  <a:pt x="14581" y="65"/>
                </a:cubicBezTo>
                <a:cubicBezTo>
                  <a:pt x="14445" y="152"/>
                  <a:pt x="14445" y="293"/>
                  <a:pt x="14581" y="380"/>
                </a:cubicBezTo>
                <a:cubicBezTo>
                  <a:pt x="14717" y="466"/>
                  <a:pt x="14937" y="466"/>
                  <a:pt x="15073" y="380"/>
                </a:cubicBezTo>
                <a:cubicBezTo>
                  <a:pt x="15209" y="293"/>
                  <a:pt x="15209" y="152"/>
                  <a:pt x="15073" y="65"/>
                </a:cubicBezTo>
                <a:cubicBezTo>
                  <a:pt x="15005" y="21"/>
                  <a:pt x="14916" y="0"/>
                  <a:pt x="14827" y="0"/>
                </a:cubicBezTo>
                <a:close/>
                <a:moveTo>
                  <a:pt x="6688" y="1091"/>
                </a:moveTo>
                <a:cubicBezTo>
                  <a:pt x="6549" y="1091"/>
                  <a:pt x="6410" y="1125"/>
                  <a:pt x="6303" y="1193"/>
                </a:cubicBezTo>
                <a:cubicBezTo>
                  <a:pt x="6091" y="1329"/>
                  <a:pt x="6091" y="1550"/>
                  <a:pt x="6303" y="1686"/>
                </a:cubicBezTo>
                <a:cubicBezTo>
                  <a:pt x="6516" y="1821"/>
                  <a:pt x="6861" y="1821"/>
                  <a:pt x="7073" y="1686"/>
                </a:cubicBezTo>
                <a:cubicBezTo>
                  <a:pt x="7286" y="1550"/>
                  <a:pt x="7286" y="1329"/>
                  <a:pt x="7073" y="1193"/>
                </a:cubicBezTo>
                <a:cubicBezTo>
                  <a:pt x="6967" y="1125"/>
                  <a:pt x="6828" y="1091"/>
                  <a:pt x="6688" y="1091"/>
                </a:cubicBezTo>
                <a:close/>
                <a:moveTo>
                  <a:pt x="8723" y="1091"/>
                </a:moveTo>
                <a:cubicBezTo>
                  <a:pt x="8688" y="1091"/>
                  <a:pt x="8654" y="1093"/>
                  <a:pt x="8619" y="1097"/>
                </a:cubicBezTo>
                <a:cubicBezTo>
                  <a:pt x="8516" y="1110"/>
                  <a:pt x="8418" y="1142"/>
                  <a:pt x="8338" y="1193"/>
                </a:cubicBezTo>
                <a:cubicBezTo>
                  <a:pt x="8126" y="1329"/>
                  <a:pt x="8126" y="1550"/>
                  <a:pt x="8338" y="1686"/>
                </a:cubicBezTo>
                <a:cubicBezTo>
                  <a:pt x="8444" y="1754"/>
                  <a:pt x="8584" y="1787"/>
                  <a:pt x="8723" y="1787"/>
                </a:cubicBezTo>
                <a:cubicBezTo>
                  <a:pt x="8862" y="1787"/>
                  <a:pt x="9002" y="1754"/>
                  <a:pt x="9108" y="1686"/>
                </a:cubicBezTo>
                <a:cubicBezTo>
                  <a:pt x="9320" y="1550"/>
                  <a:pt x="9320" y="1329"/>
                  <a:pt x="9108" y="1193"/>
                </a:cubicBezTo>
                <a:cubicBezTo>
                  <a:pt x="9002" y="1125"/>
                  <a:pt x="8862" y="1091"/>
                  <a:pt x="8723" y="1091"/>
                </a:cubicBezTo>
                <a:close/>
                <a:moveTo>
                  <a:pt x="10758" y="1091"/>
                </a:moveTo>
                <a:cubicBezTo>
                  <a:pt x="10723" y="1091"/>
                  <a:pt x="10688" y="1093"/>
                  <a:pt x="10654" y="1097"/>
                </a:cubicBezTo>
                <a:cubicBezTo>
                  <a:pt x="10551" y="1110"/>
                  <a:pt x="10452" y="1142"/>
                  <a:pt x="10373" y="1193"/>
                </a:cubicBezTo>
                <a:cubicBezTo>
                  <a:pt x="10160" y="1329"/>
                  <a:pt x="10160" y="1550"/>
                  <a:pt x="10373" y="1686"/>
                </a:cubicBezTo>
                <a:cubicBezTo>
                  <a:pt x="10479" y="1754"/>
                  <a:pt x="10618" y="1787"/>
                  <a:pt x="10758" y="1787"/>
                </a:cubicBezTo>
                <a:cubicBezTo>
                  <a:pt x="10897" y="1787"/>
                  <a:pt x="11036" y="1754"/>
                  <a:pt x="11143" y="1686"/>
                </a:cubicBezTo>
                <a:cubicBezTo>
                  <a:pt x="11355" y="1550"/>
                  <a:pt x="11355" y="1329"/>
                  <a:pt x="11143" y="1193"/>
                </a:cubicBezTo>
                <a:cubicBezTo>
                  <a:pt x="11036" y="1125"/>
                  <a:pt x="10897" y="1091"/>
                  <a:pt x="10758" y="1091"/>
                </a:cubicBezTo>
                <a:close/>
                <a:moveTo>
                  <a:pt x="12792" y="1091"/>
                </a:moveTo>
                <a:cubicBezTo>
                  <a:pt x="12757" y="1091"/>
                  <a:pt x="12723" y="1093"/>
                  <a:pt x="12689" y="1097"/>
                </a:cubicBezTo>
                <a:cubicBezTo>
                  <a:pt x="12586" y="1110"/>
                  <a:pt x="12487" y="1142"/>
                  <a:pt x="12407" y="1193"/>
                </a:cubicBezTo>
                <a:cubicBezTo>
                  <a:pt x="12195" y="1329"/>
                  <a:pt x="12195" y="1550"/>
                  <a:pt x="12407" y="1686"/>
                </a:cubicBezTo>
                <a:cubicBezTo>
                  <a:pt x="12513" y="1754"/>
                  <a:pt x="12653" y="1787"/>
                  <a:pt x="12792" y="1787"/>
                </a:cubicBezTo>
                <a:cubicBezTo>
                  <a:pt x="12931" y="1787"/>
                  <a:pt x="13071" y="1754"/>
                  <a:pt x="13177" y="1686"/>
                </a:cubicBezTo>
                <a:cubicBezTo>
                  <a:pt x="13390" y="1550"/>
                  <a:pt x="13390" y="1329"/>
                  <a:pt x="13177" y="1193"/>
                </a:cubicBezTo>
                <a:cubicBezTo>
                  <a:pt x="13071" y="1125"/>
                  <a:pt x="12931" y="1091"/>
                  <a:pt x="12792" y="1091"/>
                </a:cubicBezTo>
                <a:close/>
                <a:moveTo>
                  <a:pt x="14827" y="1091"/>
                </a:moveTo>
                <a:cubicBezTo>
                  <a:pt x="14792" y="1091"/>
                  <a:pt x="14758" y="1093"/>
                  <a:pt x="14723" y="1097"/>
                </a:cubicBezTo>
                <a:cubicBezTo>
                  <a:pt x="14620" y="1110"/>
                  <a:pt x="14521" y="1142"/>
                  <a:pt x="14442" y="1193"/>
                </a:cubicBezTo>
                <a:cubicBezTo>
                  <a:pt x="14229" y="1329"/>
                  <a:pt x="14229" y="1550"/>
                  <a:pt x="14442" y="1686"/>
                </a:cubicBezTo>
                <a:cubicBezTo>
                  <a:pt x="14548" y="1754"/>
                  <a:pt x="14688" y="1787"/>
                  <a:pt x="14827" y="1787"/>
                </a:cubicBezTo>
                <a:cubicBezTo>
                  <a:pt x="14966" y="1787"/>
                  <a:pt x="15106" y="1754"/>
                  <a:pt x="15212" y="1686"/>
                </a:cubicBezTo>
                <a:cubicBezTo>
                  <a:pt x="15424" y="1550"/>
                  <a:pt x="15424" y="1329"/>
                  <a:pt x="15212" y="1193"/>
                </a:cubicBezTo>
                <a:cubicBezTo>
                  <a:pt x="15106" y="1125"/>
                  <a:pt x="14966" y="1091"/>
                  <a:pt x="14827" y="1091"/>
                </a:cubicBezTo>
                <a:close/>
                <a:moveTo>
                  <a:pt x="6688" y="2258"/>
                </a:moveTo>
                <a:cubicBezTo>
                  <a:pt x="6529" y="2258"/>
                  <a:pt x="6369" y="2297"/>
                  <a:pt x="6248" y="2375"/>
                </a:cubicBezTo>
                <a:cubicBezTo>
                  <a:pt x="6005" y="2530"/>
                  <a:pt x="6005" y="2782"/>
                  <a:pt x="6248" y="2937"/>
                </a:cubicBezTo>
                <a:cubicBezTo>
                  <a:pt x="6491" y="3093"/>
                  <a:pt x="6886" y="3093"/>
                  <a:pt x="7129" y="2937"/>
                </a:cubicBezTo>
                <a:cubicBezTo>
                  <a:pt x="7372" y="2782"/>
                  <a:pt x="7372" y="2530"/>
                  <a:pt x="7129" y="2375"/>
                </a:cubicBezTo>
                <a:cubicBezTo>
                  <a:pt x="7007" y="2297"/>
                  <a:pt x="6848" y="2258"/>
                  <a:pt x="6688" y="2258"/>
                </a:cubicBezTo>
                <a:close/>
                <a:moveTo>
                  <a:pt x="8723" y="2258"/>
                </a:moveTo>
                <a:cubicBezTo>
                  <a:pt x="8564" y="2258"/>
                  <a:pt x="8404" y="2297"/>
                  <a:pt x="8283" y="2375"/>
                </a:cubicBezTo>
                <a:cubicBezTo>
                  <a:pt x="8040" y="2530"/>
                  <a:pt x="8040" y="2782"/>
                  <a:pt x="8283" y="2937"/>
                </a:cubicBezTo>
                <a:cubicBezTo>
                  <a:pt x="8526" y="3093"/>
                  <a:pt x="8920" y="3093"/>
                  <a:pt x="9163" y="2937"/>
                </a:cubicBezTo>
                <a:cubicBezTo>
                  <a:pt x="9406" y="2782"/>
                  <a:pt x="9406" y="2530"/>
                  <a:pt x="9163" y="2375"/>
                </a:cubicBezTo>
                <a:cubicBezTo>
                  <a:pt x="9042" y="2297"/>
                  <a:pt x="8882" y="2258"/>
                  <a:pt x="8723" y="2258"/>
                </a:cubicBezTo>
                <a:close/>
                <a:moveTo>
                  <a:pt x="10758" y="2258"/>
                </a:moveTo>
                <a:cubicBezTo>
                  <a:pt x="10598" y="2258"/>
                  <a:pt x="10439" y="2297"/>
                  <a:pt x="10317" y="2375"/>
                </a:cubicBezTo>
                <a:cubicBezTo>
                  <a:pt x="10074" y="2530"/>
                  <a:pt x="10074" y="2782"/>
                  <a:pt x="10317" y="2937"/>
                </a:cubicBezTo>
                <a:cubicBezTo>
                  <a:pt x="10560" y="3093"/>
                  <a:pt x="10955" y="3093"/>
                  <a:pt x="11198" y="2937"/>
                </a:cubicBezTo>
                <a:cubicBezTo>
                  <a:pt x="11441" y="2782"/>
                  <a:pt x="11441" y="2530"/>
                  <a:pt x="11198" y="2375"/>
                </a:cubicBezTo>
                <a:cubicBezTo>
                  <a:pt x="11076" y="2297"/>
                  <a:pt x="10917" y="2258"/>
                  <a:pt x="10758" y="2258"/>
                </a:cubicBezTo>
                <a:close/>
                <a:moveTo>
                  <a:pt x="12792" y="2258"/>
                </a:moveTo>
                <a:cubicBezTo>
                  <a:pt x="12633" y="2258"/>
                  <a:pt x="12473" y="2297"/>
                  <a:pt x="12352" y="2375"/>
                </a:cubicBezTo>
                <a:cubicBezTo>
                  <a:pt x="12109" y="2530"/>
                  <a:pt x="12109" y="2782"/>
                  <a:pt x="12352" y="2937"/>
                </a:cubicBezTo>
                <a:cubicBezTo>
                  <a:pt x="12595" y="3093"/>
                  <a:pt x="12990" y="3093"/>
                  <a:pt x="13233" y="2937"/>
                </a:cubicBezTo>
                <a:cubicBezTo>
                  <a:pt x="13476" y="2782"/>
                  <a:pt x="13476" y="2530"/>
                  <a:pt x="13233" y="2375"/>
                </a:cubicBezTo>
                <a:cubicBezTo>
                  <a:pt x="13111" y="2297"/>
                  <a:pt x="12951" y="2258"/>
                  <a:pt x="12792" y="2258"/>
                </a:cubicBezTo>
                <a:close/>
                <a:moveTo>
                  <a:pt x="14827" y="2258"/>
                </a:moveTo>
                <a:cubicBezTo>
                  <a:pt x="14668" y="2258"/>
                  <a:pt x="14508" y="2297"/>
                  <a:pt x="14386" y="2375"/>
                </a:cubicBezTo>
                <a:cubicBezTo>
                  <a:pt x="14143" y="2530"/>
                  <a:pt x="14143" y="2782"/>
                  <a:pt x="14386" y="2937"/>
                </a:cubicBezTo>
                <a:cubicBezTo>
                  <a:pt x="14629" y="3093"/>
                  <a:pt x="15024" y="3093"/>
                  <a:pt x="15267" y="2937"/>
                </a:cubicBezTo>
                <a:cubicBezTo>
                  <a:pt x="15510" y="2782"/>
                  <a:pt x="15510" y="2530"/>
                  <a:pt x="15267" y="2375"/>
                </a:cubicBezTo>
                <a:cubicBezTo>
                  <a:pt x="15146" y="2297"/>
                  <a:pt x="14986" y="2258"/>
                  <a:pt x="14827" y="2258"/>
                </a:cubicBezTo>
                <a:close/>
                <a:moveTo>
                  <a:pt x="6707" y="3439"/>
                </a:moveTo>
                <a:cubicBezTo>
                  <a:pt x="6529" y="3439"/>
                  <a:pt x="6350" y="3483"/>
                  <a:pt x="6214" y="3570"/>
                </a:cubicBezTo>
                <a:cubicBezTo>
                  <a:pt x="5941" y="3744"/>
                  <a:pt x="5941" y="4027"/>
                  <a:pt x="6214" y="4201"/>
                </a:cubicBezTo>
                <a:cubicBezTo>
                  <a:pt x="6486" y="4375"/>
                  <a:pt x="6928" y="4375"/>
                  <a:pt x="7201" y="4201"/>
                </a:cubicBezTo>
                <a:cubicBezTo>
                  <a:pt x="7473" y="4027"/>
                  <a:pt x="7473" y="3744"/>
                  <a:pt x="7201" y="3570"/>
                </a:cubicBezTo>
                <a:cubicBezTo>
                  <a:pt x="7064" y="3483"/>
                  <a:pt x="6886" y="3439"/>
                  <a:pt x="6707" y="3439"/>
                </a:cubicBezTo>
                <a:close/>
                <a:moveTo>
                  <a:pt x="8742" y="3439"/>
                </a:moveTo>
                <a:cubicBezTo>
                  <a:pt x="8563" y="3439"/>
                  <a:pt x="8385" y="3483"/>
                  <a:pt x="8248" y="3570"/>
                </a:cubicBezTo>
                <a:cubicBezTo>
                  <a:pt x="7976" y="3744"/>
                  <a:pt x="7976" y="4027"/>
                  <a:pt x="8248" y="4201"/>
                </a:cubicBezTo>
                <a:cubicBezTo>
                  <a:pt x="8521" y="4375"/>
                  <a:pt x="8963" y="4375"/>
                  <a:pt x="9235" y="4201"/>
                </a:cubicBezTo>
                <a:cubicBezTo>
                  <a:pt x="9508" y="4027"/>
                  <a:pt x="9508" y="3744"/>
                  <a:pt x="9235" y="3570"/>
                </a:cubicBezTo>
                <a:cubicBezTo>
                  <a:pt x="9099" y="3483"/>
                  <a:pt x="8920" y="3439"/>
                  <a:pt x="8742" y="3439"/>
                </a:cubicBezTo>
                <a:close/>
                <a:moveTo>
                  <a:pt x="10776" y="3439"/>
                </a:moveTo>
                <a:cubicBezTo>
                  <a:pt x="10598" y="3439"/>
                  <a:pt x="10419" y="3483"/>
                  <a:pt x="10283" y="3570"/>
                </a:cubicBezTo>
                <a:cubicBezTo>
                  <a:pt x="10011" y="3744"/>
                  <a:pt x="10011" y="4027"/>
                  <a:pt x="10283" y="4201"/>
                </a:cubicBezTo>
                <a:cubicBezTo>
                  <a:pt x="10556" y="4375"/>
                  <a:pt x="10997" y="4375"/>
                  <a:pt x="11270" y="4201"/>
                </a:cubicBezTo>
                <a:cubicBezTo>
                  <a:pt x="11542" y="4027"/>
                  <a:pt x="11542" y="3744"/>
                  <a:pt x="11270" y="3570"/>
                </a:cubicBezTo>
                <a:cubicBezTo>
                  <a:pt x="11134" y="3483"/>
                  <a:pt x="10955" y="3439"/>
                  <a:pt x="10776" y="3439"/>
                </a:cubicBezTo>
                <a:close/>
                <a:moveTo>
                  <a:pt x="12792" y="3439"/>
                </a:moveTo>
                <a:cubicBezTo>
                  <a:pt x="12614" y="3439"/>
                  <a:pt x="12435" y="3483"/>
                  <a:pt x="12299" y="3570"/>
                </a:cubicBezTo>
                <a:cubicBezTo>
                  <a:pt x="12026" y="3744"/>
                  <a:pt x="12026" y="4027"/>
                  <a:pt x="12299" y="4201"/>
                </a:cubicBezTo>
                <a:cubicBezTo>
                  <a:pt x="12571" y="4375"/>
                  <a:pt x="13013" y="4375"/>
                  <a:pt x="13286" y="4201"/>
                </a:cubicBezTo>
                <a:cubicBezTo>
                  <a:pt x="13558" y="4027"/>
                  <a:pt x="13558" y="3744"/>
                  <a:pt x="13286" y="3570"/>
                </a:cubicBezTo>
                <a:cubicBezTo>
                  <a:pt x="13149" y="3483"/>
                  <a:pt x="12971" y="3439"/>
                  <a:pt x="12792" y="3439"/>
                </a:cubicBezTo>
                <a:close/>
                <a:moveTo>
                  <a:pt x="14827" y="3439"/>
                </a:moveTo>
                <a:cubicBezTo>
                  <a:pt x="14648" y="3439"/>
                  <a:pt x="14470" y="3483"/>
                  <a:pt x="14333" y="3570"/>
                </a:cubicBezTo>
                <a:cubicBezTo>
                  <a:pt x="14061" y="3744"/>
                  <a:pt x="14061" y="4027"/>
                  <a:pt x="14333" y="4201"/>
                </a:cubicBezTo>
                <a:cubicBezTo>
                  <a:pt x="14606" y="4375"/>
                  <a:pt x="15048" y="4375"/>
                  <a:pt x="15320" y="4201"/>
                </a:cubicBezTo>
                <a:cubicBezTo>
                  <a:pt x="15593" y="4027"/>
                  <a:pt x="15593" y="3744"/>
                  <a:pt x="15320" y="3570"/>
                </a:cubicBezTo>
                <a:cubicBezTo>
                  <a:pt x="15184" y="3483"/>
                  <a:pt x="15005" y="3439"/>
                  <a:pt x="14827" y="3439"/>
                </a:cubicBezTo>
                <a:close/>
                <a:moveTo>
                  <a:pt x="6688" y="4603"/>
                </a:moveTo>
                <a:cubicBezTo>
                  <a:pt x="6484" y="4603"/>
                  <a:pt x="6279" y="4653"/>
                  <a:pt x="6123" y="4752"/>
                </a:cubicBezTo>
                <a:cubicBezTo>
                  <a:pt x="5811" y="4952"/>
                  <a:pt x="5811" y="5276"/>
                  <a:pt x="6123" y="5476"/>
                </a:cubicBezTo>
                <a:cubicBezTo>
                  <a:pt x="6436" y="5676"/>
                  <a:pt x="6941" y="5676"/>
                  <a:pt x="7254" y="5476"/>
                </a:cubicBezTo>
                <a:cubicBezTo>
                  <a:pt x="7566" y="5276"/>
                  <a:pt x="7566" y="4952"/>
                  <a:pt x="7254" y="4752"/>
                </a:cubicBezTo>
                <a:cubicBezTo>
                  <a:pt x="7097" y="4653"/>
                  <a:pt x="6893" y="4603"/>
                  <a:pt x="6688" y="4603"/>
                </a:cubicBezTo>
                <a:close/>
                <a:moveTo>
                  <a:pt x="8723" y="4603"/>
                </a:moveTo>
                <a:cubicBezTo>
                  <a:pt x="8518" y="4603"/>
                  <a:pt x="8314" y="4653"/>
                  <a:pt x="8158" y="4752"/>
                </a:cubicBezTo>
                <a:cubicBezTo>
                  <a:pt x="7845" y="4952"/>
                  <a:pt x="7845" y="5276"/>
                  <a:pt x="8158" y="5476"/>
                </a:cubicBezTo>
                <a:cubicBezTo>
                  <a:pt x="8470" y="5676"/>
                  <a:pt x="8976" y="5676"/>
                  <a:pt x="9288" y="5476"/>
                </a:cubicBezTo>
                <a:cubicBezTo>
                  <a:pt x="9601" y="5276"/>
                  <a:pt x="9601" y="4952"/>
                  <a:pt x="9288" y="4752"/>
                </a:cubicBezTo>
                <a:cubicBezTo>
                  <a:pt x="9132" y="4653"/>
                  <a:pt x="8928" y="4603"/>
                  <a:pt x="8723" y="4603"/>
                </a:cubicBezTo>
                <a:close/>
                <a:moveTo>
                  <a:pt x="10758" y="4603"/>
                </a:moveTo>
                <a:cubicBezTo>
                  <a:pt x="10553" y="4603"/>
                  <a:pt x="10349" y="4653"/>
                  <a:pt x="10192" y="4752"/>
                </a:cubicBezTo>
                <a:cubicBezTo>
                  <a:pt x="9880" y="4952"/>
                  <a:pt x="9880" y="5276"/>
                  <a:pt x="10192" y="5476"/>
                </a:cubicBezTo>
                <a:cubicBezTo>
                  <a:pt x="10505" y="5676"/>
                  <a:pt x="11010" y="5676"/>
                  <a:pt x="11323" y="5476"/>
                </a:cubicBezTo>
                <a:cubicBezTo>
                  <a:pt x="11635" y="5276"/>
                  <a:pt x="11635" y="4952"/>
                  <a:pt x="11323" y="4752"/>
                </a:cubicBezTo>
                <a:cubicBezTo>
                  <a:pt x="11167" y="4653"/>
                  <a:pt x="10962" y="4603"/>
                  <a:pt x="10758" y="4603"/>
                </a:cubicBezTo>
                <a:close/>
                <a:moveTo>
                  <a:pt x="12792" y="4603"/>
                </a:moveTo>
                <a:cubicBezTo>
                  <a:pt x="12588" y="4603"/>
                  <a:pt x="12383" y="4653"/>
                  <a:pt x="12227" y="4752"/>
                </a:cubicBezTo>
                <a:cubicBezTo>
                  <a:pt x="11915" y="4952"/>
                  <a:pt x="11915" y="5276"/>
                  <a:pt x="12227" y="5476"/>
                </a:cubicBezTo>
                <a:cubicBezTo>
                  <a:pt x="12539" y="5676"/>
                  <a:pt x="13045" y="5676"/>
                  <a:pt x="13357" y="5476"/>
                </a:cubicBezTo>
                <a:cubicBezTo>
                  <a:pt x="13670" y="5276"/>
                  <a:pt x="13670" y="4952"/>
                  <a:pt x="13357" y="4752"/>
                </a:cubicBezTo>
                <a:cubicBezTo>
                  <a:pt x="13201" y="4653"/>
                  <a:pt x="12997" y="4603"/>
                  <a:pt x="12792" y="4603"/>
                </a:cubicBezTo>
                <a:close/>
                <a:moveTo>
                  <a:pt x="14827" y="4603"/>
                </a:moveTo>
                <a:cubicBezTo>
                  <a:pt x="14622" y="4603"/>
                  <a:pt x="14418" y="4653"/>
                  <a:pt x="14262" y="4752"/>
                </a:cubicBezTo>
                <a:cubicBezTo>
                  <a:pt x="13949" y="4952"/>
                  <a:pt x="13949" y="5276"/>
                  <a:pt x="14262" y="5476"/>
                </a:cubicBezTo>
                <a:cubicBezTo>
                  <a:pt x="14574" y="5676"/>
                  <a:pt x="15080" y="5676"/>
                  <a:pt x="15392" y="5476"/>
                </a:cubicBezTo>
                <a:cubicBezTo>
                  <a:pt x="15704" y="5276"/>
                  <a:pt x="15704" y="4952"/>
                  <a:pt x="15392" y="4752"/>
                </a:cubicBezTo>
                <a:cubicBezTo>
                  <a:pt x="15236" y="4653"/>
                  <a:pt x="15032" y="4603"/>
                  <a:pt x="14827" y="4603"/>
                </a:cubicBezTo>
                <a:close/>
                <a:moveTo>
                  <a:pt x="6688" y="5832"/>
                </a:moveTo>
                <a:cubicBezTo>
                  <a:pt x="6484" y="5832"/>
                  <a:pt x="6279" y="5882"/>
                  <a:pt x="6123" y="5982"/>
                </a:cubicBezTo>
                <a:cubicBezTo>
                  <a:pt x="5811" y="6181"/>
                  <a:pt x="5811" y="6506"/>
                  <a:pt x="6123" y="6705"/>
                </a:cubicBezTo>
                <a:cubicBezTo>
                  <a:pt x="6436" y="6905"/>
                  <a:pt x="6941" y="6905"/>
                  <a:pt x="7254" y="6705"/>
                </a:cubicBezTo>
                <a:cubicBezTo>
                  <a:pt x="7566" y="6506"/>
                  <a:pt x="7566" y="6181"/>
                  <a:pt x="7254" y="5982"/>
                </a:cubicBezTo>
                <a:cubicBezTo>
                  <a:pt x="7097" y="5882"/>
                  <a:pt x="6893" y="5832"/>
                  <a:pt x="6688" y="5832"/>
                </a:cubicBezTo>
                <a:close/>
                <a:moveTo>
                  <a:pt x="8723" y="5832"/>
                </a:moveTo>
                <a:cubicBezTo>
                  <a:pt x="8672" y="5832"/>
                  <a:pt x="8620" y="5835"/>
                  <a:pt x="8570" y="5841"/>
                </a:cubicBezTo>
                <a:cubicBezTo>
                  <a:pt x="8419" y="5860"/>
                  <a:pt x="8275" y="5907"/>
                  <a:pt x="8158" y="5982"/>
                </a:cubicBezTo>
                <a:cubicBezTo>
                  <a:pt x="7845" y="6181"/>
                  <a:pt x="7845" y="6506"/>
                  <a:pt x="8158" y="6705"/>
                </a:cubicBezTo>
                <a:cubicBezTo>
                  <a:pt x="8314" y="6805"/>
                  <a:pt x="8518" y="6855"/>
                  <a:pt x="8723" y="6855"/>
                </a:cubicBezTo>
                <a:cubicBezTo>
                  <a:pt x="8928" y="6855"/>
                  <a:pt x="9132" y="6805"/>
                  <a:pt x="9288" y="6705"/>
                </a:cubicBezTo>
                <a:cubicBezTo>
                  <a:pt x="9601" y="6506"/>
                  <a:pt x="9601" y="6181"/>
                  <a:pt x="9288" y="5982"/>
                </a:cubicBezTo>
                <a:cubicBezTo>
                  <a:pt x="9132" y="5882"/>
                  <a:pt x="8928" y="5832"/>
                  <a:pt x="8723" y="5832"/>
                </a:cubicBezTo>
                <a:close/>
                <a:moveTo>
                  <a:pt x="10758" y="5832"/>
                </a:moveTo>
                <a:cubicBezTo>
                  <a:pt x="10706" y="5832"/>
                  <a:pt x="10655" y="5835"/>
                  <a:pt x="10605" y="5841"/>
                </a:cubicBezTo>
                <a:cubicBezTo>
                  <a:pt x="10453" y="5860"/>
                  <a:pt x="10310" y="5907"/>
                  <a:pt x="10192" y="5982"/>
                </a:cubicBezTo>
                <a:cubicBezTo>
                  <a:pt x="9880" y="6181"/>
                  <a:pt x="9880" y="6506"/>
                  <a:pt x="10192" y="6705"/>
                </a:cubicBezTo>
                <a:cubicBezTo>
                  <a:pt x="10349" y="6805"/>
                  <a:pt x="10553" y="6855"/>
                  <a:pt x="10758" y="6855"/>
                </a:cubicBezTo>
                <a:cubicBezTo>
                  <a:pt x="10962" y="6855"/>
                  <a:pt x="11167" y="6805"/>
                  <a:pt x="11323" y="6705"/>
                </a:cubicBezTo>
                <a:cubicBezTo>
                  <a:pt x="11635" y="6506"/>
                  <a:pt x="11635" y="6181"/>
                  <a:pt x="11323" y="5982"/>
                </a:cubicBezTo>
                <a:cubicBezTo>
                  <a:pt x="11167" y="5882"/>
                  <a:pt x="10962" y="5832"/>
                  <a:pt x="10758" y="5832"/>
                </a:cubicBezTo>
                <a:close/>
                <a:moveTo>
                  <a:pt x="12792" y="5832"/>
                </a:moveTo>
                <a:cubicBezTo>
                  <a:pt x="12741" y="5832"/>
                  <a:pt x="12690" y="5835"/>
                  <a:pt x="12639" y="5841"/>
                </a:cubicBezTo>
                <a:cubicBezTo>
                  <a:pt x="12488" y="5860"/>
                  <a:pt x="12344" y="5907"/>
                  <a:pt x="12227" y="5982"/>
                </a:cubicBezTo>
                <a:cubicBezTo>
                  <a:pt x="11915" y="6181"/>
                  <a:pt x="11915" y="6506"/>
                  <a:pt x="12227" y="6705"/>
                </a:cubicBezTo>
                <a:cubicBezTo>
                  <a:pt x="12383" y="6805"/>
                  <a:pt x="12588" y="6855"/>
                  <a:pt x="12792" y="6855"/>
                </a:cubicBezTo>
                <a:cubicBezTo>
                  <a:pt x="12997" y="6855"/>
                  <a:pt x="13201" y="6805"/>
                  <a:pt x="13357" y="6705"/>
                </a:cubicBezTo>
                <a:cubicBezTo>
                  <a:pt x="13670" y="6506"/>
                  <a:pt x="13670" y="6181"/>
                  <a:pt x="13357" y="5982"/>
                </a:cubicBezTo>
                <a:cubicBezTo>
                  <a:pt x="13201" y="5882"/>
                  <a:pt x="12997" y="5832"/>
                  <a:pt x="12792" y="5832"/>
                </a:cubicBezTo>
                <a:close/>
                <a:moveTo>
                  <a:pt x="14827" y="5832"/>
                </a:moveTo>
                <a:cubicBezTo>
                  <a:pt x="14776" y="5832"/>
                  <a:pt x="14724" y="5835"/>
                  <a:pt x="14674" y="5841"/>
                </a:cubicBezTo>
                <a:cubicBezTo>
                  <a:pt x="14523" y="5860"/>
                  <a:pt x="14379" y="5907"/>
                  <a:pt x="14262" y="5982"/>
                </a:cubicBezTo>
                <a:cubicBezTo>
                  <a:pt x="13949" y="6181"/>
                  <a:pt x="13949" y="6506"/>
                  <a:pt x="14262" y="6705"/>
                </a:cubicBezTo>
                <a:cubicBezTo>
                  <a:pt x="14418" y="6805"/>
                  <a:pt x="14622" y="6855"/>
                  <a:pt x="14827" y="6855"/>
                </a:cubicBezTo>
                <a:cubicBezTo>
                  <a:pt x="15032" y="6855"/>
                  <a:pt x="15236" y="6805"/>
                  <a:pt x="15392" y="6705"/>
                </a:cubicBezTo>
                <a:cubicBezTo>
                  <a:pt x="15704" y="6506"/>
                  <a:pt x="15704" y="6181"/>
                  <a:pt x="15392" y="5982"/>
                </a:cubicBezTo>
                <a:cubicBezTo>
                  <a:pt x="15236" y="5882"/>
                  <a:pt x="15032" y="5832"/>
                  <a:pt x="14827" y="5832"/>
                </a:cubicBezTo>
                <a:close/>
                <a:moveTo>
                  <a:pt x="6688" y="11941"/>
                </a:moveTo>
                <a:cubicBezTo>
                  <a:pt x="6484" y="11941"/>
                  <a:pt x="6279" y="11991"/>
                  <a:pt x="6123" y="12091"/>
                </a:cubicBezTo>
                <a:cubicBezTo>
                  <a:pt x="5811" y="12291"/>
                  <a:pt x="5811" y="12615"/>
                  <a:pt x="6123" y="12815"/>
                </a:cubicBezTo>
                <a:cubicBezTo>
                  <a:pt x="6436" y="13015"/>
                  <a:pt x="6941" y="13015"/>
                  <a:pt x="7254" y="12815"/>
                </a:cubicBezTo>
                <a:cubicBezTo>
                  <a:pt x="7566" y="12615"/>
                  <a:pt x="7566" y="12291"/>
                  <a:pt x="7254" y="12091"/>
                </a:cubicBezTo>
                <a:cubicBezTo>
                  <a:pt x="7097" y="11991"/>
                  <a:pt x="6893" y="11941"/>
                  <a:pt x="6688" y="11941"/>
                </a:cubicBezTo>
                <a:close/>
                <a:moveTo>
                  <a:pt x="8723" y="11941"/>
                </a:moveTo>
                <a:cubicBezTo>
                  <a:pt x="8518" y="11941"/>
                  <a:pt x="8314" y="11991"/>
                  <a:pt x="8158" y="12091"/>
                </a:cubicBezTo>
                <a:cubicBezTo>
                  <a:pt x="7845" y="12291"/>
                  <a:pt x="7845" y="12615"/>
                  <a:pt x="8158" y="12815"/>
                </a:cubicBezTo>
                <a:cubicBezTo>
                  <a:pt x="8470" y="13015"/>
                  <a:pt x="8976" y="13015"/>
                  <a:pt x="9288" y="12815"/>
                </a:cubicBezTo>
                <a:cubicBezTo>
                  <a:pt x="9601" y="12615"/>
                  <a:pt x="9601" y="12291"/>
                  <a:pt x="9288" y="12091"/>
                </a:cubicBezTo>
                <a:cubicBezTo>
                  <a:pt x="9132" y="11991"/>
                  <a:pt x="8928" y="11941"/>
                  <a:pt x="8723" y="11941"/>
                </a:cubicBezTo>
                <a:close/>
                <a:moveTo>
                  <a:pt x="10758" y="11941"/>
                </a:moveTo>
                <a:cubicBezTo>
                  <a:pt x="10553" y="11941"/>
                  <a:pt x="10349" y="11991"/>
                  <a:pt x="10192" y="12091"/>
                </a:cubicBezTo>
                <a:cubicBezTo>
                  <a:pt x="9880" y="12291"/>
                  <a:pt x="9880" y="12615"/>
                  <a:pt x="10192" y="12815"/>
                </a:cubicBezTo>
                <a:cubicBezTo>
                  <a:pt x="10505" y="13015"/>
                  <a:pt x="11010" y="13015"/>
                  <a:pt x="11323" y="12815"/>
                </a:cubicBezTo>
                <a:cubicBezTo>
                  <a:pt x="11635" y="12615"/>
                  <a:pt x="11635" y="12291"/>
                  <a:pt x="11323" y="12091"/>
                </a:cubicBezTo>
                <a:cubicBezTo>
                  <a:pt x="11167" y="11991"/>
                  <a:pt x="10962" y="11941"/>
                  <a:pt x="10758" y="11941"/>
                </a:cubicBezTo>
                <a:close/>
                <a:moveTo>
                  <a:pt x="12792" y="11941"/>
                </a:moveTo>
                <a:cubicBezTo>
                  <a:pt x="12588" y="11941"/>
                  <a:pt x="12383" y="11991"/>
                  <a:pt x="12227" y="12091"/>
                </a:cubicBezTo>
                <a:cubicBezTo>
                  <a:pt x="11915" y="12291"/>
                  <a:pt x="11915" y="12615"/>
                  <a:pt x="12227" y="12815"/>
                </a:cubicBezTo>
                <a:cubicBezTo>
                  <a:pt x="12539" y="13015"/>
                  <a:pt x="13045" y="13015"/>
                  <a:pt x="13357" y="12815"/>
                </a:cubicBezTo>
                <a:cubicBezTo>
                  <a:pt x="13670" y="12615"/>
                  <a:pt x="13670" y="12291"/>
                  <a:pt x="13357" y="12091"/>
                </a:cubicBezTo>
                <a:cubicBezTo>
                  <a:pt x="13201" y="11991"/>
                  <a:pt x="12997" y="11941"/>
                  <a:pt x="12792" y="11941"/>
                </a:cubicBezTo>
                <a:close/>
                <a:moveTo>
                  <a:pt x="14827" y="11941"/>
                </a:moveTo>
                <a:cubicBezTo>
                  <a:pt x="14622" y="11941"/>
                  <a:pt x="14418" y="11991"/>
                  <a:pt x="14262" y="12091"/>
                </a:cubicBezTo>
                <a:cubicBezTo>
                  <a:pt x="13949" y="12291"/>
                  <a:pt x="13949" y="12615"/>
                  <a:pt x="14262" y="12815"/>
                </a:cubicBezTo>
                <a:cubicBezTo>
                  <a:pt x="14574" y="13015"/>
                  <a:pt x="15080" y="13015"/>
                  <a:pt x="15392" y="12815"/>
                </a:cubicBezTo>
                <a:cubicBezTo>
                  <a:pt x="15704" y="12615"/>
                  <a:pt x="15704" y="12291"/>
                  <a:pt x="15392" y="12091"/>
                </a:cubicBezTo>
                <a:cubicBezTo>
                  <a:pt x="15236" y="11991"/>
                  <a:pt x="15032" y="11941"/>
                  <a:pt x="14827" y="11941"/>
                </a:cubicBezTo>
                <a:close/>
                <a:moveTo>
                  <a:pt x="6688" y="13158"/>
                </a:moveTo>
                <a:cubicBezTo>
                  <a:pt x="6484" y="13158"/>
                  <a:pt x="6279" y="13208"/>
                  <a:pt x="6123" y="13308"/>
                </a:cubicBezTo>
                <a:cubicBezTo>
                  <a:pt x="5811" y="13508"/>
                  <a:pt x="5811" y="13832"/>
                  <a:pt x="6123" y="14032"/>
                </a:cubicBezTo>
                <a:cubicBezTo>
                  <a:pt x="6436" y="14232"/>
                  <a:pt x="6941" y="14232"/>
                  <a:pt x="7254" y="14032"/>
                </a:cubicBezTo>
                <a:cubicBezTo>
                  <a:pt x="7566" y="13832"/>
                  <a:pt x="7566" y="13508"/>
                  <a:pt x="7254" y="13308"/>
                </a:cubicBezTo>
                <a:cubicBezTo>
                  <a:pt x="7097" y="13208"/>
                  <a:pt x="6893" y="13158"/>
                  <a:pt x="6688" y="13158"/>
                </a:cubicBezTo>
                <a:close/>
                <a:moveTo>
                  <a:pt x="8723" y="13158"/>
                </a:moveTo>
                <a:cubicBezTo>
                  <a:pt x="8518" y="13158"/>
                  <a:pt x="8314" y="13208"/>
                  <a:pt x="8158" y="13308"/>
                </a:cubicBezTo>
                <a:cubicBezTo>
                  <a:pt x="7845" y="13508"/>
                  <a:pt x="7845" y="13832"/>
                  <a:pt x="8158" y="14032"/>
                </a:cubicBezTo>
                <a:cubicBezTo>
                  <a:pt x="8470" y="14232"/>
                  <a:pt x="8976" y="14232"/>
                  <a:pt x="9288" y="14032"/>
                </a:cubicBezTo>
                <a:cubicBezTo>
                  <a:pt x="9601" y="13832"/>
                  <a:pt x="9601" y="13508"/>
                  <a:pt x="9288" y="13308"/>
                </a:cubicBezTo>
                <a:cubicBezTo>
                  <a:pt x="9132" y="13208"/>
                  <a:pt x="8928" y="13158"/>
                  <a:pt x="8723" y="13158"/>
                </a:cubicBezTo>
                <a:close/>
                <a:moveTo>
                  <a:pt x="10758" y="13158"/>
                </a:moveTo>
                <a:cubicBezTo>
                  <a:pt x="10553" y="13158"/>
                  <a:pt x="10349" y="13208"/>
                  <a:pt x="10192" y="13308"/>
                </a:cubicBezTo>
                <a:cubicBezTo>
                  <a:pt x="9880" y="13508"/>
                  <a:pt x="9880" y="13832"/>
                  <a:pt x="10192" y="14032"/>
                </a:cubicBezTo>
                <a:cubicBezTo>
                  <a:pt x="10505" y="14232"/>
                  <a:pt x="11010" y="14232"/>
                  <a:pt x="11323" y="14032"/>
                </a:cubicBezTo>
                <a:cubicBezTo>
                  <a:pt x="11635" y="13832"/>
                  <a:pt x="11635" y="13508"/>
                  <a:pt x="11323" y="13308"/>
                </a:cubicBezTo>
                <a:cubicBezTo>
                  <a:pt x="11167" y="13208"/>
                  <a:pt x="10962" y="13158"/>
                  <a:pt x="10758" y="13158"/>
                </a:cubicBezTo>
                <a:close/>
                <a:moveTo>
                  <a:pt x="14827" y="13158"/>
                </a:moveTo>
                <a:cubicBezTo>
                  <a:pt x="14622" y="13158"/>
                  <a:pt x="14418" y="13208"/>
                  <a:pt x="14262" y="13308"/>
                </a:cubicBezTo>
                <a:cubicBezTo>
                  <a:pt x="13949" y="13508"/>
                  <a:pt x="13949" y="13832"/>
                  <a:pt x="14262" y="14032"/>
                </a:cubicBezTo>
                <a:cubicBezTo>
                  <a:pt x="14574" y="14232"/>
                  <a:pt x="15080" y="14232"/>
                  <a:pt x="15392" y="14032"/>
                </a:cubicBezTo>
                <a:cubicBezTo>
                  <a:pt x="15704" y="13832"/>
                  <a:pt x="15704" y="13508"/>
                  <a:pt x="15392" y="13308"/>
                </a:cubicBezTo>
                <a:cubicBezTo>
                  <a:pt x="15236" y="13208"/>
                  <a:pt x="15032" y="13158"/>
                  <a:pt x="14827" y="13158"/>
                </a:cubicBezTo>
                <a:close/>
                <a:moveTo>
                  <a:pt x="12792" y="13170"/>
                </a:moveTo>
                <a:cubicBezTo>
                  <a:pt x="12588" y="13170"/>
                  <a:pt x="12383" y="13220"/>
                  <a:pt x="12227" y="13320"/>
                </a:cubicBezTo>
                <a:cubicBezTo>
                  <a:pt x="11915" y="13520"/>
                  <a:pt x="11915" y="13844"/>
                  <a:pt x="12227" y="14044"/>
                </a:cubicBezTo>
                <a:cubicBezTo>
                  <a:pt x="12539" y="14244"/>
                  <a:pt x="13045" y="14244"/>
                  <a:pt x="13357" y="14044"/>
                </a:cubicBezTo>
                <a:cubicBezTo>
                  <a:pt x="13670" y="13844"/>
                  <a:pt x="13670" y="13520"/>
                  <a:pt x="13357" y="13320"/>
                </a:cubicBezTo>
                <a:cubicBezTo>
                  <a:pt x="13201" y="13220"/>
                  <a:pt x="12997" y="13170"/>
                  <a:pt x="12792" y="13170"/>
                </a:cubicBezTo>
                <a:close/>
                <a:moveTo>
                  <a:pt x="6688" y="14376"/>
                </a:moveTo>
                <a:cubicBezTo>
                  <a:pt x="6484" y="14376"/>
                  <a:pt x="6279" y="14425"/>
                  <a:pt x="6123" y="14525"/>
                </a:cubicBezTo>
                <a:cubicBezTo>
                  <a:pt x="5811" y="14725"/>
                  <a:pt x="5811" y="15049"/>
                  <a:pt x="6123" y="15249"/>
                </a:cubicBezTo>
                <a:cubicBezTo>
                  <a:pt x="6436" y="15449"/>
                  <a:pt x="6941" y="15449"/>
                  <a:pt x="7254" y="15249"/>
                </a:cubicBezTo>
                <a:cubicBezTo>
                  <a:pt x="7566" y="15049"/>
                  <a:pt x="7566" y="14725"/>
                  <a:pt x="7254" y="14525"/>
                </a:cubicBezTo>
                <a:cubicBezTo>
                  <a:pt x="7097" y="14425"/>
                  <a:pt x="6893" y="14376"/>
                  <a:pt x="6688" y="14376"/>
                </a:cubicBezTo>
                <a:close/>
                <a:moveTo>
                  <a:pt x="8723" y="14376"/>
                </a:moveTo>
                <a:cubicBezTo>
                  <a:pt x="8518" y="14376"/>
                  <a:pt x="8314" y="14425"/>
                  <a:pt x="8158" y="14525"/>
                </a:cubicBezTo>
                <a:cubicBezTo>
                  <a:pt x="7845" y="14725"/>
                  <a:pt x="7845" y="15049"/>
                  <a:pt x="8158" y="15249"/>
                </a:cubicBezTo>
                <a:cubicBezTo>
                  <a:pt x="8470" y="15449"/>
                  <a:pt x="8976" y="15449"/>
                  <a:pt x="9288" y="15249"/>
                </a:cubicBezTo>
                <a:cubicBezTo>
                  <a:pt x="9601" y="15049"/>
                  <a:pt x="9601" y="14725"/>
                  <a:pt x="9288" y="14525"/>
                </a:cubicBezTo>
                <a:cubicBezTo>
                  <a:pt x="9132" y="14425"/>
                  <a:pt x="8928" y="14376"/>
                  <a:pt x="8723" y="14376"/>
                </a:cubicBezTo>
                <a:close/>
                <a:moveTo>
                  <a:pt x="10758" y="14376"/>
                </a:moveTo>
                <a:cubicBezTo>
                  <a:pt x="10553" y="14376"/>
                  <a:pt x="10349" y="14425"/>
                  <a:pt x="10192" y="14525"/>
                </a:cubicBezTo>
                <a:cubicBezTo>
                  <a:pt x="9880" y="14725"/>
                  <a:pt x="9880" y="15049"/>
                  <a:pt x="10192" y="15249"/>
                </a:cubicBezTo>
                <a:cubicBezTo>
                  <a:pt x="10505" y="15449"/>
                  <a:pt x="11010" y="15449"/>
                  <a:pt x="11323" y="15249"/>
                </a:cubicBezTo>
                <a:cubicBezTo>
                  <a:pt x="11635" y="15049"/>
                  <a:pt x="11635" y="14725"/>
                  <a:pt x="11323" y="14525"/>
                </a:cubicBezTo>
                <a:cubicBezTo>
                  <a:pt x="11167" y="14425"/>
                  <a:pt x="10962" y="14376"/>
                  <a:pt x="10758" y="14376"/>
                </a:cubicBezTo>
                <a:close/>
                <a:moveTo>
                  <a:pt x="12792" y="14376"/>
                </a:moveTo>
                <a:cubicBezTo>
                  <a:pt x="12588" y="14376"/>
                  <a:pt x="12383" y="14425"/>
                  <a:pt x="12227" y="14525"/>
                </a:cubicBezTo>
                <a:cubicBezTo>
                  <a:pt x="11915" y="14725"/>
                  <a:pt x="11915" y="15049"/>
                  <a:pt x="12227" y="15249"/>
                </a:cubicBezTo>
                <a:cubicBezTo>
                  <a:pt x="12539" y="15449"/>
                  <a:pt x="13045" y="15449"/>
                  <a:pt x="13357" y="15249"/>
                </a:cubicBezTo>
                <a:cubicBezTo>
                  <a:pt x="13670" y="15049"/>
                  <a:pt x="13670" y="14725"/>
                  <a:pt x="13357" y="14525"/>
                </a:cubicBezTo>
                <a:cubicBezTo>
                  <a:pt x="13201" y="14425"/>
                  <a:pt x="12997" y="14376"/>
                  <a:pt x="12792" y="14376"/>
                </a:cubicBezTo>
                <a:close/>
                <a:moveTo>
                  <a:pt x="14827" y="14376"/>
                </a:moveTo>
                <a:cubicBezTo>
                  <a:pt x="14622" y="14376"/>
                  <a:pt x="14418" y="14425"/>
                  <a:pt x="14262" y="14525"/>
                </a:cubicBezTo>
                <a:cubicBezTo>
                  <a:pt x="13949" y="14725"/>
                  <a:pt x="13949" y="15049"/>
                  <a:pt x="14262" y="15249"/>
                </a:cubicBezTo>
                <a:cubicBezTo>
                  <a:pt x="14574" y="15449"/>
                  <a:pt x="15080" y="15449"/>
                  <a:pt x="15392" y="15249"/>
                </a:cubicBezTo>
                <a:cubicBezTo>
                  <a:pt x="15704" y="15049"/>
                  <a:pt x="15704" y="14725"/>
                  <a:pt x="15392" y="14525"/>
                </a:cubicBezTo>
                <a:cubicBezTo>
                  <a:pt x="15236" y="14425"/>
                  <a:pt x="15032" y="14376"/>
                  <a:pt x="14827" y="14376"/>
                </a:cubicBezTo>
                <a:close/>
                <a:moveTo>
                  <a:pt x="4673" y="14441"/>
                </a:moveTo>
                <a:cubicBezTo>
                  <a:pt x="4494" y="14441"/>
                  <a:pt x="4315" y="14485"/>
                  <a:pt x="4179" y="14572"/>
                </a:cubicBezTo>
                <a:cubicBezTo>
                  <a:pt x="3907" y="14746"/>
                  <a:pt x="3907" y="15029"/>
                  <a:pt x="4179" y="15203"/>
                </a:cubicBezTo>
                <a:cubicBezTo>
                  <a:pt x="4452" y="15378"/>
                  <a:pt x="4893" y="15378"/>
                  <a:pt x="5166" y="15203"/>
                </a:cubicBezTo>
                <a:cubicBezTo>
                  <a:pt x="5438" y="15029"/>
                  <a:pt x="5438" y="14746"/>
                  <a:pt x="5166" y="14572"/>
                </a:cubicBezTo>
                <a:cubicBezTo>
                  <a:pt x="5030" y="14485"/>
                  <a:pt x="4851" y="14441"/>
                  <a:pt x="4673" y="14441"/>
                </a:cubicBezTo>
                <a:close/>
                <a:moveTo>
                  <a:pt x="16861" y="14441"/>
                </a:moveTo>
                <a:cubicBezTo>
                  <a:pt x="16683" y="14441"/>
                  <a:pt x="16504" y="14485"/>
                  <a:pt x="16368" y="14572"/>
                </a:cubicBezTo>
                <a:cubicBezTo>
                  <a:pt x="16096" y="14746"/>
                  <a:pt x="16096" y="15029"/>
                  <a:pt x="16368" y="15203"/>
                </a:cubicBezTo>
                <a:cubicBezTo>
                  <a:pt x="16641" y="15378"/>
                  <a:pt x="17082" y="15378"/>
                  <a:pt x="17355" y="15203"/>
                </a:cubicBezTo>
                <a:cubicBezTo>
                  <a:pt x="17627" y="15029"/>
                  <a:pt x="17627" y="14746"/>
                  <a:pt x="17355" y="14572"/>
                </a:cubicBezTo>
                <a:cubicBezTo>
                  <a:pt x="17219" y="14485"/>
                  <a:pt x="17040" y="14441"/>
                  <a:pt x="16861" y="14441"/>
                </a:cubicBezTo>
                <a:close/>
                <a:moveTo>
                  <a:pt x="2657" y="14489"/>
                </a:moveTo>
                <a:cubicBezTo>
                  <a:pt x="2498" y="14489"/>
                  <a:pt x="2338" y="14528"/>
                  <a:pt x="2216" y="14606"/>
                </a:cubicBezTo>
                <a:cubicBezTo>
                  <a:pt x="1973" y="14761"/>
                  <a:pt x="1973" y="15013"/>
                  <a:pt x="2216" y="15169"/>
                </a:cubicBezTo>
                <a:cubicBezTo>
                  <a:pt x="2459" y="15324"/>
                  <a:pt x="2854" y="15324"/>
                  <a:pt x="3097" y="15169"/>
                </a:cubicBezTo>
                <a:cubicBezTo>
                  <a:pt x="3340" y="15013"/>
                  <a:pt x="3340" y="14761"/>
                  <a:pt x="3097" y="14606"/>
                </a:cubicBezTo>
                <a:cubicBezTo>
                  <a:pt x="2976" y="14528"/>
                  <a:pt x="2816" y="14489"/>
                  <a:pt x="2657" y="14489"/>
                </a:cubicBezTo>
                <a:close/>
                <a:moveTo>
                  <a:pt x="18858" y="14489"/>
                </a:moveTo>
                <a:cubicBezTo>
                  <a:pt x="18699" y="14489"/>
                  <a:pt x="18540" y="14528"/>
                  <a:pt x="18418" y="14606"/>
                </a:cubicBezTo>
                <a:cubicBezTo>
                  <a:pt x="18175" y="14761"/>
                  <a:pt x="18175" y="15013"/>
                  <a:pt x="18418" y="15169"/>
                </a:cubicBezTo>
                <a:cubicBezTo>
                  <a:pt x="18661" y="15324"/>
                  <a:pt x="19056" y="15324"/>
                  <a:pt x="19299" y="15169"/>
                </a:cubicBezTo>
                <a:cubicBezTo>
                  <a:pt x="19542" y="15013"/>
                  <a:pt x="19542" y="14761"/>
                  <a:pt x="19299" y="14606"/>
                </a:cubicBezTo>
                <a:cubicBezTo>
                  <a:pt x="19177" y="14528"/>
                  <a:pt x="19018" y="14489"/>
                  <a:pt x="18858" y="14489"/>
                </a:cubicBezTo>
                <a:close/>
                <a:moveTo>
                  <a:pt x="544" y="14540"/>
                </a:moveTo>
                <a:cubicBezTo>
                  <a:pt x="405" y="14540"/>
                  <a:pt x="266" y="14573"/>
                  <a:pt x="159" y="14641"/>
                </a:cubicBezTo>
                <a:cubicBezTo>
                  <a:pt x="-53" y="14777"/>
                  <a:pt x="-53" y="14998"/>
                  <a:pt x="159" y="15134"/>
                </a:cubicBezTo>
                <a:cubicBezTo>
                  <a:pt x="372" y="15270"/>
                  <a:pt x="716" y="15270"/>
                  <a:pt x="928" y="15134"/>
                </a:cubicBezTo>
                <a:cubicBezTo>
                  <a:pt x="1141" y="14998"/>
                  <a:pt x="1141" y="14777"/>
                  <a:pt x="928" y="14641"/>
                </a:cubicBezTo>
                <a:cubicBezTo>
                  <a:pt x="822" y="14573"/>
                  <a:pt x="684" y="14540"/>
                  <a:pt x="544" y="14540"/>
                </a:cubicBezTo>
                <a:close/>
                <a:moveTo>
                  <a:pt x="20950" y="14540"/>
                </a:moveTo>
                <a:cubicBezTo>
                  <a:pt x="20810" y="14540"/>
                  <a:pt x="20671" y="14573"/>
                  <a:pt x="20565" y="14641"/>
                </a:cubicBezTo>
                <a:cubicBezTo>
                  <a:pt x="20352" y="14777"/>
                  <a:pt x="20352" y="14998"/>
                  <a:pt x="20565" y="15134"/>
                </a:cubicBezTo>
                <a:cubicBezTo>
                  <a:pt x="20777" y="15270"/>
                  <a:pt x="21122" y="15270"/>
                  <a:pt x="21335" y="15134"/>
                </a:cubicBezTo>
                <a:cubicBezTo>
                  <a:pt x="21547" y="14998"/>
                  <a:pt x="21547" y="14777"/>
                  <a:pt x="21335" y="14641"/>
                </a:cubicBezTo>
                <a:cubicBezTo>
                  <a:pt x="21228" y="14573"/>
                  <a:pt x="21089" y="14540"/>
                  <a:pt x="20950" y="14540"/>
                </a:cubicBezTo>
                <a:close/>
                <a:moveTo>
                  <a:pt x="6688" y="15593"/>
                </a:moveTo>
                <a:cubicBezTo>
                  <a:pt x="6484" y="15593"/>
                  <a:pt x="6279" y="15643"/>
                  <a:pt x="6123" y="15742"/>
                </a:cubicBezTo>
                <a:cubicBezTo>
                  <a:pt x="5811" y="15942"/>
                  <a:pt x="5811" y="16266"/>
                  <a:pt x="6123" y="16466"/>
                </a:cubicBezTo>
                <a:cubicBezTo>
                  <a:pt x="6436" y="16666"/>
                  <a:pt x="6941" y="16666"/>
                  <a:pt x="7254" y="16466"/>
                </a:cubicBezTo>
                <a:cubicBezTo>
                  <a:pt x="7566" y="16266"/>
                  <a:pt x="7566" y="15942"/>
                  <a:pt x="7254" y="15742"/>
                </a:cubicBezTo>
                <a:cubicBezTo>
                  <a:pt x="7097" y="15643"/>
                  <a:pt x="6893" y="15593"/>
                  <a:pt x="6688" y="15593"/>
                </a:cubicBezTo>
                <a:close/>
                <a:moveTo>
                  <a:pt x="8723" y="15593"/>
                </a:moveTo>
                <a:cubicBezTo>
                  <a:pt x="8518" y="15593"/>
                  <a:pt x="8314" y="15643"/>
                  <a:pt x="8158" y="15742"/>
                </a:cubicBezTo>
                <a:cubicBezTo>
                  <a:pt x="7845" y="15942"/>
                  <a:pt x="7845" y="16266"/>
                  <a:pt x="8158" y="16466"/>
                </a:cubicBezTo>
                <a:cubicBezTo>
                  <a:pt x="8470" y="16666"/>
                  <a:pt x="8976" y="16666"/>
                  <a:pt x="9288" y="16466"/>
                </a:cubicBezTo>
                <a:cubicBezTo>
                  <a:pt x="9601" y="16266"/>
                  <a:pt x="9601" y="15942"/>
                  <a:pt x="9288" y="15742"/>
                </a:cubicBezTo>
                <a:cubicBezTo>
                  <a:pt x="9132" y="15643"/>
                  <a:pt x="8928" y="15593"/>
                  <a:pt x="8723" y="15593"/>
                </a:cubicBezTo>
                <a:close/>
                <a:moveTo>
                  <a:pt x="10758" y="15593"/>
                </a:moveTo>
                <a:cubicBezTo>
                  <a:pt x="10553" y="15593"/>
                  <a:pt x="10349" y="15643"/>
                  <a:pt x="10192" y="15742"/>
                </a:cubicBezTo>
                <a:cubicBezTo>
                  <a:pt x="9880" y="15942"/>
                  <a:pt x="9880" y="16266"/>
                  <a:pt x="10192" y="16466"/>
                </a:cubicBezTo>
                <a:cubicBezTo>
                  <a:pt x="10505" y="16666"/>
                  <a:pt x="11010" y="16666"/>
                  <a:pt x="11323" y="16466"/>
                </a:cubicBezTo>
                <a:cubicBezTo>
                  <a:pt x="11635" y="16266"/>
                  <a:pt x="11635" y="15942"/>
                  <a:pt x="11323" y="15742"/>
                </a:cubicBezTo>
                <a:cubicBezTo>
                  <a:pt x="11167" y="15643"/>
                  <a:pt x="10962" y="15593"/>
                  <a:pt x="10758" y="15593"/>
                </a:cubicBezTo>
                <a:close/>
                <a:moveTo>
                  <a:pt x="12792" y="15593"/>
                </a:moveTo>
                <a:cubicBezTo>
                  <a:pt x="12588" y="15593"/>
                  <a:pt x="12383" y="15643"/>
                  <a:pt x="12227" y="15742"/>
                </a:cubicBezTo>
                <a:cubicBezTo>
                  <a:pt x="11915" y="15942"/>
                  <a:pt x="11915" y="16266"/>
                  <a:pt x="12227" y="16466"/>
                </a:cubicBezTo>
                <a:cubicBezTo>
                  <a:pt x="12539" y="16666"/>
                  <a:pt x="13045" y="16666"/>
                  <a:pt x="13357" y="16466"/>
                </a:cubicBezTo>
                <a:cubicBezTo>
                  <a:pt x="13670" y="16266"/>
                  <a:pt x="13670" y="15942"/>
                  <a:pt x="13357" y="15742"/>
                </a:cubicBezTo>
                <a:cubicBezTo>
                  <a:pt x="13201" y="15643"/>
                  <a:pt x="12997" y="15593"/>
                  <a:pt x="12792" y="15593"/>
                </a:cubicBezTo>
                <a:close/>
                <a:moveTo>
                  <a:pt x="14827" y="15593"/>
                </a:moveTo>
                <a:cubicBezTo>
                  <a:pt x="14622" y="15593"/>
                  <a:pt x="14418" y="15643"/>
                  <a:pt x="14262" y="15742"/>
                </a:cubicBezTo>
                <a:cubicBezTo>
                  <a:pt x="13949" y="15942"/>
                  <a:pt x="13949" y="16266"/>
                  <a:pt x="14262" y="16466"/>
                </a:cubicBezTo>
                <a:cubicBezTo>
                  <a:pt x="14574" y="16666"/>
                  <a:pt x="15080" y="16666"/>
                  <a:pt x="15392" y="16466"/>
                </a:cubicBezTo>
                <a:cubicBezTo>
                  <a:pt x="15704" y="16266"/>
                  <a:pt x="15704" y="15942"/>
                  <a:pt x="15392" y="15742"/>
                </a:cubicBezTo>
                <a:cubicBezTo>
                  <a:pt x="15236" y="15643"/>
                  <a:pt x="15032" y="15593"/>
                  <a:pt x="14827" y="15593"/>
                </a:cubicBezTo>
                <a:close/>
                <a:moveTo>
                  <a:pt x="4673" y="15658"/>
                </a:moveTo>
                <a:cubicBezTo>
                  <a:pt x="4494" y="15658"/>
                  <a:pt x="4315" y="15702"/>
                  <a:pt x="4179" y="15789"/>
                </a:cubicBezTo>
                <a:cubicBezTo>
                  <a:pt x="3907" y="15963"/>
                  <a:pt x="3907" y="16246"/>
                  <a:pt x="4179" y="16420"/>
                </a:cubicBezTo>
                <a:cubicBezTo>
                  <a:pt x="4452" y="16595"/>
                  <a:pt x="4893" y="16595"/>
                  <a:pt x="5166" y="16420"/>
                </a:cubicBezTo>
                <a:cubicBezTo>
                  <a:pt x="5438" y="16246"/>
                  <a:pt x="5438" y="15963"/>
                  <a:pt x="5166" y="15789"/>
                </a:cubicBezTo>
                <a:cubicBezTo>
                  <a:pt x="5030" y="15702"/>
                  <a:pt x="4851" y="15658"/>
                  <a:pt x="4673" y="15658"/>
                </a:cubicBezTo>
                <a:close/>
                <a:moveTo>
                  <a:pt x="16861" y="15658"/>
                </a:moveTo>
                <a:cubicBezTo>
                  <a:pt x="16683" y="15658"/>
                  <a:pt x="16504" y="15702"/>
                  <a:pt x="16368" y="15789"/>
                </a:cubicBezTo>
                <a:cubicBezTo>
                  <a:pt x="16096" y="15963"/>
                  <a:pt x="16096" y="16246"/>
                  <a:pt x="16368" y="16420"/>
                </a:cubicBezTo>
                <a:cubicBezTo>
                  <a:pt x="16641" y="16595"/>
                  <a:pt x="17082" y="16595"/>
                  <a:pt x="17355" y="16420"/>
                </a:cubicBezTo>
                <a:cubicBezTo>
                  <a:pt x="17627" y="16246"/>
                  <a:pt x="17627" y="15963"/>
                  <a:pt x="17355" y="15789"/>
                </a:cubicBezTo>
                <a:cubicBezTo>
                  <a:pt x="17219" y="15702"/>
                  <a:pt x="17040" y="15658"/>
                  <a:pt x="16861" y="15658"/>
                </a:cubicBezTo>
                <a:close/>
                <a:moveTo>
                  <a:pt x="2646" y="15706"/>
                </a:moveTo>
                <a:cubicBezTo>
                  <a:pt x="2487" y="15706"/>
                  <a:pt x="2327" y="15745"/>
                  <a:pt x="2206" y="15823"/>
                </a:cubicBezTo>
                <a:cubicBezTo>
                  <a:pt x="1963" y="15978"/>
                  <a:pt x="1963" y="16230"/>
                  <a:pt x="2206" y="16386"/>
                </a:cubicBezTo>
                <a:cubicBezTo>
                  <a:pt x="2329" y="16464"/>
                  <a:pt x="2491" y="16503"/>
                  <a:pt x="2652" y="16502"/>
                </a:cubicBezTo>
                <a:cubicBezTo>
                  <a:pt x="2813" y="16503"/>
                  <a:pt x="2974" y="16464"/>
                  <a:pt x="3097" y="16386"/>
                </a:cubicBezTo>
                <a:cubicBezTo>
                  <a:pt x="3340" y="16230"/>
                  <a:pt x="3340" y="15978"/>
                  <a:pt x="3097" y="15823"/>
                </a:cubicBezTo>
                <a:cubicBezTo>
                  <a:pt x="2974" y="15745"/>
                  <a:pt x="2813" y="15706"/>
                  <a:pt x="2652" y="15706"/>
                </a:cubicBezTo>
                <a:cubicBezTo>
                  <a:pt x="2650" y="15706"/>
                  <a:pt x="2648" y="15706"/>
                  <a:pt x="2646" y="15706"/>
                </a:cubicBezTo>
                <a:close/>
                <a:moveTo>
                  <a:pt x="18858" y="15706"/>
                </a:moveTo>
                <a:cubicBezTo>
                  <a:pt x="18699" y="15706"/>
                  <a:pt x="18540" y="15745"/>
                  <a:pt x="18418" y="15823"/>
                </a:cubicBezTo>
                <a:cubicBezTo>
                  <a:pt x="18175" y="15978"/>
                  <a:pt x="18175" y="16230"/>
                  <a:pt x="18418" y="16386"/>
                </a:cubicBezTo>
                <a:cubicBezTo>
                  <a:pt x="18661" y="16541"/>
                  <a:pt x="19056" y="16541"/>
                  <a:pt x="19299" y="16386"/>
                </a:cubicBezTo>
                <a:cubicBezTo>
                  <a:pt x="19542" y="16230"/>
                  <a:pt x="19542" y="15978"/>
                  <a:pt x="19299" y="15823"/>
                </a:cubicBezTo>
                <a:cubicBezTo>
                  <a:pt x="19177" y="15745"/>
                  <a:pt x="19018" y="15706"/>
                  <a:pt x="18858" y="15706"/>
                </a:cubicBezTo>
                <a:close/>
                <a:moveTo>
                  <a:pt x="6678" y="16810"/>
                </a:moveTo>
                <a:cubicBezTo>
                  <a:pt x="6473" y="16810"/>
                  <a:pt x="6268" y="16860"/>
                  <a:pt x="6111" y="16960"/>
                </a:cubicBezTo>
                <a:cubicBezTo>
                  <a:pt x="5799" y="17159"/>
                  <a:pt x="5799" y="17484"/>
                  <a:pt x="6111" y="17683"/>
                </a:cubicBezTo>
                <a:cubicBezTo>
                  <a:pt x="6424" y="17883"/>
                  <a:pt x="6931" y="17883"/>
                  <a:pt x="7243" y="17683"/>
                </a:cubicBezTo>
                <a:cubicBezTo>
                  <a:pt x="7555" y="17484"/>
                  <a:pt x="7555" y="17159"/>
                  <a:pt x="7243" y="16960"/>
                </a:cubicBezTo>
                <a:cubicBezTo>
                  <a:pt x="7087" y="16860"/>
                  <a:pt x="6882" y="16810"/>
                  <a:pt x="6678" y="16810"/>
                </a:cubicBezTo>
                <a:close/>
                <a:moveTo>
                  <a:pt x="8712" y="16810"/>
                </a:moveTo>
                <a:cubicBezTo>
                  <a:pt x="8508" y="16810"/>
                  <a:pt x="8302" y="16860"/>
                  <a:pt x="8146" y="16960"/>
                </a:cubicBezTo>
                <a:cubicBezTo>
                  <a:pt x="7834" y="17159"/>
                  <a:pt x="7834" y="17484"/>
                  <a:pt x="8146" y="17683"/>
                </a:cubicBezTo>
                <a:cubicBezTo>
                  <a:pt x="8458" y="17883"/>
                  <a:pt x="8965" y="17883"/>
                  <a:pt x="9278" y="17683"/>
                </a:cubicBezTo>
                <a:cubicBezTo>
                  <a:pt x="9590" y="17484"/>
                  <a:pt x="9590" y="17159"/>
                  <a:pt x="9278" y="16960"/>
                </a:cubicBezTo>
                <a:cubicBezTo>
                  <a:pt x="9121" y="16860"/>
                  <a:pt x="8917" y="16810"/>
                  <a:pt x="8712" y="16810"/>
                </a:cubicBezTo>
                <a:close/>
                <a:moveTo>
                  <a:pt x="10747" y="16810"/>
                </a:moveTo>
                <a:cubicBezTo>
                  <a:pt x="10542" y="16810"/>
                  <a:pt x="10337" y="16860"/>
                  <a:pt x="10181" y="16960"/>
                </a:cubicBezTo>
                <a:cubicBezTo>
                  <a:pt x="9868" y="17159"/>
                  <a:pt x="9868" y="17484"/>
                  <a:pt x="10181" y="17683"/>
                </a:cubicBezTo>
                <a:cubicBezTo>
                  <a:pt x="10493" y="17883"/>
                  <a:pt x="11000" y="17883"/>
                  <a:pt x="11312" y="17683"/>
                </a:cubicBezTo>
                <a:cubicBezTo>
                  <a:pt x="11625" y="17484"/>
                  <a:pt x="11625" y="17159"/>
                  <a:pt x="11312" y="16960"/>
                </a:cubicBezTo>
                <a:cubicBezTo>
                  <a:pt x="11156" y="16860"/>
                  <a:pt x="10952" y="16810"/>
                  <a:pt x="10747" y="16810"/>
                </a:cubicBezTo>
                <a:close/>
                <a:moveTo>
                  <a:pt x="12782" y="16810"/>
                </a:moveTo>
                <a:cubicBezTo>
                  <a:pt x="12577" y="16810"/>
                  <a:pt x="12371" y="16860"/>
                  <a:pt x="12215" y="16960"/>
                </a:cubicBezTo>
                <a:cubicBezTo>
                  <a:pt x="11903" y="17159"/>
                  <a:pt x="11903" y="17484"/>
                  <a:pt x="12215" y="17683"/>
                </a:cubicBezTo>
                <a:cubicBezTo>
                  <a:pt x="12528" y="17883"/>
                  <a:pt x="13034" y="17883"/>
                  <a:pt x="13347" y="17683"/>
                </a:cubicBezTo>
                <a:cubicBezTo>
                  <a:pt x="13659" y="17484"/>
                  <a:pt x="13659" y="17159"/>
                  <a:pt x="13347" y="16960"/>
                </a:cubicBezTo>
                <a:cubicBezTo>
                  <a:pt x="13191" y="16860"/>
                  <a:pt x="12986" y="16810"/>
                  <a:pt x="12782" y="16810"/>
                </a:cubicBezTo>
                <a:close/>
                <a:moveTo>
                  <a:pt x="14816" y="16810"/>
                </a:moveTo>
                <a:cubicBezTo>
                  <a:pt x="14612" y="16810"/>
                  <a:pt x="14406" y="16860"/>
                  <a:pt x="14250" y="16960"/>
                </a:cubicBezTo>
                <a:cubicBezTo>
                  <a:pt x="13938" y="17159"/>
                  <a:pt x="13938" y="17484"/>
                  <a:pt x="14250" y="17683"/>
                </a:cubicBezTo>
                <a:cubicBezTo>
                  <a:pt x="14562" y="17883"/>
                  <a:pt x="15069" y="17883"/>
                  <a:pt x="15381" y="17683"/>
                </a:cubicBezTo>
                <a:cubicBezTo>
                  <a:pt x="15694" y="17484"/>
                  <a:pt x="15694" y="17159"/>
                  <a:pt x="15381" y="16960"/>
                </a:cubicBezTo>
                <a:cubicBezTo>
                  <a:pt x="15225" y="16860"/>
                  <a:pt x="15021" y="16810"/>
                  <a:pt x="14816" y="16810"/>
                </a:cubicBezTo>
                <a:close/>
                <a:moveTo>
                  <a:pt x="4662" y="16875"/>
                </a:moveTo>
                <a:cubicBezTo>
                  <a:pt x="4483" y="16875"/>
                  <a:pt x="4305" y="16919"/>
                  <a:pt x="4169" y="17006"/>
                </a:cubicBezTo>
                <a:cubicBezTo>
                  <a:pt x="3896" y="17181"/>
                  <a:pt x="3896" y="17463"/>
                  <a:pt x="4169" y="17637"/>
                </a:cubicBezTo>
                <a:cubicBezTo>
                  <a:pt x="4441" y="17812"/>
                  <a:pt x="4883" y="17812"/>
                  <a:pt x="5155" y="17637"/>
                </a:cubicBezTo>
                <a:cubicBezTo>
                  <a:pt x="5428" y="17463"/>
                  <a:pt x="5428" y="17181"/>
                  <a:pt x="5155" y="17006"/>
                </a:cubicBezTo>
                <a:cubicBezTo>
                  <a:pt x="5019" y="16919"/>
                  <a:pt x="4841" y="16875"/>
                  <a:pt x="4662" y="16875"/>
                </a:cubicBezTo>
                <a:close/>
                <a:moveTo>
                  <a:pt x="16851" y="16875"/>
                </a:moveTo>
                <a:cubicBezTo>
                  <a:pt x="16672" y="16875"/>
                  <a:pt x="16494" y="16919"/>
                  <a:pt x="16358" y="17006"/>
                </a:cubicBezTo>
                <a:cubicBezTo>
                  <a:pt x="16085" y="17181"/>
                  <a:pt x="16085" y="17463"/>
                  <a:pt x="16358" y="17637"/>
                </a:cubicBezTo>
                <a:cubicBezTo>
                  <a:pt x="16630" y="17812"/>
                  <a:pt x="17072" y="17812"/>
                  <a:pt x="17344" y="17637"/>
                </a:cubicBezTo>
                <a:cubicBezTo>
                  <a:pt x="17617" y="17463"/>
                  <a:pt x="17617" y="17181"/>
                  <a:pt x="17344" y="17006"/>
                </a:cubicBezTo>
                <a:cubicBezTo>
                  <a:pt x="17208" y="16919"/>
                  <a:pt x="17029" y="16875"/>
                  <a:pt x="16851" y="16875"/>
                </a:cubicBezTo>
                <a:close/>
                <a:moveTo>
                  <a:pt x="6678" y="18092"/>
                </a:moveTo>
                <a:cubicBezTo>
                  <a:pt x="6473" y="18092"/>
                  <a:pt x="6268" y="18142"/>
                  <a:pt x="6111" y="18242"/>
                </a:cubicBezTo>
                <a:cubicBezTo>
                  <a:pt x="5799" y="18442"/>
                  <a:pt x="5799" y="18766"/>
                  <a:pt x="6111" y="18966"/>
                </a:cubicBezTo>
                <a:cubicBezTo>
                  <a:pt x="6424" y="19166"/>
                  <a:pt x="6931" y="19166"/>
                  <a:pt x="7243" y="18966"/>
                </a:cubicBezTo>
                <a:cubicBezTo>
                  <a:pt x="7555" y="18766"/>
                  <a:pt x="7555" y="18442"/>
                  <a:pt x="7243" y="18242"/>
                </a:cubicBezTo>
                <a:cubicBezTo>
                  <a:pt x="7087" y="18142"/>
                  <a:pt x="6882" y="18092"/>
                  <a:pt x="6678" y="18092"/>
                </a:cubicBezTo>
                <a:close/>
                <a:moveTo>
                  <a:pt x="8712" y="18092"/>
                </a:moveTo>
                <a:cubicBezTo>
                  <a:pt x="8508" y="18092"/>
                  <a:pt x="8302" y="18142"/>
                  <a:pt x="8146" y="18242"/>
                </a:cubicBezTo>
                <a:cubicBezTo>
                  <a:pt x="7834" y="18442"/>
                  <a:pt x="7834" y="18766"/>
                  <a:pt x="8146" y="18966"/>
                </a:cubicBezTo>
                <a:cubicBezTo>
                  <a:pt x="8458" y="19166"/>
                  <a:pt x="8965" y="19166"/>
                  <a:pt x="9278" y="18966"/>
                </a:cubicBezTo>
                <a:cubicBezTo>
                  <a:pt x="9590" y="18766"/>
                  <a:pt x="9590" y="18442"/>
                  <a:pt x="9278" y="18242"/>
                </a:cubicBezTo>
                <a:cubicBezTo>
                  <a:pt x="9121" y="18142"/>
                  <a:pt x="8917" y="18092"/>
                  <a:pt x="8712" y="18092"/>
                </a:cubicBezTo>
                <a:close/>
                <a:moveTo>
                  <a:pt x="10747" y="18092"/>
                </a:moveTo>
                <a:cubicBezTo>
                  <a:pt x="10542" y="18092"/>
                  <a:pt x="10337" y="18142"/>
                  <a:pt x="10181" y="18242"/>
                </a:cubicBezTo>
                <a:cubicBezTo>
                  <a:pt x="9868" y="18442"/>
                  <a:pt x="9868" y="18766"/>
                  <a:pt x="10181" y="18966"/>
                </a:cubicBezTo>
                <a:cubicBezTo>
                  <a:pt x="10493" y="19166"/>
                  <a:pt x="11000" y="19166"/>
                  <a:pt x="11312" y="18966"/>
                </a:cubicBezTo>
                <a:cubicBezTo>
                  <a:pt x="11625" y="18766"/>
                  <a:pt x="11625" y="18442"/>
                  <a:pt x="11312" y="18242"/>
                </a:cubicBezTo>
                <a:cubicBezTo>
                  <a:pt x="11156" y="18142"/>
                  <a:pt x="10952" y="18092"/>
                  <a:pt x="10747" y="18092"/>
                </a:cubicBezTo>
                <a:close/>
                <a:moveTo>
                  <a:pt x="12782" y="18092"/>
                </a:moveTo>
                <a:cubicBezTo>
                  <a:pt x="12577" y="18092"/>
                  <a:pt x="12371" y="18142"/>
                  <a:pt x="12215" y="18242"/>
                </a:cubicBezTo>
                <a:cubicBezTo>
                  <a:pt x="11903" y="18442"/>
                  <a:pt x="11903" y="18766"/>
                  <a:pt x="12215" y="18966"/>
                </a:cubicBezTo>
                <a:cubicBezTo>
                  <a:pt x="12528" y="19166"/>
                  <a:pt x="13034" y="19166"/>
                  <a:pt x="13347" y="18966"/>
                </a:cubicBezTo>
                <a:cubicBezTo>
                  <a:pt x="13659" y="18766"/>
                  <a:pt x="13659" y="18442"/>
                  <a:pt x="13347" y="18242"/>
                </a:cubicBezTo>
                <a:cubicBezTo>
                  <a:pt x="13191" y="18142"/>
                  <a:pt x="12986" y="18092"/>
                  <a:pt x="12782" y="18092"/>
                </a:cubicBezTo>
                <a:close/>
                <a:moveTo>
                  <a:pt x="14827" y="18092"/>
                </a:moveTo>
                <a:cubicBezTo>
                  <a:pt x="14622" y="18092"/>
                  <a:pt x="14418" y="18142"/>
                  <a:pt x="14262" y="18242"/>
                </a:cubicBezTo>
                <a:cubicBezTo>
                  <a:pt x="13949" y="18442"/>
                  <a:pt x="13949" y="18766"/>
                  <a:pt x="14262" y="18966"/>
                </a:cubicBezTo>
                <a:cubicBezTo>
                  <a:pt x="14574" y="19166"/>
                  <a:pt x="15080" y="19166"/>
                  <a:pt x="15392" y="18966"/>
                </a:cubicBezTo>
                <a:cubicBezTo>
                  <a:pt x="15704" y="18766"/>
                  <a:pt x="15704" y="18442"/>
                  <a:pt x="15392" y="18242"/>
                </a:cubicBezTo>
                <a:cubicBezTo>
                  <a:pt x="15236" y="18142"/>
                  <a:pt x="15032" y="18092"/>
                  <a:pt x="14827" y="18092"/>
                </a:cubicBezTo>
                <a:close/>
                <a:moveTo>
                  <a:pt x="8723" y="19280"/>
                </a:moveTo>
                <a:cubicBezTo>
                  <a:pt x="8518" y="19280"/>
                  <a:pt x="8314" y="19330"/>
                  <a:pt x="8158" y="19430"/>
                </a:cubicBezTo>
                <a:cubicBezTo>
                  <a:pt x="7845" y="19630"/>
                  <a:pt x="7845" y="19954"/>
                  <a:pt x="8158" y="20154"/>
                </a:cubicBezTo>
                <a:cubicBezTo>
                  <a:pt x="8470" y="20354"/>
                  <a:pt x="8976" y="20354"/>
                  <a:pt x="9288" y="20154"/>
                </a:cubicBezTo>
                <a:cubicBezTo>
                  <a:pt x="9601" y="19954"/>
                  <a:pt x="9601" y="19630"/>
                  <a:pt x="9288" y="19430"/>
                </a:cubicBezTo>
                <a:cubicBezTo>
                  <a:pt x="9132" y="19330"/>
                  <a:pt x="8928" y="19280"/>
                  <a:pt x="8723" y="19280"/>
                </a:cubicBezTo>
                <a:close/>
                <a:moveTo>
                  <a:pt x="10758" y="19280"/>
                </a:moveTo>
                <a:cubicBezTo>
                  <a:pt x="10553" y="19280"/>
                  <a:pt x="10349" y="19330"/>
                  <a:pt x="10192" y="19430"/>
                </a:cubicBezTo>
                <a:cubicBezTo>
                  <a:pt x="9880" y="19630"/>
                  <a:pt x="9880" y="19954"/>
                  <a:pt x="10192" y="20154"/>
                </a:cubicBezTo>
                <a:cubicBezTo>
                  <a:pt x="10505" y="20354"/>
                  <a:pt x="11010" y="20354"/>
                  <a:pt x="11323" y="20154"/>
                </a:cubicBezTo>
                <a:cubicBezTo>
                  <a:pt x="11635" y="19954"/>
                  <a:pt x="11635" y="19630"/>
                  <a:pt x="11323" y="19430"/>
                </a:cubicBezTo>
                <a:cubicBezTo>
                  <a:pt x="11167" y="19330"/>
                  <a:pt x="10962" y="19280"/>
                  <a:pt x="10758" y="19280"/>
                </a:cubicBezTo>
                <a:close/>
                <a:moveTo>
                  <a:pt x="12792" y="19280"/>
                </a:moveTo>
                <a:cubicBezTo>
                  <a:pt x="12588" y="19280"/>
                  <a:pt x="12383" y="19330"/>
                  <a:pt x="12227" y="19430"/>
                </a:cubicBezTo>
                <a:cubicBezTo>
                  <a:pt x="11915" y="19630"/>
                  <a:pt x="11915" y="19954"/>
                  <a:pt x="12227" y="20154"/>
                </a:cubicBezTo>
                <a:cubicBezTo>
                  <a:pt x="12539" y="20354"/>
                  <a:pt x="13045" y="20354"/>
                  <a:pt x="13357" y="20154"/>
                </a:cubicBezTo>
                <a:cubicBezTo>
                  <a:pt x="13670" y="19954"/>
                  <a:pt x="13670" y="19630"/>
                  <a:pt x="13357" y="19430"/>
                </a:cubicBezTo>
                <a:cubicBezTo>
                  <a:pt x="13201" y="19330"/>
                  <a:pt x="12997" y="19280"/>
                  <a:pt x="12792" y="19280"/>
                </a:cubicBezTo>
                <a:close/>
                <a:moveTo>
                  <a:pt x="10766" y="20527"/>
                </a:moveTo>
                <a:cubicBezTo>
                  <a:pt x="10561" y="20527"/>
                  <a:pt x="10356" y="20577"/>
                  <a:pt x="10199" y="20676"/>
                </a:cubicBezTo>
                <a:cubicBezTo>
                  <a:pt x="9887" y="20876"/>
                  <a:pt x="9887" y="21200"/>
                  <a:pt x="10199" y="21400"/>
                </a:cubicBezTo>
                <a:cubicBezTo>
                  <a:pt x="10512" y="21600"/>
                  <a:pt x="11019" y="21600"/>
                  <a:pt x="11331" y="21400"/>
                </a:cubicBezTo>
                <a:cubicBezTo>
                  <a:pt x="11643" y="21200"/>
                  <a:pt x="11643" y="20876"/>
                  <a:pt x="11331" y="20676"/>
                </a:cubicBezTo>
                <a:cubicBezTo>
                  <a:pt x="11175" y="20577"/>
                  <a:pt x="10971" y="20527"/>
                  <a:pt x="10766" y="20527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100000">
                <a:srgbClr val="A066CB"/>
              </a:gs>
            </a:gsLst>
            <a:lin ang="5400000" scaled="0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67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sym typeface="Helvetica Neue Medium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6C09F30-8F83-3F72-5FED-5C499F3D67CC}"/>
              </a:ext>
            </a:extLst>
          </p:cNvPr>
          <p:cNvSpPr txBox="1"/>
          <p:nvPr/>
        </p:nvSpPr>
        <p:spPr>
          <a:xfrm>
            <a:off x="10798156" y="5250738"/>
            <a:ext cx="6896659" cy="6469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A066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Присоединяются посредством подписания заявления на портале госзакупок</a:t>
            </a:r>
          </a:p>
        </p:txBody>
      </p:sp>
      <p:cxnSp>
        <p:nvCxnSpPr>
          <p:cNvPr id="142" name="Прямая со стрелкой 141"/>
          <p:cNvCxnSpPr/>
          <p:nvPr/>
        </p:nvCxnSpPr>
        <p:spPr>
          <a:xfrm flipH="1">
            <a:off x="14183300" y="4159936"/>
            <a:ext cx="1" cy="325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" name="Google Shape;2789;p7">
            <a:extLst>
              <a:ext uri="{FF2B5EF4-FFF2-40B4-BE49-F238E27FC236}">
                <a16:creationId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6464213" y="4105412"/>
            <a:ext cx="640197" cy="7306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Прямая со стрелкой 143"/>
          <p:cNvCxnSpPr/>
          <p:nvPr/>
        </p:nvCxnSpPr>
        <p:spPr>
          <a:xfrm>
            <a:off x="5763096" y="4585353"/>
            <a:ext cx="6391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>
            <a:off x="4095728" y="3790088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" name="Рисунок 15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319" y="3466132"/>
            <a:ext cx="566728" cy="566728"/>
          </a:xfrm>
          <a:prstGeom prst="rect">
            <a:avLst/>
          </a:prstGeom>
        </p:spPr>
      </p:pic>
      <p:pic>
        <p:nvPicPr>
          <p:cNvPr id="152" name="Google Shape;2789;p7">
            <a:extLst>
              <a:ext uri="{FF2B5EF4-FFF2-40B4-BE49-F238E27FC236}">
                <a16:creationId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16111346" y="6148239"/>
            <a:ext cx="640197" cy="7306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Прямая со стрелкой 153"/>
          <p:cNvCxnSpPr/>
          <p:nvPr/>
        </p:nvCxnSpPr>
        <p:spPr>
          <a:xfrm flipV="1">
            <a:off x="12063933" y="5910917"/>
            <a:ext cx="0" cy="19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/>
          <p:cNvCxnSpPr/>
          <p:nvPr/>
        </p:nvCxnSpPr>
        <p:spPr>
          <a:xfrm flipV="1">
            <a:off x="13577550" y="5910917"/>
            <a:ext cx="0" cy="19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 стрелкой 167"/>
          <p:cNvCxnSpPr/>
          <p:nvPr/>
        </p:nvCxnSpPr>
        <p:spPr>
          <a:xfrm flipV="1">
            <a:off x="14922749" y="5910917"/>
            <a:ext cx="0" cy="19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 стрелкой 168"/>
          <p:cNvCxnSpPr/>
          <p:nvPr/>
        </p:nvCxnSpPr>
        <p:spPr>
          <a:xfrm flipV="1">
            <a:off x="16459200" y="5910917"/>
            <a:ext cx="0" cy="19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Прямоугольник 169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1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AutoShape 5"/>
          <p:cNvSpPr/>
          <p:nvPr/>
        </p:nvSpPr>
        <p:spPr>
          <a:xfrm>
            <a:off x="-4861" y="5418911"/>
            <a:ext cx="18301826" cy="4868089"/>
          </a:xfrm>
          <a:prstGeom prst="rect">
            <a:avLst/>
          </a:prstGeom>
          <a:solidFill>
            <a:srgbClr val="A066CB">
              <a:alpha val="8627"/>
            </a:srgbClr>
          </a:solidFill>
        </p:spPr>
      </p:sp>
      <p:sp>
        <p:nvSpPr>
          <p:cNvPr id="23" name="Стрелка вправо 22"/>
          <p:cNvSpPr/>
          <p:nvPr/>
        </p:nvSpPr>
        <p:spPr>
          <a:xfrm>
            <a:off x="343834" y="1343380"/>
            <a:ext cx="17725371" cy="1119562"/>
          </a:xfrm>
          <a:prstGeom prst="rightArrow">
            <a:avLst>
              <a:gd name="adj1" fmla="val 50000"/>
              <a:gd name="adj2" fmla="val 13047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Group 14"/>
          <p:cNvGrpSpPr/>
          <p:nvPr/>
        </p:nvGrpSpPr>
        <p:grpSpPr>
          <a:xfrm>
            <a:off x="-1" y="0"/>
            <a:ext cx="7366545" cy="620315"/>
            <a:chOff x="1521138" y="697844"/>
            <a:chExt cx="9822062" cy="827087"/>
          </a:xfrm>
        </p:grpSpPr>
        <p:grpSp>
          <p:nvGrpSpPr>
            <p:cNvPr id="7" name="Group 15"/>
            <p:cNvGrpSpPr/>
            <p:nvPr/>
          </p:nvGrpSpPr>
          <p:grpSpPr>
            <a:xfrm rot="-10800000">
              <a:off x="1521138" y="697844"/>
              <a:ext cx="9624837" cy="827087"/>
              <a:chOff x="2886227" y="1762128"/>
              <a:chExt cx="22784924" cy="1957970"/>
            </a:xfrm>
          </p:grpSpPr>
          <p:sp>
            <p:nvSpPr>
              <p:cNvPr id="9" name="Freeform 16"/>
              <p:cNvSpPr/>
              <p:nvPr/>
            </p:nvSpPr>
            <p:spPr>
              <a:xfrm>
                <a:off x="2886227" y="1762128"/>
                <a:ext cx="22784924" cy="1957970"/>
              </a:xfrm>
              <a:custGeom>
                <a:avLst/>
                <a:gdLst/>
                <a:ahLst/>
                <a:cxnLst/>
                <a:rect l="l" t="t" r="r" b="b"/>
                <a:pathLst>
                  <a:path w="29272148" h="5372100">
                    <a:moveTo>
                      <a:pt x="27721477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27721477" y="5372100"/>
                    </a:lnTo>
                    <a:lnTo>
                      <a:pt x="29272148" y="2686050"/>
                    </a:lnTo>
                    <a:lnTo>
                      <a:pt x="27721477" y="0"/>
                    </a:lnTo>
                    <a:close/>
                  </a:path>
                </a:pathLst>
              </a:custGeom>
              <a:solidFill>
                <a:srgbClr val="1836B2"/>
              </a:solidFill>
            </p:spPr>
          </p:sp>
        </p:grpSp>
        <p:sp>
          <p:nvSpPr>
            <p:cNvPr id="8" name="TextBox 17"/>
            <p:cNvSpPr txBox="1"/>
            <p:nvPr/>
          </p:nvSpPr>
          <p:spPr>
            <a:xfrm>
              <a:off x="2605597" y="744788"/>
              <a:ext cx="8737603" cy="6565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ru-RU" sz="3200" b="1" spc="-139" dirty="0" smtClean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Схема оплаты</a:t>
              </a:r>
              <a:endParaRPr lang="en-US" sz="3200" b="1" spc="-139" dirty="0">
                <a:solidFill>
                  <a:srgbClr val="FFFFFF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  <a:sym typeface="Fira Sans Medium"/>
              </a:endParaRPr>
            </a:p>
          </p:txBody>
        </p:sp>
      </p:grpSp>
      <p:sp>
        <p:nvSpPr>
          <p:cNvPr id="27" name="AutoShape 2" descr="Договор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040" y="1323751"/>
            <a:ext cx="865640" cy="8656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716" y="1437649"/>
            <a:ext cx="917443" cy="917443"/>
          </a:xfrm>
          <a:prstGeom prst="rect">
            <a:avLst/>
          </a:prstGeom>
        </p:spPr>
      </p:pic>
      <p:sp>
        <p:nvSpPr>
          <p:cNvPr id="110" name="Lorem Ipsum is simply dummy text of the printing and typesetting industry Ipsum"/>
          <p:cNvSpPr txBox="1"/>
          <p:nvPr/>
        </p:nvSpPr>
        <p:spPr>
          <a:xfrm>
            <a:off x="402563" y="2373543"/>
            <a:ext cx="2153307" cy="61594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Ежедневно заполняет табель посещаемости</a:t>
            </a:r>
            <a:endParaRPr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utoShape 2" descr="Компьютерные иконки Календарь Время, цветной календарь, разное, синий png |  PNGEg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4" descr="Компьютерные иконки Календарь Время, цветной календарь, разное, синий png |  PNGEg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" name="Lorem Ipsum is simply dummy text of the printing and typesetting industry Ipsum"/>
          <p:cNvSpPr txBox="1"/>
          <p:nvPr/>
        </p:nvSpPr>
        <p:spPr>
          <a:xfrm>
            <a:off x="3226817" y="2510638"/>
            <a:ext cx="3209135" cy="116989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 на основании табеля на 15 число делает расчет в своей ИС</a:t>
            </a:r>
            <a:endParaRPr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5652" y="1391761"/>
            <a:ext cx="1014081" cy="1014081"/>
          </a:xfrm>
          <a:prstGeom prst="rect">
            <a:avLst/>
          </a:prstGeom>
        </p:spPr>
      </p:pic>
      <p:sp>
        <p:nvSpPr>
          <p:cNvPr id="113" name="Lorem Ipsum is simply dummy text of the printing and typesetting industry Ipsum"/>
          <p:cNvSpPr txBox="1"/>
          <p:nvPr/>
        </p:nvSpPr>
        <p:spPr>
          <a:xfrm>
            <a:off x="6616675" y="2553225"/>
            <a:ext cx="2657778" cy="116989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 в своей ИС создает учетные записи для каждой ДО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4" name="Рисунок 1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22859" y="1344740"/>
            <a:ext cx="968491" cy="968491"/>
          </a:xfrm>
          <a:prstGeom prst="rect">
            <a:avLst/>
          </a:prstGeom>
        </p:spPr>
      </p:pic>
      <p:sp>
        <p:nvSpPr>
          <p:cNvPr id="115" name="Lorem Ipsum is simply dummy text of the printing and typesetting industry Ipsum"/>
          <p:cNvSpPr txBox="1"/>
          <p:nvPr/>
        </p:nvSpPr>
        <p:spPr>
          <a:xfrm>
            <a:off x="9423128" y="2445897"/>
            <a:ext cx="2671044" cy="136801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в своем кабинете в ИС Оператора согласовывает/отклоняет расчет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Соединительная линия уступом 27"/>
          <p:cNvCxnSpPr>
            <a:stCxn id="114" idx="3"/>
          </p:cNvCxnSpPr>
          <p:nvPr/>
        </p:nvCxnSpPr>
        <p:spPr>
          <a:xfrm flipV="1">
            <a:off x="11291350" y="930572"/>
            <a:ext cx="1868106" cy="949839"/>
          </a:xfrm>
          <a:prstGeom prst="bentConnector3">
            <a:avLst>
              <a:gd name="adj1" fmla="val 636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Группа 115"/>
          <p:cNvGrpSpPr/>
          <p:nvPr/>
        </p:nvGrpSpPr>
        <p:grpSpPr>
          <a:xfrm>
            <a:off x="12207118" y="1017956"/>
            <a:ext cx="612907" cy="560118"/>
            <a:chOff x="12493493" y="3879841"/>
            <a:chExt cx="612907" cy="560118"/>
          </a:xfrm>
        </p:grpSpPr>
        <p:sp>
          <p:nvSpPr>
            <p:cNvPr id="117" name="Овал 116"/>
            <p:cNvSpPr/>
            <p:nvPr/>
          </p:nvSpPr>
          <p:spPr>
            <a:xfrm>
              <a:off x="12493493" y="3879841"/>
              <a:ext cx="612907" cy="560118"/>
            </a:xfrm>
            <a:prstGeom prst="ellipse">
              <a:avLst/>
            </a:prstGeom>
            <a:solidFill>
              <a:srgbClr val="95DD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12572961" y="3972754"/>
              <a:ext cx="5164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Fira Sans Light"/>
                  <a:cs typeface="Arial" panose="020B0604020202020204" pitchFamily="34" charset="0"/>
                  <a:sym typeface="Fira Sans Light"/>
                </a:rPr>
                <a:t>ДА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2" name="Lorem Ipsum is simply dummy text of the printing and typesetting industry Ipsum"/>
          <p:cNvSpPr txBox="1"/>
          <p:nvPr/>
        </p:nvSpPr>
        <p:spPr>
          <a:xfrm>
            <a:off x="13186350" y="558327"/>
            <a:ext cx="1431609" cy="37890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 утверждает акт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14617959" y="953399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Lorem Ipsum is simply dummy text of the printing and typesetting industry Ipsum"/>
          <p:cNvSpPr txBox="1"/>
          <p:nvPr/>
        </p:nvSpPr>
        <p:spPr>
          <a:xfrm>
            <a:off x="15025853" y="485309"/>
            <a:ext cx="1431609" cy="37890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выставляет ЭСФ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4" name="Прямая со стрелкой 123"/>
          <p:cNvCxnSpPr/>
          <p:nvPr/>
        </p:nvCxnSpPr>
        <p:spPr>
          <a:xfrm>
            <a:off x="16457462" y="939324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Lorem Ipsum is simply dummy text of the printing and typesetting industry Ipsum"/>
          <p:cNvSpPr txBox="1"/>
          <p:nvPr/>
        </p:nvSpPr>
        <p:spPr>
          <a:xfrm>
            <a:off x="16865356" y="574495"/>
            <a:ext cx="1431609" cy="37890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 производит оплаты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6" name="Соединительная линия уступом 125"/>
          <p:cNvCxnSpPr/>
          <p:nvPr/>
        </p:nvCxnSpPr>
        <p:spPr>
          <a:xfrm>
            <a:off x="11291350" y="2094994"/>
            <a:ext cx="1938287" cy="699611"/>
          </a:xfrm>
          <a:prstGeom prst="bentConnector3">
            <a:avLst>
              <a:gd name="adj1" fmla="val 6248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Группа 118"/>
          <p:cNvGrpSpPr/>
          <p:nvPr/>
        </p:nvGrpSpPr>
        <p:grpSpPr>
          <a:xfrm>
            <a:off x="12190352" y="2375491"/>
            <a:ext cx="663097" cy="560118"/>
            <a:chOff x="12493493" y="3879841"/>
            <a:chExt cx="663097" cy="560118"/>
          </a:xfrm>
        </p:grpSpPr>
        <p:sp>
          <p:nvSpPr>
            <p:cNvPr id="120" name="Овал 119"/>
            <p:cNvSpPr/>
            <p:nvPr/>
          </p:nvSpPr>
          <p:spPr>
            <a:xfrm>
              <a:off x="12493493" y="3879841"/>
              <a:ext cx="612907" cy="560118"/>
            </a:xfrm>
            <a:prstGeom prst="ellipse">
              <a:avLst/>
            </a:prstGeom>
            <a:solidFill>
              <a:srgbClr val="FF4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12510259" y="3975234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Fira Sans Light"/>
                </a:rPr>
                <a:t>НЕТ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7" name="Lorem Ipsum is simply dummy text of the printing and typesetting industry Ipsum"/>
          <p:cNvSpPr txBox="1"/>
          <p:nvPr/>
        </p:nvSpPr>
        <p:spPr>
          <a:xfrm>
            <a:off x="13186349" y="2510638"/>
            <a:ext cx="1596890" cy="37890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отрабатываеттабель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ИС МИО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8" name="Прямая со стрелкой 127"/>
          <p:cNvCxnSpPr/>
          <p:nvPr/>
        </p:nvCxnSpPr>
        <p:spPr>
          <a:xfrm>
            <a:off x="14835353" y="2837833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Lorem Ipsum is simply dummy text of the printing and typesetting industry Ipsum"/>
          <p:cNvSpPr txBox="1"/>
          <p:nvPr/>
        </p:nvSpPr>
        <p:spPr>
          <a:xfrm>
            <a:off x="15392400" y="2588936"/>
            <a:ext cx="1818192" cy="132043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 по исправленному табелю делает расчет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8328" y="1285202"/>
            <a:ext cx="1111620" cy="1111620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230517" y="3728225"/>
            <a:ext cx="6400180" cy="1569660"/>
          </a:xfrm>
          <a:prstGeom prst="rect">
            <a:avLst/>
          </a:prstGeom>
          <a:ln w="635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ru-RU" sz="16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ИС 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МИО </a:t>
            </a:r>
            <a:r>
              <a:rPr lang="ru-RU" sz="16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формирует табель 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с 1 по 15 число по факту посещения с 15 до конца месяца по прогнозу</a:t>
            </a:r>
          </a:p>
          <a:p>
            <a:endParaRPr lang="ru-RU" sz="1600" spc="10" dirty="0" smtClean="0">
              <a:solidFill>
                <a:srgbClr val="000000"/>
              </a:solidFill>
              <a:latin typeface="Arial" panose="020B0604020202020204" pitchFamily="34" charset="0"/>
              <a:ea typeface="Fira Sans Light"/>
              <a:cs typeface="Arial" panose="020B0604020202020204" pitchFamily="34" charset="0"/>
              <a:sym typeface="Fira Sans Light"/>
            </a:endParaRPr>
          </a:p>
          <a:p>
            <a:r>
              <a:rPr lang="ru-RU" sz="16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С 1 по 10 число следующего месяца родитель подписывает табель</a:t>
            </a:r>
          </a:p>
          <a:p>
            <a:r>
              <a:rPr lang="ru-RU" sz="1600" spc="1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Производится перерасчет за предыдущий месяц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9342" y="3684135"/>
            <a:ext cx="6531355" cy="1674896"/>
          </a:xfrm>
          <a:prstGeom prst="roundRect">
            <a:avLst/>
          </a:prstGeom>
          <a:noFill/>
          <a:ln w="9525">
            <a:solidFill>
              <a:srgbClr val="1836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Lorem Ipsum is simply dummy text of the printing and typesetting industry Ipsum"/>
          <p:cNvSpPr txBox="1"/>
          <p:nvPr/>
        </p:nvSpPr>
        <p:spPr>
          <a:xfrm>
            <a:off x="6243538" y="6345923"/>
            <a:ext cx="5850634" cy="61594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ВАУЧЕР ФИНАНСИРУЕТСЯ ПРИ:</a:t>
            </a:r>
            <a:endParaRPr lang="ru-RU" sz="2800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26401" y="7870913"/>
            <a:ext cx="5870575" cy="1908583"/>
            <a:chOff x="32545" y="1949368"/>
            <a:chExt cx="5004197" cy="685739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1023433" y="1949368"/>
              <a:ext cx="4013309" cy="513591"/>
            </a:xfrm>
            <a:prstGeom prst="rect">
              <a:avLst/>
            </a:prstGeom>
            <a:noFill/>
            <a:ln w="9525">
              <a:solidFill>
                <a:srgbClr val="A066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2" name="Group 11"/>
            <p:cNvGrpSpPr/>
            <p:nvPr/>
          </p:nvGrpSpPr>
          <p:grpSpPr>
            <a:xfrm>
              <a:off x="32545" y="1949979"/>
              <a:ext cx="1401544" cy="525732"/>
              <a:chOff x="-717594" y="158799"/>
              <a:chExt cx="1360510" cy="507301"/>
            </a:xfrm>
          </p:grpSpPr>
          <p:grpSp>
            <p:nvGrpSpPr>
              <p:cNvPr id="84" name="Group 12"/>
              <p:cNvGrpSpPr/>
              <p:nvPr/>
            </p:nvGrpSpPr>
            <p:grpSpPr>
              <a:xfrm rot="-10800000">
                <a:off x="-717594" y="158799"/>
                <a:ext cx="1360510" cy="507301"/>
                <a:chOff x="2014260" y="1032645"/>
                <a:chExt cx="8863344" cy="3304923"/>
              </a:xfrm>
            </p:grpSpPr>
            <p:sp>
              <p:nvSpPr>
                <p:cNvPr id="86" name="Freeform 13"/>
                <p:cNvSpPr/>
                <p:nvPr/>
              </p:nvSpPr>
              <p:spPr>
                <a:xfrm>
                  <a:off x="2014260" y="1032645"/>
                  <a:ext cx="8863344" cy="3304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2680" h="5372100">
                      <a:moveTo>
                        <a:pt x="4652010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4652010" y="5372100"/>
                      </a:lnTo>
                      <a:lnTo>
                        <a:pt x="6202680" y="2686050"/>
                      </a:lnTo>
                      <a:lnTo>
                        <a:pt x="4652010" y="0"/>
                      </a:lnTo>
                      <a:close/>
                    </a:path>
                  </a:pathLst>
                </a:custGeom>
                <a:solidFill>
                  <a:srgbClr val="A066CB"/>
                </a:solidFill>
              </p:spPr>
            </p:sp>
          </p:grpSp>
          <p:sp>
            <p:nvSpPr>
              <p:cNvPr id="85" name="TextBox 14"/>
              <p:cNvSpPr txBox="1"/>
              <p:nvPr/>
            </p:nvSpPr>
            <p:spPr>
              <a:xfrm>
                <a:off x="-620063" y="412449"/>
                <a:ext cx="1122295" cy="14227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240"/>
                  </a:lnSpc>
                  <a:spcBef>
                    <a:spcPct val="0"/>
                  </a:spcBef>
                </a:pPr>
                <a:r>
                  <a:rPr lang="en-US" sz="6000" b="1" spc="-46" dirty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01</a:t>
                </a:r>
              </a:p>
            </p:txBody>
          </p:sp>
        </p:grpSp>
        <p:sp>
          <p:nvSpPr>
            <p:cNvPr id="83" name="Lorem Ipsum is simply dummy text of the printing and typesetting industry Ipsum"/>
            <p:cNvSpPr txBox="1"/>
            <p:nvPr/>
          </p:nvSpPr>
          <p:spPr>
            <a:xfrm>
              <a:off x="1381144" y="2019162"/>
              <a:ext cx="3257189" cy="61594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8574" tIns="28574" rIns="28574" bIns="28574" numCol="1" anchor="t">
              <a:noAutofit/>
            </a:bodyPr>
            <a:lstStyle>
              <a:lvl1pPr algn="r">
                <a:defRPr sz="1600" b="0">
                  <a:solidFill>
                    <a:srgbClr val="8C8F98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lvl1pPr>
            </a:lstStyle>
            <a:p>
              <a:pPr algn="ctr"/>
              <a:r>
                <a:rPr lang="ru-RU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Фактическом посещении ребенка</a:t>
              </a:r>
              <a:endParaRPr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7" name="Lorem Ipsum is simply dummy text of the printing and typesetting industry Ipsum"/>
          <p:cNvSpPr txBox="1"/>
          <p:nvPr/>
        </p:nvSpPr>
        <p:spPr>
          <a:xfrm>
            <a:off x="7510320" y="8066056"/>
            <a:ext cx="4525791" cy="61594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Наличии больничного листа ребенка/Заявления на отпуск родителя (60 дней)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Lorem Ipsum is simply dummy text of the printing and typesetting industry Ipsum"/>
          <p:cNvSpPr txBox="1"/>
          <p:nvPr/>
        </p:nvSpPr>
        <p:spPr>
          <a:xfrm>
            <a:off x="13845306" y="8017956"/>
            <a:ext cx="4396400" cy="61594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Отсутствия ребенка не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40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совокупных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дней в течение текущего календарного года.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934730"/>
            <a:ext cx="1063561" cy="1034621"/>
          </a:xfrm>
          <a:prstGeom prst="rect">
            <a:avLst/>
          </a:prstGeom>
        </p:spPr>
      </p:pic>
      <p:grpSp>
        <p:nvGrpSpPr>
          <p:cNvPr id="143" name="Группа 142"/>
          <p:cNvGrpSpPr/>
          <p:nvPr/>
        </p:nvGrpSpPr>
        <p:grpSpPr>
          <a:xfrm>
            <a:off x="6038478" y="7900580"/>
            <a:ext cx="5870575" cy="1464944"/>
            <a:chOff x="32545" y="1949368"/>
            <a:chExt cx="5004197" cy="526343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1023433" y="1949368"/>
              <a:ext cx="4013309" cy="513591"/>
            </a:xfrm>
            <a:prstGeom prst="rect">
              <a:avLst/>
            </a:prstGeom>
            <a:noFill/>
            <a:ln w="9525">
              <a:solidFill>
                <a:srgbClr val="A066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5" name="Group 11"/>
            <p:cNvGrpSpPr/>
            <p:nvPr/>
          </p:nvGrpSpPr>
          <p:grpSpPr>
            <a:xfrm>
              <a:off x="32545" y="1949979"/>
              <a:ext cx="1401544" cy="525732"/>
              <a:chOff x="-717594" y="158799"/>
              <a:chExt cx="1360510" cy="507301"/>
            </a:xfrm>
          </p:grpSpPr>
          <p:grpSp>
            <p:nvGrpSpPr>
              <p:cNvPr id="147" name="Group 12"/>
              <p:cNvGrpSpPr/>
              <p:nvPr/>
            </p:nvGrpSpPr>
            <p:grpSpPr>
              <a:xfrm rot="-10800000">
                <a:off x="-717594" y="158799"/>
                <a:ext cx="1360510" cy="507301"/>
                <a:chOff x="2014260" y="1032645"/>
                <a:chExt cx="8863344" cy="3304923"/>
              </a:xfrm>
            </p:grpSpPr>
            <p:sp>
              <p:nvSpPr>
                <p:cNvPr id="149" name="Freeform 13"/>
                <p:cNvSpPr/>
                <p:nvPr/>
              </p:nvSpPr>
              <p:spPr>
                <a:xfrm>
                  <a:off x="2014260" y="1032645"/>
                  <a:ext cx="8863344" cy="3304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2680" h="5372100">
                      <a:moveTo>
                        <a:pt x="4652010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4652010" y="5372100"/>
                      </a:lnTo>
                      <a:lnTo>
                        <a:pt x="6202680" y="2686050"/>
                      </a:lnTo>
                      <a:lnTo>
                        <a:pt x="4652010" y="0"/>
                      </a:lnTo>
                      <a:close/>
                    </a:path>
                  </a:pathLst>
                </a:custGeom>
                <a:solidFill>
                  <a:srgbClr val="A066CB"/>
                </a:solidFill>
              </p:spPr>
            </p:sp>
          </p:grpSp>
          <p:sp>
            <p:nvSpPr>
              <p:cNvPr id="148" name="TextBox 14"/>
              <p:cNvSpPr txBox="1"/>
              <p:nvPr/>
            </p:nvSpPr>
            <p:spPr>
              <a:xfrm>
                <a:off x="-620063" y="412449"/>
                <a:ext cx="1122295" cy="1674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240"/>
                  </a:lnSpc>
                  <a:spcBef>
                    <a:spcPct val="0"/>
                  </a:spcBef>
                </a:pPr>
                <a:r>
                  <a:rPr lang="en-US" sz="6000" b="1" spc="-46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0</a:t>
                </a:r>
                <a:r>
                  <a:rPr lang="ru-RU" sz="6000" b="1" spc="-46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2</a:t>
                </a:r>
                <a:endParaRPr lang="en-US" sz="6000" b="1" spc="-46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endParaRPr>
              </a:p>
            </p:txBody>
          </p:sp>
        </p:grpSp>
      </p:grpSp>
      <p:grpSp>
        <p:nvGrpSpPr>
          <p:cNvPr id="150" name="Группа 149"/>
          <p:cNvGrpSpPr/>
          <p:nvPr/>
        </p:nvGrpSpPr>
        <p:grpSpPr>
          <a:xfrm>
            <a:off x="12170701" y="7870913"/>
            <a:ext cx="6057929" cy="1464944"/>
            <a:chOff x="32545" y="1949368"/>
            <a:chExt cx="5030843" cy="526343"/>
          </a:xfrm>
        </p:grpSpPr>
        <p:sp>
          <p:nvSpPr>
            <p:cNvPr id="151" name="Прямоугольник 150"/>
            <p:cNvSpPr/>
            <p:nvPr/>
          </p:nvSpPr>
          <p:spPr>
            <a:xfrm>
              <a:off x="1023432" y="1949368"/>
              <a:ext cx="4039956" cy="513591"/>
            </a:xfrm>
            <a:prstGeom prst="rect">
              <a:avLst/>
            </a:prstGeom>
            <a:noFill/>
            <a:ln w="9525">
              <a:solidFill>
                <a:srgbClr val="A066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2" name="Group 11"/>
            <p:cNvGrpSpPr/>
            <p:nvPr/>
          </p:nvGrpSpPr>
          <p:grpSpPr>
            <a:xfrm>
              <a:off x="32545" y="1949979"/>
              <a:ext cx="1401544" cy="525732"/>
              <a:chOff x="-717594" y="158799"/>
              <a:chExt cx="1360510" cy="507301"/>
            </a:xfrm>
          </p:grpSpPr>
          <p:grpSp>
            <p:nvGrpSpPr>
              <p:cNvPr id="153" name="Group 12"/>
              <p:cNvGrpSpPr/>
              <p:nvPr/>
            </p:nvGrpSpPr>
            <p:grpSpPr>
              <a:xfrm rot="-10800000">
                <a:off x="-717594" y="158799"/>
                <a:ext cx="1360510" cy="507301"/>
                <a:chOff x="2014260" y="1032645"/>
                <a:chExt cx="8863344" cy="3304923"/>
              </a:xfrm>
            </p:grpSpPr>
            <p:sp>
              <p:nvSpPr>
                <p:cNvPr id="155" name="Freeform 13"/>
                <p:cNvSpPr/>
                <p:nvPr/>
              </p:nvSpPr>
              <p:spPr>
                <a:xfrm>
                  <a:off x="2014260" y="1032645"/>
                  <a:ext cx="8863344" cy="3304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2680" h="5372100">
                      <a:moveTo>
                        <a:pt x="4652010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4652010" y="5372100"/>
                      </a:lnTo>
                      <a:lnTo>
                        <a:pt x="6202680" y="2686050"/>
                      </a:lnTo>
                      <a:lnTo>
                        <a:pt x="4652010" y="0"/>
                      </a:lnTo>
                      <a:close/>
                    </a:path>
                  </a:pathLst>
                </a:custGeom>
                <a:solidFill>
                  <a:srgbClr val="A066CB"/>
                </a:solidFill>
              </p:spPr>
            </p:sp>
          </p:grpSp>
          <p:sp>
            <p:nvSpPr>
              <p:cNvPr id="154" name="TextBox 14"/>
              <p:cNvSpPr txBox="1"/>
              <p:nvPr/>
            </p:nvSpPr>
            <p:spPr>
              <a:xfrm>
                <a:off x="-620063" y="412449"/>
                <a:ext cx="1122295" cy="1674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240"/>
                  </a:lnSpc>
                  <a:spcBef>
                    <a:spcPct val="0"/>
                  </a:spcBef>
                </a:pPr>
                <a:r>
                  <a:rPr lang="en-US" sz="6000" b="1" spc="-46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0</a:t>
                </a:r>
                <a:r>
                  <a:rPr lang="ru-RU" sz="6000" b="1" spc="-46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3</a:t>
                </a:r>
                <a:endParaRPr lang="en-US" sz="6000" b="1" spc="-46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endParaRPr>
              </a:p>
            </p:txBody>
          </p:sp>
        </p:grpSp>
      </p:grpSp>
      <p:sp>
        <p:nvSpPr>
          <p:cNvPr id="156" name="Прямоугольник 155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Соединительная линия уступом 10"/>
          <p:cNvCxnSpPr>
            <a:stCxn id="129" idx="2"/>
            <a:endCxn id="115" idx="2"/>
          </p:cNvCxnSpPr>
          <p:nvPr/>
        </p:nvCxnSpPr>
        <p:spPr>
          <a:xfrm rot="5400000" flipH="1">
            <a:off x="13482345" y="1090217"/>
            <a:ext cx="95455" cy="5542846"/>
          </a:xfrm>
          <a:prstGeom prst="bentConnector3">
            <a:avLst>
              <a:gd name="adj1" fmla="val -23948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5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0"/>
            <a:ext cx="7371027" cy="620315"/>
            <a:chOff x="1521138" y="697844"/>
            <a:chExt cx="9828038" cy="827087"/>
          </a:xfrm>
        </p:grpSpPr>
        <p:grpSp>
          <p:nvGrpSpPr>
            <p:cNvPr id="7" name="Group 15"/>
            <p:cNvGrpSpPr/>
            <p:nvPr/>
          </p:nvGrpSpPr>
          <p:grpSpPr>
            <a:xfrm rot="-10800000">
              <a:off x="1521138" y="697844"/>
              <a:ext cx="9624837" cy="827087"/>
              <a:chOff x="2886227" y="1762128"/>
              <a:chExt cx="22784924" cy="1957970"/>
            </a:xfrm>
          </p:grpSpPr>
          <p:sp>
            <p:nvSpPr>
              <p:cNvPr id="9" name="Freeform 16"/>
              <p:cNvSpPr/>
              <p:nvPr/>
            </p:nvSpPr>
            <p:spPr>
              <a:xfrm>
                <a:off x="2886227" y="1762128"/>
                <a:ext cx="22784924" cy="1957970"/>
              </a:xfrm>
              <a:custGeom>
                <a:avLst/>
                <a:gdLst/>
                <a:ahLst/>
                <a:cxnLst/>
                <a:rect l="l" t="t" r="r" b="b"/>
                <a:pathLst>
                  <a:path w="29272148" h="5372100">
                    <a:moveTo>
                      <a:pt x="27721477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27721477" y="5372100"/>
                    </a:lnTo>
                    <a:lnTo>
                      <a:pt x="29272148" y="2686050"/>
                    </a:lnTo>
                    <a:lnTo>
                      <a:pt x="27721477" y="0"/>
                    </a:lnTo>
                    <a:close/>
                  </a:path>
                </a:pathLst>
              </a:custGeom>
              <a:solidFill>
                <a:srgbClr val="1836B2"/>
              </a:solidFill>
            </p:spPr>
          </p:sp>
        </p:grpSp>
        <p:sp>
          <p:nvSpPr>
            <p:cNvPr id="8" name="TextBox 17"/>
            <p:cNvSpPr txBox="1"/>
            <p:nvPr/>
          </p:nvSpPr>
          <p:spPr>
            <a:xfrm>
              <a:off x="2611573" y="708427"/>
              <a:ext cx="8737603" cy="6565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ru-RU" sz="3200" b="1" spc="-139" dirty="0" smtClean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Аннулирование ваучера</a:t>
              </a:r>
              <a:endParaRPr lang="en-US" sz="3200" b="1" spc="-139" dirty="0">
                <a:solidFill>
                  <a:srgbClr val="FFFFFF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  <a:sym typeface="Fira Sans Medium"/>
              </a:endParaRPr>
            </a:p>
          </p:txBody>
        </p:sp>
      </p:grpSp>
      <p:sp>
        <p:nvSpPr>
          <p:cNvPr id="27" name="AutoShape 2" descr="Договор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155574" y="1028700"/>
            <a:ext cx="17675226" cy="3010577"/>
            <a:chOff x="155574" y="5660313"/>
            <a:chExt cx="17675226" cy="301057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07975" y="6687939"/>
              <a:ext cx="1752282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Verdana" panose="020B0604030504040204" pitchFamily="34" charset="0"/>
                <a:buChar char="-"/>
              </a:pP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переезда в 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другой населенный пункт;</a:t>
              </a:r>
            </a:p>
            <a:p>
              <a:pPr marL="285750" indent="-285750">
                <a:buFont typeface="Verdana" panose="020B0604030504040204" pitchFamily="34" charset="0"/>
                <a:buChar char="-"/>
              </a:pP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смерти ребенка;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Verdana" panose="020B0604030504040204" pitchFamily="34" charset="0"/>
                <a:buChar char="-"/>
              </a:pP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не 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подтверждения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табеля 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посещаемости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течение двух месяцев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подряд </a:t>
              </a:r>
            </a:p>
            <a:p>
              <a:pPr marL="342900" indent="-342900">
                <a:buFont typeface="Verdana" panose="020B0604030504040204" pitchFamily="34" charset="0"/>
                <a:buChar char="-"/>
              </a:pP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Не посещения ребенком более 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40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совокупных 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дней в течение текущего календарного года без уважительной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причины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155574" y="5660313"/>
              <a:ext cx="17675226" cy="3010577"/>
            </a:xfrm>
            <a:prstGeom prst="roundRect">
              <a:avLst/>
            </a:prstGeom>
            <a:noFill/>
            <a:ln w="9525">
              <a:solidFill>
                <a:srgbClr val="1836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Freeform 13"/>
            <p:cNvSpPr/>
            <p:nvPr/>
          </p:nvSpPr>
          <p:spPr>
            <a:xfrm rot="10800000">
              <a:off x="307975" y="5905500"/>
              <a:ext cx="682625" cy="558841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  <p:sp>
          <p:nvSpPr>
            <p:cNvPr id="16" name="Прямоугольник 15"/>
            <p:cNvSpPr/>
            <p:nvPr/>
          </p:nvSpPr>
          <p:spPr>
            <a:xfrm>
              <a:off x="1018795" y="5962344"/>
              <a:ext cx="602158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Ваучер аннулируется в случаях: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45246" y="4838700"/>
            <a:ext cx="17685554" cy="4343400"/>
            <a:chOff x="7989918" y="5660314"/>
            <a:chExt cx="17207174" cy="4343400"/>
          </a:xfrm>
        </p:grpSpPr>
        <p:sp>
          <p:nvSpPr>
            <p:cNvPr id="105" name="Скругленный прямоугольник 104"/>
            <p:cNvSpPr/>
            <p:nvPr/>
          </p:nvSpPr>
          <p:spPr>
            <a:xfrm>
              <a:off x="7989918" y="5660314"/>
              <a:ext cx="17207174" cy="4343400"/>
            </a:xfrm>
            <a:prstGeom prst="roundRect">
              <a:avLst/>
            </a:prstGeom>
            <a:noFill/>
            <a:ln w="9525">
              <a:solidFill>
                <a:srgbClr val="1836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Freeform 13"/>
            <p:cNvSpPr/>
            <p:nvPr/>
          </p:nvSpPr>
          <p:spPr>
            <a:xfrm rot="10800000">
              <a:off x="8251765" y="5893372"/>
              <a:ext cx="682625" cy="558841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  <p:sp>
          <p:nvSpPr>
            <p:cNvPr id="107" name="Прямоугольник 106"/>
            <p:cNvSpPr/>
            <p:nvPr/>
          </p:nvSpPr>
          <p:spPr>
            <a:xfrm>
              <a:off x="8938751" y="5850274"/>
              <a:ext cx="96193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Приостановление финансирования в отношении ДО</a:t>
              </a:r>
              <a:endParaRPr lang="ru-RU" sz="2800" b="1" dirty="0">
                <a:solidFill>
                  <a:srgbClr val="A066C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227136" y="6619300"/>
              <a:ext cx="1673273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hangingPunct="0">
                <a:spcAft>
                  <a:spcPts val="0"/>
                </a:spcAft>
              </a:pPr>
              <a:r>
                <a:rPr lang="ru-RU" sz="2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в 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период проведения проверок, инициированных </a:t>
              </a:r>
              <a:r>
                <a:rPr lang="ru-RU" sz="2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Оператором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соответствующих органов, </a:t>
              </a:r>
              <a:r>
                <a:rPr lang="ru-RU" sz="2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УО, ОО, 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связанных с выявлением фактов фальсификации сведений по контингенту </a:t>
              </a:r>
              <a:r>
                <a:rPr lang="ru-RU" sz="2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детей;</a:t>
              </a:r>
              <a:endPara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just" hangingPunct="0">
                <a:spcAft>
                  <a:spcPts val="0"/>
                </a:spcAft>
              </a:pPr>
              <a:r>
                <a:rPr lang="ru-RU" sz="2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исключения 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ДО из Перечня поставщиков услуг.</a:t>
              </a:r>
              <a:endPara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270356" y="8474882"/>
              <a:ext cx="1652082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Tx/>
                <a:buChar char="-"/>
              </a:pP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выявление 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дублирования в контингенте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детей других 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населенных пунктов, </a:t>
              </a:r>
              <a:endParaRPr lang="ru-RU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Tx/>
                <a:buChar char="-"/>
              </a:pP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аннулирования ваучера, </a:t>
              </a:r>
            </a:p>
            <a:p>
              <a:pPr marL="342900" indent="-342900">
                <a:buFontTx/>
                <a:buChar char="-"/>
              </a:pP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поступления 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родителя сведений 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о неполучении услуг в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ДО</a:t>
              </a: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8960557" y="7832014"/>
              <a:ext cx="102325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Приостановление финансирования в отношении ребенка</a:t>
              </a:r>
              <a:endParaRPr lang="ru-RU" sz="2800" b="1" dirty="0">
                <a:solidFill>
                  <a:srgbClr val="A066C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AutoShape 2" descr="Компьютерные иконки Календарь Время, цветной календарь, разное, синий png |  PNGEg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4" descr="Компьютерные иконки Календарь Время, цветной календарь, разное, синий png |  PNGEg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00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" y="9715500"/>
            <a:ext cx="16926697" cy="1542251"/>
            <a:chOff x="0" y="0"/>
            <a:chExt cx="58960502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grpSp>
        <p:nvGrpSpPr>
          <p:cNvPr id="4" name="Группа 3"/>
          <p:cNvGrpSpPr/>
          <p:nvPr/>
        </p:nvGrpSpPr>
        <p:grpSpPr>
          <a:xfrm>
            <a:off x="0" y="0"/>
            <a:ext cx="7218627" cy="1000470"/>
            <a:chOff x="-304801" y="642362"/>
            <a:chExt cx="7218627" cy="1000470"/>
          </a:xfrm>
        </p:grpSpPr>
        <p:sp>
          <p:nvSpPr>
            <p:cNvPr id="5" name="Freeform 16"/>
            <p:cNvSpPr/>
            <p:nvPr/>
          </p:nvSpPr>
          <p:spPr>
            <a:xfrm rot="10800000">
              <a:off x="1308847" y="868706"/>
              <a:ext cx="5582568" cy="774126"/>
            </a:xfrm>
            <a:custGeom>
              <a:avLst/>
              <a:gdLst/>
              <a:ahLst/>
              <a:cxnLst/>
              <a:rect l="l" t="t" r="r" b="b"/>
              <a:pathLst>
                <a:path w="29272148" h="5372100">
                  <a:moveTo>
                    <a:pt x="27721477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7721477" y="5372100"/>
                  </a:lnTo>
                  <a:lnTo>
                    <a:pt x="29272148" y="2686050"/>
                  </a:lnTo>
                  <a:lnTo>
                    <a:pt x="27721477" y="0"/>
                  </a:lnTo>
                  <a:close/>
                </a:path>
              </a:pathLst>
            </a:custGeom>
            <a:solidFill>
              <a:srgbClr val="86C7ED"/>
            </a:solidFill>
          </p:spPr>
        </p:sp>
        <p:grpSp>
          <p:nvGrpSpPr>
            <p:cNvPr id="6" name="Group 14"/>
            <p:cNvGrpSpPr/>
            <p:nvPr/>
          </p:nvGrpSpPr>
          <p:grpSpPr>
            <a:xfrm>
              <a:off x="-304801" y="642362"/>
              <a:ext cx="7218627" cy="779037"/>
              <a:chOff x="1521139" y="697844"/>
              <a:chExt cx="9624837" cy="1038717"/>
            </a:xfrm>
          </p:grpSpPr>
          <p:grpSp>
            <p:nvGrpSpPr>
              <p:cNvPr id="7" name="Group 15"/>
              <p:cNvGrpSpPr/>
              <p:nvPr/>
            </p:nvGrpSpPr>
            <p:grpSpPr>
              <a:xfrm rot="-10800000">
                <a:off x="1521139" y="697844"/>
                <a:ext cx="9624837" cy="1038717"/>
                <a:chOff x="2886224" y="1261133"/>
                <a:chExt cx="22784924" cy="2458962"/>
              </a:xfrm>
            </p:grpSpPr>
            <p:sp>
              <p:nvSpPr>
                <p:cNvPr id="9" name="Freeform 16"/>
                <p:cNvSpPr/>
                <p:nvPr/>
              </p:nvSpPr>
              <p:spPr>
                <a:xfrm>
                  <a:off x="2886224" y="1261133"/>
                  <a:ext cx="22784924" cy="2458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2148" h="5372100">
                      <a:moveTo>
                        <a:pt x="27721477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27721477" y="5372100"/>
                      </a:lnTo>
                      <a:lnTo>
                        <a:pt x="29272148" y="2686050"/>
                      </a:lnTo>
                      <a:lnTo>
                        <a:pt x="27721477" y="0"/>
                      </a:lnTo>
                      <a:close/>
                    </a:path>
                  </a:pathLst>
                </a:custGeom>
                <a:solidFill>
                  <a:srgbClr val="1836B2"/>
                </a:solidFill>
              </p:spPr>
            </p:sp>
          </p:grpSp>
          <p:sp>
            <p:nvSpPr>
              <p:cNvPr id="8" name="TextBox 17"/>
              <p:cNvSpPr txBox="1"/>
              <p:nvPr/>
            </p:nvSpPr>
            <p:spPr>
              <a:xfrm>
                <a:off x="2164855" y="859128"/>
                <a:ext cx="8737602" cy="65659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ru-RU" sz="3200" b="1" spc="-139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Порядок формирования Перечня </a:t>
                </a:r>
                <a:endParaRPr lang="en-US" sz="3200" b="1" spc="-139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endParaRPr>
              </a:p>
            </p:txBody>
          </p:sp>
        </p:grpSp>
      </p:grpSp>
      <p:sp>
        <p:nvSpPr>
          <p:cNvPr id="24" name="Прямоугольник 23"/>
          <p:cNvSpPr/>
          <p:nvPr/>
        </p:nvSpPr>
        <p:spPr>
          <a:xfrm>
            <a:off x="7403200" y="1988906"/>
            <a:ext cx="102614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Заявление по форме, информацию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о наличии камер видеонаблюдения, тревожной кнопки и голосового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оповещения, договор на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осуществление медицинского обеспечения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воспитанников, 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копии штатного расписания и документов педагогов об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образовании, копия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договора аренды здания/помещений (при наличии).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utoShape 2" descr="Договор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507546" y="5103930"/>
            <a:ext cx="10261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Комиссия по результатам выезда составляет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протокол о соответствии/несоответствии требованиям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формирует Перечень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2114085">
            <a:off x="15806974" y="1126787"/>
            <a:ext cx="2535295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конкурса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11"/>
          <p:cNvGrpSpPr/>
          <p:nvPr/>
        </p:nvGrpSpPr>
        <p:grpSpPr>
          <a:xfrm>
            <a:off x="398043" y="1351127"/>
            <a:ext cx="714076" cy="618457"/>
            <a:chOff x="0" y="0"/>
            <a:chExt cx="952102" cy="824609"/>
          </a:xfrm>
        </p:grpSpPr>
        <p:grpSp>
          <p:nvGrpSpPr>
            <p:cNvPr id="46" name="Group 12"/>
            <p:cNvGrpSpPr/>
            <p:nvPr/>
          </p:nvGrpSpPr>
          <p:grpSpPr>
            <a:xfrm rot="-10800000">
              <a:off x="0" y="0"/>
              <a:ext cx="952102" cy="824609"/>
              <a:chOff x="0" y="0"/>
              <a:chExt cx="6202680" cy="5372100"/>
            </a:xfrm>
          </p:grpSpPr>
          <p:sp>
            <p:nvSpPr>
              <p:cNvPr id="48" name="Freeform 13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A066CB"/>
              </a:solidFill>
            </p:spPr>
          </p:sp>
        </p:grpSp>
        <p:sp>
          <p:nvSpPr>
            <p:cNvPr id="47" name="TextBox 14"/>
            <p:cNvSpPr txBox="1"/>
            <p:nvPr/>
          </p:nvSpPr>
          <p:spPr>
            <a:xfrm>
              <a:off x="209517" y="131949"/>
              <a:ext cx="533068" cy="513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  <a:spcBef>
                  <a:spcPct val="0"/>
                </a:spcBef>
              </a:pPr>
              <a:r>
                <a:rPr lang="en-US" sz="2314" b="1" spc="-46" dirty="0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01</a:t>
              </a:r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1395266" y="1328763"/>
            <a:ext cx="157407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Один раз в год размещает на своем официальном сайте информацию о приеме документов для формирования Перечня поставщиков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11"/>
          <p:cNvGrpSpPr/>
          <p:nvPr/>
        </p:nvGrpSpPr>
        <p:grpSpPr>
          <a:xfrm>
            <a:off x="424937" y="2226032"/>
            <a:ext cx="714076" cy="618457"/>
            <a:chOff x="0" y="0"/>
            <a:chExt cx="952102" cy="824609"/>
          </a:xfrm>
        </p:grpSpPr>
        <p:grpSp>
          <p:nvGrpSpPr>
            <p:cNvPr id="53" name="Group 12"/>
            <p:cNvGrpSpPr/>
            <p:nvPr/>
          </p:nvGrpSpPr>
          <p:grpSpPr>
            <a:xfrm rot="-10800000">
              <a:off x="0" y="0"/>
              <a:ext cx="952102" cy="824609"/>
              <a:chOff x="0" y="0"/>
              <a:chExt cx="6202680" cy="5372100"/>
            </a:xfrm>
          </p:grpSpPr>
          <p:sp>
            <p:nvSpPr>
              <p:cNvPr id="56" name="Freeform 13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A066CB"/>
              </a:solidFill>
            </p:spPr>
          </p:sp>
        </p:grpSp>
        <p:sp>
          <p:nvSpPr>
            <p:cNvPr id="55" name="TextBox 14"/>
            <p:cNvSpPr txBox="1"/>
            <p:nvPr/>
          </p:nvSpPr>
          <p:spPr>
            <a:xfrm>
              <a:off x="209517" y="131949"/>
              <a:ext cx="533068" cy="513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  <a:spcBef>
                  <a:spcPct val="0"/>
                </a:spcBef>
              </a:pPr>
              <a:r>
                <a:rPr lang="en-US" sz="2314" b="1" spc="-46" dirty="0" smtClean="0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0</a:t>
              </a:r>
              <a:r>
                <a:rPr lang="ru-RU" sz="2314" b="1" spc="-46" dirty="0" smtClean="0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2</a:t>
              </a:r>
              <a:endParaRPr lang="en-US" sz="2314" b="1" spc="-46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1422160" y="2229812"/>
            <a:ext cx="44374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 прикрепляют документы в ИС МИО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Стрелка вправо 57"/>
          <p:cNvSpPr/>
          <p:nvPr/>
        </p:nvSpPr>
        <p:spPr>
          <a:xfrm>
            <a:off x="6505678" y="2251245"/>
            <a:ext cx="609600" cy="620437"/>
          </a:xfrm>
          <a:prstGeom prst="rightArrow">
            <a:avLst>
              <a:gd name="adj1" fmla="val 50000"/>
              <a:gd name="adj2" fmla="val 74265"/>
            </a:avLst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9" name="Group 11"/>
          <p:cNvGrpSpPr/>
          <p:nvPr/>
        </p:nvGrpSpPr>
        <p:grpSpPr>
          <a:xfrm>
            <a:off x="424936" y="3387317"/>
            <a:ext cx="714076" cy="618457"/>
            <a:chOff x="0" y="0"/>
            <a:chExt cx="952102" cy="824609"/>
          </a:xfrm>
        </p:grpSpPr>
        <p:grpSp>
          <p:nvGrpSpPr>
            <p:cNvPr id="60" name="Group 12"/>
            <p:cNvGrpSpPr/>
            <p:nvPr/>
          </p:nvGrpSpPr>
          <p:grpSpPr>
            <a:xfrm rot="-10800000">
              <a:off x="0" y="0"/>
              <a:ext cx="952102" cy="824609"/>
              <a:chOff x="0" y="0"/>
              <a:chExt cx="6202680" cy="5372100"/>
            </a:xfrm>
          </p:grpSpPr>
          <p:sp>
            <p:nvSpPr>
              <p:cNvPr id="62" name="Freeform 13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A066CB"/>
              </a:solidFill>
            </p:spPr>
          </p:sp>
        </p:grpSp>
        <p:sp>
          <p:nvSpPr>
            <p:cNvPr id="61" name="TextBox 14"/>
            <p:cNvSpPr txBox="1"/>
            <p:nvPr/>
          </p:nvSpPr>
          <p:spPr>
            <a:xfrm>
              <a:off x="209517" y="131949"/>
              <a:ext cx="533068" cy="513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  <a:spcBef>
                  <a:spcPct val="0"/>
                </a:spcBef>
              </a:pPr>
              <a:r>
                <a:rPr lang="en-US" sz="2314" b="1" spc="-46" dirty="0" smtClean="0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0</a:t>
              </a:r>
              <a:r>
                <a:rPr lang="ru-RU" sz="2314" b="1" spc="-46" dirty="0" smtClean="0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3</a:t>
              </a:r>
              <a:endParaRPr lang="en-US" sz="2314" b="1" spc="-46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1095127" y="3227096"/>
            <a:ext cx="39974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предоставления документов в течение 5 рабочих дней осуществляют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проверку наличия и действительности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218627" y="3246546"/>
            <a:ext cx="8236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Уведомлений о начале и прекращении деятельности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Лицензии на медицинскую деятельность для ДО (3 и более групп)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425138" y="3387317"/>
            <a:ext cx="12923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 МИО 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5441580" y="4129275"/>
            <a:ext cx="1077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УО, ОО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235204" y="4009076"/>
            <a:ext cx="8236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Справка о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госрегистрации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юр.лица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Санэпид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заключение о соответствии ДО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санэпидтребованиям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задолженности в органах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госдоходов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Стрелка вправо 67"/>
          <p:cNvSpPr/>
          <p:nvPr/>
        </p:nvSpPr>
        <p:spPr>
          <a:xfrm>
            <a:off x="4934887" y="3799064"/>
            <a:ext cx="415726" cy="423116"/>
          </a:xfrm>
          <a:prstGeom prst="rightArrow">
            <a:avLst>
              <a:gd name="adj1" fmla="val 50000"/>
              <a:gd name="adj2" fmla="val 74265"/>
            </a:avLst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>
            <a:off x="6775505" y="3412681"/>
            <a:ext cx="327070" cy="375990"/>
          </a:xfrm>
          <a:prstGeom prst="rightArrow">
            <a:avLst>
              <a:gd name="adj1" fmla="val 50000"/>
              <a:gd name="adj2" fmla="val 74265"/>
            </a:avLst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право 69"/>
          <p:cNvSpPr/>
          <p:nvPr/>
        </p:nvSpPr>
        <p:spPr>
          <a:xfrm>
            <a:off x="6775505" y="4141335"/>
            <a:ext cx="327070" cy="375990"/>
          </a:xfrm>
          <a:prstGeom prst="rightArrow">
            <a:avLst>
              <a:gd name="adj1" fmla="val 50000"/>
              <a:gd name="adj2" fmla="val 74265"/>
            </a:avLst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55575" y="1105851"/>
            <a:ext cx="18009060" cy="5163103"/>
          </a:xfrm>
          <a:prstGeom prst="roundRect">
            <a:avLst/>
          </a:prstGeom>
          <a:noFill/>
          <a:ln w="9525">
            <a:solidFill>
              <a:srgbClr val="A066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1" name="Group 11"/>
          <p:cNvGrpSpPr/>
          <p:nvPr/>
        </p:nvGrpSpPr>
        <p:grpSpPr>
          <a:xfrm>
            <a:off x="482787" y="5091911"/>
            <a:ext cx="714076" cy="618457"/>
            <a:chOff x="0" y="0"/>
            <a:chExt cx="952102" cy="824609"/>
          </a:xfrm>
        </p:grpSpPr>
        <p:grpSp>
          <p:nvGrpSpPr>
            <p:cNvPr id="72" name="Group 12"/>
            <p:cNvGrpSpPr/>
            <p:nvPr/>
          </p:nvGrpSpPr>
          <p:grpSpPr>
            <a:xfrm rot="-10800000">
              <a:off x="0" y="0"/>
              <a:ext cx="952102" cy="824609"/>
              <a:chOff x="0" y="0"/>
              <a:chExt cx="6202680" cy="5372100"/>
            </a:xfrm>
          </p:grpSpPr>
          <p:sp>
            <p:nvSpPr>
              <p:cNvPr id="74" name="Freeform 13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A066CB"/>
              </a:solidFill>
            </p:spPr>
          </p:sp>
        </p:grpSp>
        <p:sp>
          <p:nvSpPr>
            <p:cNvPr id="73" name="TextBox 14"/>
            <p:cNvSpPr txBox="1"/>
            <p:nvPr/>
          </p:nvSpPr>
          <p:spPr>
            <a:xfrm>
              <a:off x="209517" y="131949"/>
              <a:ext cx="533068" cy="513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  <a:spcBef>
                  <a:spcPct val="0"/>
                </a:spcBef>
              </a:pPr>
              <a:r>
                <a:rPr lang="en-US" sz="2314" b="1" spc="-46" dirty="0" smtClean="0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0</a:t>
              </a:r>
              <a:r>
                <a:rPr lang="ru-RU" sz="2314" b="1" spc="-46" dirty="0" smtClean="0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4</a:t>
              </a:r>
              <a:endParaRPr lang="en-US" sz="2314" b="1" spc="-46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sp>
        <p:nvSpPr>
          <p:cNvPr id="75" name="Прямоугольник 74"/>
          <p:cNvSpPr/>
          <p:nvPr/>
        </p:nvSpPr>
        <p:spPr>
          <a:xfrm>
            <a:off x="1328323" y="4973989"/>
            <a:ext cx="34782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Создает комиссию для выезда в ДО для определения соответствия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Стрелка вправо 75"/>
          <p:cNvSpPr/>
          <p:nvPr/>
        </p:nvSpPr>
        <p:spPr>
          <a:xfrm>
            <a:off x="6563528" y="5105709"/>
            <a:ext cx="609600" cy="620437"/>
          </a:xfrm>
          <a:prstGeom prst="rightArrow">
            <a:avLst>
              <a:gd name="adj1" fmla="val 50000"/>
              <a:gd name="adj2" fmla="val 74265"/>
            </a:avLst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7498581" y="5778795"/>
            <a:ext cx="7936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Комиссия один раз в 3 года проводит плановый  мониторинг ДО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2"/>
          <p:cNvSpPr txBox="1"/>
          <p:nvPr/>
        </p:nvSpPr>
        <p:spPr>
          <a:xfrm>
            <a:off x="424936" y="6434289"/>
            <a:ext cx="1142810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Исключение из Перечня</a:t>
            </a:r>
            <a:endParaRPr lang="en-US" sz="28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55575" y="6385881"/>
            <a:ext cx="18009060" cy="3208791"/>
          </a:xfrm>
          <a:prstGeom prst="roundRect">
            <a:avLst/>
          </a:prstGeom>
          <a:noFill/>
          <a:ln w="9525">
            <a:solidFill>
              <a:srgbClr val="1836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4" name="Group 11"/>
          <p:cNvGrpSpPr/>
          <p:nvPr/>
        </p:nvGrpSpPr>
        <p:grpSpPr>
          <a:xfrm>
            <a:off x="424936" y="7097026"/>
            <a:ext cx="714076" cy="618457"/>
            <a:chOff x="0" y="0"/>
            <a:chExt cx="952102" cy="824609"/>
          </a:xfrm>
          <a:solidFill>
            <a:srgbClr val="1836B2"/>
          </a:solidFill>
        </p:grpSpPr>
        <p:grpSp>
          <p:nvGrpSpPr>
            <p:cNvPr id="85" name="Group 12"/>
            <p:cNvGrpSpPr/>
            <p:nvPr/>
          </p:nvGrpSpPr>
          <p:grpSpPr>
            <a:xfrm rot="-10800000">
              <a:off x="0" y="0"/>
              <a:ext cx="952102" cy="824609"/>
              <a:chOff x="0" y="0"/>
              <a:chExt cx="6202680" cy="5372100"/>
            </a:xfrm>
            <a:grpFill/>
          </p:grpSpPr>
          <p:sp>
            <p:nvSpPr>
              <p:cNvPr id="87" name="Freeform 13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grpFill/>
            </p:spPr>
          </p:sp>
        </p:grpSp>
        <p:sp>
          <p:nvSpPr>
            <p:cNvPr id="86" name="TextBox 14"/>
            <p:cNvSpPr txBox="1"/>
            <p:nvPr/>
          </p:nvSpPr>
          <p:spPr>
            <a:xfrm>
              <a:off x="209517" y="131949"/>
              <a:ext cx="533068" cy="51308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  <a:spcBef>
                  <a:spcPct val="0"/>
                </a:spcBef>
              </a:pPr>
              <a:endParaRPr lang="en-US" sz="2314" b="1" spc="-46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1247449" y="7091245"/>
            <a:ext cx="165215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Исключаются из Перечня поставщиков услуг в следующих случаях:</a:t>
            </a:r>
          </a:p>
          <a:p>
            <a:pPr marL="285750" indent="-285750" algn="just" hangingPunct="0"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неустранении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ДО, выявленных нарушений в рамках планового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мониторинга;</a:t>
            </a:r>
          </a:p>
          <a:p>
            <a:pPr marL="285750" indent="-285750" algn="just" hangingPunct="0"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выявления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факта фальсификации по результатам проверочных мероприятий в части предоставления недостоверной информации по количеству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детей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ДО;</a:t>
            </a:r>
          </a:p>
          <a:p>
            <a:pPr marL="285750" indent="-285750" algn="just" hangingPunct="0"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выявлении некорректности данных по итогам верификации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прикрепляемых документов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indent="-285750" algn="just" hangingPunct="0"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предоставления уведомления об изменении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места расположения (смена здания/помещения) ДО.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7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E133D1-2815-F21F-F626-76F3D5E147AC}"/>
              </a:ext>
            </a:extLst>
          </p:cNvPr>
          <p:cNvSpPr txBox="1"/>
          <p:nvPr/>
        </p:nvSpPr>
        <p:spPr>
          <a:xfrm>
            <a:off x="381000" y="1477720"/>
            <a:ext cx="17145000" cy="7331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KZ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Почему оператором выбран АО «Финансовый центр»?</a:t>
            </a:r>
          </a:p>
          <a:p>
            <a:pPr algn="just"/>
            <a:r>
              <a:rPr lang="ru-KZ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Ответ: </a:t>
            </a:r>
            <a:r>
              <a:rPr lang="ru-KZ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Согласно Закону «Об образовании» АО «Финансовый центр» является оператором по координации деятельности участников подушевого финансирования.</a:t>
            </a:r>
          </a:p>
          <a:p>
            <a:pPr algn="just"/>
            <a:endParaRPr lang="ru-KZ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KZ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Что дает ваучер?</a:t>
            </a:r>
          </a:p>
          <a:p>
            <a:pPr algn="just"/>
            <a:r>
              <a:rPr lang="ru-KZ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Ответ: </a:t>
            </a:r>
            <a:r>
              <a:rPr lang="ru-KZ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Ваучерное финансирование, в первую очередь, направлен на процедурные изменения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KZ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коренным образом меняется постановка в очередь, теперь ребенок стоит в очереди за «деньгами» и идет справедливое распределение (кто раньше встал, то быстрее получит). Кроме того, исключен принцип «ловли мест» и отката номера очереди;</a:t>
            </a:r>
            <a:endParaRPr lang="ru-KZ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исключены элементы «субъективизма». Теперь родитель выбирает сад и МИО не будут утверждать объем госзаказа по каждому саду;</a:t>
            </a:r>
            <a:endParaRPr lang="ru-KZ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 сад участвует в ваучере в пределах своей проектной мощности;</a:t>
            </a:r>
            <a:endParaRPr lang="ru-KZ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4) новые сады могут включаться в Перечень в течение года с момента открытия и сбора всех документов, то есть вне зависимости от выделения дополнительных средств из бюджета. При этом исключается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конкурсность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u-KZ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5) ребенок переходит со своим ваучером, без повторной постановки в очередь.</a:t>
            </a:r>
            <a:endParaRPr lang="ru-KZ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KZ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Если ребенок перешел в другой сад, когда придет другой?</a:t>
            </a:r>
            <a:endParaRPr lang="ru-KZ" sz="2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Ответ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Пополнение контингенте детей осуществляется за счет:</a:t>
            </a:r>
            <a:endParaRPr lang="ru-KZ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перехода детей из других садов. Для этого создан инструмент «лист ожидания»;</a:t>
            </a:r>
            <a:endParaRPr lang="ru-KZ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выделения новых ваучеров.</a:t>
            </a:r>
            <a:endParaRPr lang="ru-KZ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KZ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Гарантируется ли охват всех детей из очереди в рамках ваучера?</a:t>
            </a:r>
            <a:endParaRPr lang="ru-KZ" sz="2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Ответ: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Нет, предоставление ваучера идет строго в пределах утвержденного бюджета МИО.</a:t>
            </a:r>
            <a:endParaRPr lang="ru-KZ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KZ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16"/>
          <p:cNvSpPr/>
          <p:nvPr/>
        </p:nvSpPr>
        <p:spPr>
          <a:xfrm rot="10800000">
            <a:off x="8965" y="0"/>
            <a:ext cx="7218627" cy="779037"/>
          </a:xfrm>
          <a:custGeom>
            <a:avLst/>
            <a:gdLst/>
            <a:ahLst/>
            <a:cxnLst/>
            <a:rect l="l" t="t" r="r" b="b"/>
            <a:pathLst>
              <a:path w="29272148" h="5372100">
                <a:moveTo>
                  <a:pt x="27721477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27721477" y="5372100"/>
                </a:lnTo>
                <a:lnTo>
                  <a:pt x="29272148" y="2686050"/>
                </a:lnTo>
                <a:lnTo>
                  <a:pt x="27721477" y="0"/>
                </a:lnTo>
                <a:close/>
              </a:path>
            </a:pathLst>
          </a:custGeom>
          <a:solidFill>
            <a:srgbClr val="1836B2"/>
          </a:solidFill>
        </p:spPr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1FADC4D-A265-C9A5-988F-AB2341F3985E}"/>
              </a:ext>
            </a:extLst>
          </p:cNvPr>
          <p:cNvSpPr/>
          <p:nvPr/>
        </p:nvSpPr>
        <p:spPr>
          <a:xfrm>
            <a:off x="389965" y="56290"/>
            <a:ext cx="6172200" cy="51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63" b="1" dirty="0">
                <a:solidFill>
                  <a:schemeClr val="bg1"/>
                </a:solidFill>
                <a:latin typeface="Arial" panose="020B0604020202020204" pitchFamily="34" charset="0"/>
                <a:ea typeface="Poppins Regular"/>
                <a:cs typeface="Arial" panose="020B0604020202020204" pitchFamily="34" charset="0"/>
                <a:sym typeface="Poppins Regular"/>
              </a:rPr>
              <a:t>ЧАСТО ЗАДАВАЕМЫЕ ВОПРОСЫ</a:t>
            </a:r>
            <a:endParaRPr lang="ru-RU" sz="276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chemeClr val="bg1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76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E133D1-2815-F21F-F626-76F3D5E147AC}"/>
              </a:ext>
            </a:extLst>
          </p:cNvPr>
          <p:cNvSpPr txBox="1"/>
          <p:nvPr/>
        </p:nvSpPr>
        <p:spPr>
          <a:xfrm>
            <a:off x="304800" y="1181100"/>
            <a:ext cx="15739433" cy="8632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Ваучер реализуется только посредством открытия счета в банке?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Ответ: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Нет, ваучер реализуется в 2 видах: виртуальный и финансовый. При виртуальном ваучере нет необходимости открывать счет и средства перечисляются сразу в дошкольную организацию. </a:t>
            </a:r>
            <a:endParaRPr lang="ru-KZ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финансовом ваучере родитель открывает счет и средства перечисляются на счет для последующего перечисления в сад. Надо отметить, что финансовый ваучер реализуется только в случае волеизъявления самого родителя.</a:t>
            </a:r>
            <a:endParaRPr lang="ru-KZ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KZ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Как новые сады могут получить ваучер? </a:t>
            </a:r>
            <a:endParaRPr lang="ru-KZ" sz="2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Ответ: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Достаточно на объекте информатизации разместить заявление и документы. Отдел образования проверяет и в случае предоставления полного пакета, осуществляется выездная комиссия. После положительного протокола Комиссии сад включается в Перечень.</a:t>
            </a:r>
            <a:endParaRPr lang="ru-KZ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KZ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KZ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Как осуществляется оплата?</a:t>
            </a:r>
          </a:p>
          <a:p>
            <a:pPr algn="just"/>
            <a:r>
              <a:rPr lang="ru-KZ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Ответ: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состоянию на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число производится выгрузка табелей посещаемости в информационную систему АО «Финансовый центр» с информационной системы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МИО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без участия дошкольных организаций).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Расчет производится по фактический оказанным услугам за 20 дней и прогнозный расчет за 10 дней.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следующем месяце с 1 по 15 число осуществляется процесс утверждения табелей посещаемости родителями.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 числа производится выгрузка утвержденных табелей и сверка.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Итоги сверки учитываются при расчете суммы текущего месяца.</a:t>
            </a:r>
          </a:p>
          <a:p>
            <a:pPr algn="just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Какие риски при ваучерном финансировании?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Ответ: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Пилотный проект показал, что риск недофинансирования имеется у садов, в которых идет отток детей. данный отток связан с низким качеством предоставляемых услуг. соответственно, сады, которые вкладывают в свое развитие и имеют сравнительно высокий уровень качества, наоборот смогли увеличить свое финансирование.</a:t>
            </a:r>
          </a:p>
          <a:p>
            <a:pPr algn="just"/>
            <a:endParaRPr lang="ru-KZ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KZ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 Что будет с действующим контингентом детей?</a:t>
            </a:r>
          </a:p>
          <a:p>
            <a:pPr algn="just"/>
            <a:r>
              <a:rPr lang="ru-KZ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Ответ: </a:t>
            </a:r>
            <a:r>
              <a:rPr lang="ru-KZ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 дети, которые посещают сады на основе госзаказа, автоматом переходят на ваучер.</a:t>
            </a:r>
          </a:p>
        </p:txBody>
      </p:sp>
      <p:sp>
        <p:nvSpPr>
          <p:cNvPr id="5" name="Freeform 16"/>
          <p:cNvSpPr/>
          <p:nvPr/>
        </p:nvSpPr>
        <p:spPr>
          <a:xfrm rot="10800000">
            <a:off x="8964" y="-1"/>
            <a:ext cx="7218627" cy="998984"/>
          </a:xfrm>
          <a:custGeom>
            <a:avLst/>
            <a:gdLst/>
            <a:ahLst/>
            <a:cxnLst/>
            <a:rect l="l" t="t" r="r" b="b"/>
            <a:pathLst>
              <a:path w="29272148" h="5372100">
                <a:moveTo>
                  <a:pt x="27721477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27721477" y="5372100"/>
                </a:lnTo>
                <a:lnTo>
                  <a:pt x="29272148" y="2686050"/>
                </a:lnTo>
                <a:lnTo>
                  <a:pt x="27721477" y="0"/>
                </a:lnTo>
                <a:close/>
              </a:path>
            </a:pathLst>
          </a:custGeom>
          <a:solidFill>
            <a:srgbClr val="1836B2"/>
          </a:solidFill>
        </p:spPr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1FADC4D-A265-C9A5-988F-AB2341F3985E}"/>
              </a:ext>
            </a:extLst>
          </p:cNvPr>
          <p:cNvSpPr/>
          <p:nvPr/>
        </p:nvSpPr>
        <p:spPr>
          <a:xfrm>
            <a:off x="389965" y="56290"/>
            <a:ext cx="6172200" cy="94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63" b="1" dirty="0">
                <a:solidFill>
                  <a:schemeClr val="bg1"/>
                </a:solidFill>
                <a:latin typeface="Arial" panose="020B0604020202020204" pitchFamily="34" charset="0"/>
                <a:ea typeface="Poppins Regular"/>
                <a:cs typeface="Arial" panose="020B0604020202020204" pitchFamily="34" charset="0"/>
                <a:sym typeface="Poppins Regular"/>
              </a:rPr>
              <a:t>ЧАСТО ЗАДАВАЕМЫЕ </a:t>
            </a:r>
            <a:r>
              <a:rPr lang="ru-RU" sz="2763" b="1" dirty="0" smtClean="0">
                <a:solidFill>
                  <a:schemeClr val="bg1"/>
                </a:solidFill>
                <a:latin typeface="Arial" panose="020B0604020202020204" pitchFamily="34" charset="0"/>
                <a:ea typeface="Poppins Regular"/>
                <a:cs typeface="Arial" panose="020B0604020202020204" pitchFamily="34" charset="0"/>
                <a:sym typeface="Poppins Regular"/>
              </a:rPr>
              <a:t>ВОПРОСЫ (продолжение)</a:t>
            </a:r>
            <a:endParaRPr lang="ru-RU" sz="276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chemeClr val="bg1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Треугольник 1049">
            <a:extLst>
              <a:ext uri="{FF2B5EF4-FFF2-40B4-BE49-F238E27FC236}">
                <a16:creationId xmlns:a16="http://schemas.microsoft.com/office/drawing/2014/main" id="{D3FAB554-7747-5818-0B15-DBE0BCDC9234}"/>
              </a:ext>
            </a:extLst>
          </p:cNvPr>
          <p:cNvSpPr/>
          <p:nvPr/>
        </p:nvSpPr>
        <p:spPr>
          <a:xfrm rot="5400000">
            <a:off x="13508034" y="4763409"/>
            <a:ext cx="839438" cy="943759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A4276F-5268-AD59-9271-362C22835028}"/>
              </a:ext>
            </a:extLst>
          </p:cNvPr>
          <p:cNvSpPr/>
          <p:nvPr/>
        </p:nvSpPr>
        <p:spPr>
          <a:xfrm>
            <a:off x="285489" y="123254"/>
            <a:ext cx="9350830" cy="559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3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ПРИНЦИПЫ ВАУЧЕРНОГО ФИНАНСИРОВАНИЯ</a:t>
            </a:r>
            <a:endParaRPr lang="ru-RU" sz="3037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CF554D6-16EA-F265-DA55-D99AD0C6E1E1}"/>
              </a:ext>
            </a:extLst>
          </p:cNvPr>
          <p:cNvSpPr txBox="1"/>
          <p:nvPr/>
        </p:nvSpPr>
        <p:spPr>
          <a:xfrm>
            <a:off x="2928426" y="833901"/>
            <a:ext cx="3234259" cy="53305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3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  <a:r>
              <a:rPr lang="ru-KZ" sz="253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6840876-F64D-BAD7-0EA8-344293DC72C0}"/>
              </a:ext>
            </a:extLst>
          </p:cNvPr>
          <p:cNvSpPr txBox="1"/>
          <p:nvPr/>
        </p:nvSpPr>
        <p:spPr>
          <a:xfrm>
            <a:off x="11396620" y="869072"/>
            <a:ext cx="4183091" cy="53305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3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</a:t>
            </a:r>
            <a:r>
              <a:rPr lang="ru-KZ" sz="253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24" name="Скругленный прямоугольник 1023">
            <a:extLst>
              <a:ext uri="{FF2B5EF4-FFF2-40B4-BE49-F238E27FC236}">
                <a16:creationId xmlns:a16="http://schemas.microsoft.com/office/drawing/2014/main" id="{D40A5EFD-69B1-BF2F-FC99-6D6800DD2C39}"/>
              </a:ext>
            </a:extLst>
          </p:cNvPr>
          <p:cNvSpPr/>
          <p:nvPr/>
        </p:nvSpPr>
        <p:spPr>
          <a:xfrm>
            <a:off x="285488" y="8444758"/>
            <a:ext cx="17545311" cy="1680256"/>
          </a:xfrm>
          <a:prstGeom prst="roundRect">
            <a:avLst/>
          </a:prstGeom>
          <a:solidFill>
            <a:schemeClr val="bg1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3161A1DC-FBD1-09FE-DF67-D1F47B2B687B}"/>
              </a:ext>
            </a:extLst>
          </p:cNvPr>
          <p:cNvSpPr/>
          <p:nvPr/>
        </p:nvSpPr>
        <p:spPr>
          <a:xfrm>
            <a:off x="285489" y="1480341"/>
            <a:ext cx="17621511" cy="2282177"/>
          </a:xfrm>
          <a:prstGeom prst="roundRect">
            <a:avLst/>
          </a:prstGeom>
          <a:solidFill>
            <a:schemeClr val="bg1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946842-AD30-AF9D-B628-0B4B47F38588}"/>
              </a:ext>
            </a:extLst>
          </p:cNvPr>
          <p:cNvSpPr txBox="1"/>
          <p:nvPr/>
        </p:nvSpPr>
        <p:spPr>
          <a:xfrm>
            <a:off x="10756618" y="8918508"/>
            <a:ext cx="5120844" cy="800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614"/>
              </a:spcAft>
            </a:pP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СУР </a:t>
            </a:r>
            <a:r>
              <a:rPr lang="ru-RU" sz="1842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842" i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кроссчекинг</a:t>
            </a:r>
            <a:r>
              <a:rPr lang="ru-RU" sz="1842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выявление аномалии) 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минимизация коррупции</a:t>
            </a:r>
            <a:endParaRPr lang="ru-KZ" sz="2149" b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DB95DD-F4DA-7287-06BD-56E4B5D823C9}"/>
              </a:ext>
            </a:extLst>
          </p:cNvPr>
          <p:cNvSpPr txBox="1"/>
          <p:nvPr/>
        </p:nvSpPr>
        <p:spPr>
          <a:xfrm>
            <a:off x="2262219" y="8970487"/>
            <a:ext cx="4723721" cy="800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14"/>
              </a:spcAft>
            </a:pP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Факты «мертвых душ», отсутствие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послед.контроля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KZ" sz="2149" i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oogle Shape;2789;p7">
            <a:extLst>
              <a:ext uri="{FF2B5EF4-FFF2-40B4-BE49-F238E27FC236}">
                <a16:creationId xmlns:a16="http://schemas.microsoft.com/office/drawing/2014/main" id="{3A747766-F346-0A26-EBB6-39EC6871172F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345405" y="2445654"/>
            <a:ext cx="910145" cy="9055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AE94A3B-2F60-786B-AE96-54F872F4C57A}"/>
              </a:ext>
            </a:extLst>
          </p:cNvPr>
          <p:cNvGrpSpPr/>
          <p:nvPr/>
        </p:nvGrpSpPr>
        <p:grpSpPr>
          <a:xfrm>
            <a:off x="2421679" y="2594500"/>
            <a:ext cx="1237306" cy="404049"/>
            <a:chOff x="4579137" y="3515691"/>
            <a:chExt cx="1659746" cy="453513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940E26FD-BB8C-BFDD-0816-AC33DFC4F876}"/>
                </a:ext>
              </a:extLst>
            </p:cNvPr>
            <p:cNvGrpSpPr/>
            <p:nvPr/>
          </p:nvGrpSpPr>
          <p:grpSpPr>
            <a:xfrm>
              <a:off x="4579137" y="3515691"/>
              <a:ext cx="1245928" cy="453513"/>
              <a:chOff x="918644" y="2861401"/>
              <a:chExt cx="1245928" cy="453513"/>
            </a:xfrm>
          </p:grpSpPr>
          <p:pic>
            <p:nvPicPr>
              <p:cNvPr id="29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779EFE55-8D48-33D4-B6E7-FC7AB29897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18644" y="2866219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6" descr="I:\! WORK\For prezentations\peoples\user_256.png">
                <a:extLst>
                  <a:ext uri="{FF2B5EF4-FFF2-40B4-BE49-F238E27FC236}">
                    <a16:creationId xmlns:a16="http://schemas.microsoft.com/office/drawing/2014/main" id="{CDC78E8D-ED30-CCB5-4198-545482479D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32462" y="2866218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7" descr="I:\! WORK\For prezentations\peoples\user_256.png">
                <a:extLst>
                  <a:ext uri="{FF2B5EF4-FFF2-40B4-BE49-F238E27FC236}">
                    <a16:creationId xmlns:a16="http://schemas.microsoft.com/office/drawing/2014/main" id="{757F2EE2-D2BE-5AE8-1126-4CB9669822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715910" y="2861401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8" name="Picture 18" descr="I:\! WORK\For prezentations\peoples\user_256.png">
              <a:extLst>
                <a:ext uri="{FF2B5EF4-FFF2-40B4-BE49-F238E27FC236}">
                  <a16:creationId xmlns:a16="http://schemas.microsoft.com/office/drawing/2014/main" id="{4F03E34C-AF8A-D9B0-595F-2008FFBE82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F7964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790221" y="3518100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DA3B8F90-3602-644A-69F5-AA1FEF6F8485}"/>
              </a:ext>
            </a:extLst>
          </p:cNvPr>
          <p:cNvGrpSpPr/>
          <p:nvPr/>
        </p:nvGrpSpPr>
        <p:grpSpPr>
          <a:xfrm>
            <a:off x="555681" y="2571754"/>
            <a:ext cx="1882812" cy="446534"/>
            <a:chOff x="-8889" y="2861401"/>
            <a:chExt cx="2579950" cy="483119"/>
          </a:xfrm>
        </p:grpSpPr>
        <p:pic>
          <p:nvPicPr>
            <p:cNvPr id="22" name="Picture 15" descr="I:\! WORK\For prezentations\peoples\user_256.png">
              <a:extLst>
                <a:ext uri="{FF2B5EF4-FFF2-40B4-BE49-F238E27FC236}">
                  <a16:creationId xmlns:a16="http://schemas.microsoft.com/office/drawing/2014/main" id="{8EC0E101-6BCE-EB5F-638D-BE5154989D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8644" y="2866219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6" descr="I:\! WORK\For prezentations\peoples\user_256.png">
              <a:extLst>
                <a:ext uri="{FF2B5EF4-FFF2-40B4-BE49-F238E27FC236}">
                  <a16:creationId xmlns:a16="http://schemas.microsoft.com/office/drawing/2014/main" id="{FC5C6AE0-A9DF-B422-6397-07F4CF3122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32462" y="2866218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7" descr="I:\! WORK\For prezentations\peoples\user_256.png">
              <a:extLst>
                <a:ext uri="{FF2B5EF4-FFF2-40B4-BE49-F238E27FC236}">
                  <a16:creationId xmlns:a16="http://schemas.microsoft.com/office/drawing/2014/main" id="{A295C0A4-D7D8-40E1-7D62-F06D1ABAE2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15910" y="2861401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7" descr="I:\! WORK\For prezentations\peoples\user_256.png">
              <a:extLst>
                <a:ext uri="{FF2B5EF4-FFF2-40B4-BE49-F238E27FC236}">
                  <a16:creationId xmlns:a16="http://schemas.microsoft.com/office/drawing/2014/main" id="{B0FAE7C5-7840-5B63-AFAE-288740DF8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22399" y="2863447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5" descr="I:\! WORK\For prezentations\peoples\user_256.png">
              <a:extLst>
                <a:ext uri="{FF2B5EF4-FFF2-40B4-BE49-F238E27FC236}">
                  <a16:creationId xmlns:a16="http://schemas.microsoft.com/office/drawing/2014/main" id="{D15CED44-434A-AA0D-287F-C732BA5BEB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8889" y="2895825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18" descr="I:\! WORK\For prezentations\peoples\user_256.png">
            <a:extLst>
              <a:ext uri="{FF2B5EF4-FFF2-40B4-BE49-F238E27FC236}">
                <a16:creationId xmlns:a16="http://schemas.microsoft.com/office/drawing/2014/main" id="{D3BA368C-D622-D216-ED8F-441FC1D18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783432" y="2070527"/>
            <a:ext cx="445749" cy="41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Соединитель: изогнутый 21">
            <a:extLst>
              <a:ext uri="{FF2B5EF4-FFF2-40B4-BE49-F238E27FC236}">
                <a16:creationId xmlns:a16="http://schemas.microsoft.com/office/drawing/2014/main" id="{D7A81DB7-15DA-9237-7E32-2DF14D75EDB7}"/>
              </a:ext>
            </a:extLst>
          </p:cNvPr>
          <p:cNvCxnSpPr>
            <a:cxnSpLocks/>
          </p:cNvCxnSpPr>
          <p:nvPr/>
        </p:nvCxnSpPr>
        <p:spPr>
          <a:xfrm>
            <a:off x="2296305" y="2257115"/>
            <a:ext cx="1109455" cy="346456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3505F0F8-005B-6967-7314-72B0A722A917}"/>
              </a:ext>
            </a:extLst>
          </p:cNvPr>
          <p:cNvCxnSpPr>
            <a:cxnSpLocks/>
            <a:stCxn id="22" idx="3"/>
          </p:cNvCxnSpPr>
          <p:nvPr/>
        </p:nvCxnSpPr>
        <p:spPr>
          <a:xfrm flipH="1">
            <a:off x="961017" y="2785122"/>
            <a:ext cx="227962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FB16DAD7-2DAC-E24D-65E1-285DFA2D3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2343" y="2700257"/>
            <a:ext cx="838222" cy="81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Google Shape;2789;p7">
            <a:extLst>
              <a:ext uri="{FF2B5EF4-FFF2-40B4-BE49-F238E27FC236}">
                <a16:creationId xmlns:a16="http://schemas.microsoft.com/office/drawing/2014/main" id="{ACDAD77E-28F0-AE2F-7E3D-F9BF71B1DAFE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4838945" y="2477201"/>
            <a:ext cx="802675" cy="8063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Группа 3"/>
          <p:cNvGrpSpPr/>
          <p:nvPr/>
        </p:nvGrpSpPr>
        <p:grpSpPr>
          <a:xfrm>
            <a:off x="5591365" y="2593471"/>
            <a:ext cx="1834752" cy="444473"/>
            <a:chOff x="6290384" y="2634468"/>
            <a:chExt cx="1834752" cy="444473"/>
          </a:xfrm>
        </p:grpSpPr>
        <p:pic>
          <p:nvPicPr>
            <p:cNvPr id="39" name="Picture 18" descr="I:\! WORK\For prezentations\peoples\user_256.png">
              <a:extLst>
                <a:ext uri="{FF2B5EF4-FFF2-40B4-BE49-F238E27FC236}">
                  <a16:creationId xmlns:a16="http://schemas.microsoft.com/office/drawing/2014/main" id="{4198EED1-B556-F72E-3231-7C26EB0CC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90384" y="2638023"/>
              <a:ext cx="448042" cy="435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8" descr="I:\! WORK\For prezentations\peoples\user_256.png">
              <a:extLst>
                <a:ext uri="{FF2B5EF4-FFF2-40B4-BE49-F238E27FC236}">
                  <a16:creationId xmlns:a16="http://schemas.microsoft.com/office/drawing/2014/main" id="{E5BC6E29-C965-4074-F604-62ADE4A7EE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56685" y="2634468"/>
              <a:ext cx="448042" cy="435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8" descr="I:\! WORK\For prezentations\peoples\user_256.png">
              <a:extLst>
                <a:ext uri="{FF2B5EF4-FFF2-40B4-BE49-F238E27FC236}">
                  <a16:creationId xmlns:a16="http://schemas.microsoft.com/office/drawing/2014/main" id="{DBA31A8A-24DA-AD6F-7FC3-377E2F5870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10792" y="2643869"/>
              <a:ext cx="448042" cy="435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8" descr="I:\! WORK\For prezentations\peoples\user_256.png">
              <a:extLst>
                <a:ext uri="{FF2B5EF4-FFF2-40B4-BE49-F238E27FC236}">
                  <a16:creationId xmlns:a16="http://schemas.microsoft.com/office/drawing/2014/main" id="{2D6D0D53-9AF7-F450-A64C-E892B79363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677094" y="2640288"/>
              <a:ext cx="448042" cy="435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C320D54-C958-67FB-24D8-0BF0BE19B8D8}"/>
              </a:ext>
            </a:extLst>
          </p:cNvPr>
          <p:cNvSpPr txBox="1"/>
          <p:nvPr/>
        </p:nvSpPr>
        <p:spPr>
          <a:xfrm>
            <a:off x="4620013" y="3397945"/>
            <a:ext cx="2639134" cy="328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157121">
              <a:defRPr/>
            </a:pPr>
            <a:r>
              <a:rPr lang="ru-RU" sz="1535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боковой вход</a:t>
            </a: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D7B6EEF-CF57-7FBE-3F1B-5991CA03E1B8}"/>
              </a:ext>
            </a:extLst>
          </p:cNvPr>
          <p:cNvGrpSpPr/>
          <p:nvPr/>
        </p:nvGrpSpPr>
        <p:grpSpPr>
          <a:xfrm>
            <a:off x="9897958" y="2328533"/>
            <a:ext cx="1987466" cy="529866"/>
            <a:chOff x="12239675" y="6329309"/>
            <a:chExt cx="2706233" cy="743055"/>
          </a:xfrm>
        </p:grpSpPr>
        <p:pic>
          <p:nvPicPr>
            <p:cNvPr id="52" name="Picture 15" descr="I:\! WORK\For prezentations\peoples\user_256.png">
              <a:extLst>
                <a:ext uri="{FF2B5EF4-FFF2-40B4-BE49-F238E27FC236}">
                  <a16:creationId xmlns:a16="http://schemas.microsoft.com/office/drawing/2014/main" id="{11D0C43B-C3FB-BFF0-93D7-F51FBF025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239675" y="6332485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15" descr="I:\! WORK\For prezentations\peoples\user_256.png">
              <a:extLst>
                <a:ext uri="{FF2B5EF4-FFF2-40B4-BE49-F238E27FC236}">
                  <a16:creationId xmlns:a16="http://schemas.microsoft.com/office/drawing/2014/main" id="{BE881EE1-DEBF-153E-0F47-67B5A9EE9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905255" y="6332485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5" descr="I:\! WORK\For prezentations\peoples\user_256.png">
              <a:extLst>
                <a:ext uri="{FF2B5EF4-FFF2-40B4-BE49-F238E27FC236}">
                  <a16:creationId xmlns:a16="http://schemas.microsoft.com/office/drawing/2014/main" id="{85029FBC-4613-227F-0110-398080BBAE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540503" y="6332485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5" descr="I:\! WORK\For prezentations\peoples\user_256.png">
              <a:extLst>
                <a:ext uri="{FF2B5EF4-FFF2-40B4-BE49-F238E27FC236}">
                  <a16:creationId xmlns:a16="http://schemas.microsoft.com/office/drawing/2014/main" id="{72346A4F-A29E-4EB8-6516-B112A488A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206083" y="6329309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30" name="Стрелка вправо с вырезом 1029">
            <a:extLst>
              <a:ext uri="{FF2B5EF4-FFF2-40B4-BE49-F238E27FC236}">
                <a16:creationId xmlns:a16="http://schemas.microsoft.com/office/drawing/2014/main" id="{8A91A6F3-6959-619E-806C-67F20980EBB4}"/>
              </a:ext>
            </a:extLst>
          </p:cNvPr>
          <p:cNvSpPr/>
          <p:nvPr/>
        </p:nvSpPr>
        <p:spPr>
          <a:xfrm>
            <a:off x="630443" y="3130516"/>
            <a:ext cx="3065502" cy="217350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" name="Стрелка вправо с вырезом 1030">
            <a:extLst>
              <a:ext uri="{FF2B5EF4-FFF2-40B4-BE49-F238E27FC236}">
                <a16:creationId xmlns:a16="http://schemas.microsoft.com/office/drawing/2014/main" id="{58B5DBC2-C0F3-52F8-7161-9D4A9A55FA47}"/>
              </a:ext>
            </a:extLst>
          </p:cNvPr>
          <p:cNvSpPr/>
          <p:nvPr/>
        </p:nvSpPr>
        <p:spPr>
          <a:xfrm rot="10800000">
            <a:off x="5591365" y="3177291"/>
            <a:ext cx="2040690" cy="171765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2" name="TextBox 1031">
            <a:extLst>
              <a:ext uri="{FF2B5EF4-FFF2-40B4-BE49-F238E27FC236}">
                <a16:creationId xmlns:a16="http://schemas.microsoft.com/office/drawing/2014/main" id="{53F22DFA-3E45-9E54-D239-8E88CA16D82D}"/>
              </a:ext>
            </a:extLst>
          </p:cNvPr>
          <p:cNvSpPr txBox="1"/>
          <p:nvPr/>
        </p:nvSpPr>
        <p:spPr>
          <a:xfrm>
            <a:off x="1958577" y="1692622"/>
            <a:ext cx="6433447" cy="446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14"/>
              </a:spcAft>
            </a:pP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Очередь за «местом в садике»</a:t>
            </a:r>
            <a:endParaRPr lang="ru-KZ" sz="2149" i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4B6A4C47-DE64-3BD4-CB46-9BD466205FDF}"/>
              </a:ext>
            </a:extLst>
          </p:cNvPr>
          <p:cNvSpPr txBox="1"/>
          <p:nvPr/>
        </p:nvSpPr>
        <p:spPr>
          <a:xfrm>
            <a:off x="8893874" y="1635425"/>
            <a:ext cx="7213228" cy="42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Очередь за «деньгами» - ваучер</a:t>
            </a:r>
            <a:endParaRPr lang="ru-KZ" sz="2149" i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34" name="Стрелка вправо с вырезом 1033">
            <a:extLst>
              <a:ext uri="{FF2B5EF4-FFF2-40B4-BE49-F238E27FC236}">
                <a16:creationId xmlns:a16="http://schemas.microsoft.com/office/drawing/2014/main" id="{46949DEC-993A-5A1C-D194-762F7247F28D}"/>
              </a:ext>
            </a:extLst>
          </p:cNvPr>
          <p:cNvSpPr/>
          <p:nvPr/>
        </p:nvSpPr>
        <p:spPr>
          <a:xfrm>
            <a:off x="9361818" y="2960715"/>
            <a:ext cx="3065502" cy="217350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5" name="Стрелка вправо с вырезом 1034">
            <a:extLst>
              <a:ext uri="{FF2B5EF4-FFF2-40B4-BE49-F238E27FC236}">
                <a16:creationId xmlns:a16="http://schemas.microsoft.com/office/drawing/2014/main" id="{C3AD9142-2CCE-2D1F-784D-69A9184F5E97}"/>
              </a:ext>
            </a:extLst>
          </p:cNvPr>
          <p:cNvSpPr/>
          <p:nvPr/>
        </p:nvSpPr>
        <p:spPr>
          <a:xfrm>
            <a:off x="13548411" y="2949528"/>
            <a:ext cx="1034512" cy="223689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8" name="Picture 4" descr="Picture background">
            <a:extLst>
              <a:ext uri="{FF2B5EF4-FFF2-40B4-BE49-F238E27FC236}">
                <a16:creationId xmlns:a16="http://schemas.microsoft.com/office/drawing/2014/main" id="{BDEAF316-2BA9-2759-7A05-921B62F80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642" y="8786970"/>
            <a:ext cx="1924258" cy="12502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14" descr="Picture background">
            <a:extLst>
              <a:ext uri="{FF2B5EF4-FFF2-40B4-BE49-F238E27FC236}">
                <a16:creationId xmlns:a16="http://schemas.microsoft.com/office/drawing/2014/main" id="{0FF05D26-990E-61FF-9D0F-0E15B6C37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18" y="8786969"/>
            <a:ext cx="1426202" cy="99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7576852" y="1760586"/>
            <a:ext cx="445001" cy="1766566"/>
          </a:xfrm>
          <a:prstGeom prst="round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28" b="1" dirty="0">
                <a:latin typeface="Arial" panose="020B0604020202020204" pitchFamily="34" charset="0"/>
                <a:cs typeface="Arial" panose="020B0604020202020204" pitchFamily="34" charset="0"/>
              </a:rPr>
              <a:t>СПРАВЕДЛИВОСТЬ</a:t>
            </a:r>
          </a:p>
        </p:txBody>
      </p:sp>
      <p:sp>
        <p:nvSpPr>
          <p:cNvPr id="63" name="Скругленный прямоугольник 62">
            <a:extLst>
              <a:ext uri="{FF2B5EF4-FFF2-40B4-BE49-F238E27FC236}">
                <a16:creationId xmlns:a16="http://schemas.microsoft.com/office/drawing/2014/main" id="{F79543FF-616D-A06A-C919-CE0D3A3D6CCB}"/>
              </a:ext>
            </a:extLst>
          </p:cNvPr>
          <p:cNvSpPr/>
          <p:nvPr/>
        </p:nvSpPr>
        <p:spPr>
          <a:xfrm>
            <a:off x="285488" y="6313031"/>
            <a:ext cx="17621511" cy="2053512"/>
          </a:xfrm>
          <a:prstGeom prst="roundRect">
            <a:avLst/>
          </a:prstGeom>
          <a:solidFill>
            <a:schemeClr val="bg1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id="{56D5C72E-D2B4-708E-9909-A896553B6F6C}"/>
              </a:ext>
            </a:extLst>
          </p:cNvPr>
          <p:cNvSpPr txBox="1"/>
          <p:nvPr/>
        </p:nvSpPr>
        <p:spPr>
          <a:xfrm>
            <a:off x="2102181" y="6426916"/>
            <a:ext cx="6549236" cy="446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14"/>
              </a:spcAft>
            </a:pP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Госзаказ закрепляется за садиком</a:t>
            </a:r>
            <a:endParaRPr lang="ru-KZ" sz="2149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D056BB92-A13E-446C-950B-CCA39F354C7A}"/>
              </a:ext>
            </a:extLst>
          </p:cNvPr>
          <p:cNvSpPr txBox="1"/>
          <p:nvPr/>
        </p:nvSpPr>
        <p:spPr>
          <a:xfrm>
            <a:off x="8946121" y="6419906"/>
            <a:ext cx="7150197" cy="42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Деньги следуют за ребенком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070603" y="6811398"/>
            <a:ext cx="1259287" cy="1241790"/>
            <a:chOff x="1070603" y="6811398"/>
            <a:chExt cx="1259287" cy="1241790"/>
          </a:xfrm>
        </p:grpSpPr>
        <p:pic>
          <p:nvPicPr>
            <p:cNvPr id="1068" name="Google Shape;2789;p7">
              <a:extLst>
                <a:ext uri="{FF2B5EF4-FFF2-40B4-BE49-F238E27FC236}">
                  <a16:creationId xmlns:a16="http://schemas.microsoft.com/office/drawing/2014/main" id="{ABC65E64-9387-1FA3-B394-1D584AD11BFE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30530" y="6811398"/>
              <a:ext cx="799360" cy="7937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1" name="Picture 2" descr="Picture background">
              <a:extLst>
                <a:ext uri="{FF2B5EF4-FFF2-40B4-BE49-F238E27FC236}">
                  <a16:creationId xmlns:a16="http://schemas.microsoft.com/office/drawing/2014/main" id="{5FCA05AD-E67F-0616-1513-0F9B99BFD6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603" y="7304585"/>
              <a:ext cx="770976" cy="748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72" name="TextBox 1071">
            <a:extLst>
              <a:ext uri="{FF2B5EF4-FFF2-40B4-BE49-F238E27FC236}">
                <a16:creationId xmlns:a16="http://schemas.microsoft.com/office/drawing/2014/main" id="{D4445141-521B-310E-8C80-8F0DCF28E0F8}"/>
              </a:ext>
            </a:extLst>
          </p:cNvPr>
          <p:cNvSpPr txBox="1"/>
          <p:nvPr/>
        </p:nvSpPr>
        <p:spPr>
          <a:xfrm>
            <a:off x="1764887" y="7904239"/>
            <a:ext cx="1982519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 мест</a:t>
            </a:r>
            <a:endParaRPr lang="ru-KZ" sz="14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73" name="TextBox 1072">
            <a:extLst>
              <a:ext uri="{FF2B5EF4-FFF2-40B4-BE49-F238E27FC236}">
                <a16:creationId xmlns:a16="http://schemas.microsoft.com/office/drawing/2014/main" id="{AC4D16D3-2EC5-DF8F-846E-4D56621B9FFE}"/>
              </a:ext>
            </a:extLst>
          </p:cNvPr>
          <p:cNvSpPr txBox="1"/>
          <p:nvPr/>
        </p:nvSpPr>
        <p:spPr>
          <a:xfrm>
            <a:off x="4673051" y="7863001"/>
            <a:ext cx="1982519" cy="30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200 мест</a:t>
            </a:r>
            <a:endParaRPr lang="ru-KZ" sz="14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74" name="TextBox 1073">
            <a:extLst>
              <a:ext uri="{FF2B5EF4-FFF2-40B4-BE49-F238E27FC236}">
                <a16:creationId xmlns:a16="http://schemas.microsoft.com/office/drawing/2014/main" id="{9EB8FC85-94A9-4306-49EC-68D68C177698}"/>
              </a:ext>
            </a:extLst>
          </p:cNvPr>
          <p:cNvSpPr txBox="1"/>
          <p:nvPr/>
        </p:nvSpPr>
        <p:spPr>
          <a:xfrm>
            <a:off x="7311503" y="7814489"/>
            <a:ext cx="1982519" cy="30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130 мест</a:t>
            </a:r>
            <a:endParaRPr lang="ru-KZ" sz="14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78" name="Picture 16" descr="Picture background">
            <a:extLst>
              <a:ext uri="{FF2B5EF4-FFF2-40B4-BE49-F238E27FC236}">
                <a16:creationId xmlns:a16="http://schemas.microsoft.com/office/drawing/2014/main" id="{16D08ACD-4AA5-55BE-8714-899BFF850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0485" y="6939667"/>
            <a:ext cx="1284784" cy="9575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1" name="Стрелка вправо с вырезом 1080">
            <a:extLst>
              <a:ext uri="{FF2B5EF4-FFF2-40B4-BE49-F238E27FC236}">
                <a16:creationId xmlns:a16="http://schemas.microsoft.com/office/drawing/2014/main" id="{E2F7970C-403B-D569-6A82-2474D6E5FFC9}"/>
              </a:ext>
            </a:extLst>
          </p:cNvPr>
          <p:cNvSpPr/>
          <p:nvPr/>
        </p:nvSpPr>
        <p:spPr>
          <a:xfrm>
            <a:off x="10835354" y="7336677"/>
            <a:ext cx="1034512" cy="223689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2" name="Стрелка вправо с вырезом 1081">
            <a:extLst>
              <a:ext uri="{FF2B5EF4-FFF2-40B4-BE49-F238E27FC236}">
                <a16:creationId xmlns:a16="http://schemas.microsoft.com/office/drawing/2014/main" id="{FF57F62D-0865-4130-D198-77657ED14844}"/>
              </a:ext>
            </a:extLst>
          </p:cNvPr>
          <p:cNvSpPr/>
          <p:nvPr/>
        </p:nvSpPr>
        <p:spPr>
          <a:xfrm>
            <a:off x="13731046" y="7316701"/>
            <a:ext cx="1034512" cy="223689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3" name="TextBox 1082">
            <a:extLst>
              <a:ext uri="{FF2B5EF4-FFF2-40B4-BE49-F238E27FC236}">
                <a16:creationId xmlns:a16="http://schemas.microsoft.com/office/drawing/2014/main" id="{4774459C-C31A-5728-F679-560A07DC1090}"/>
              </a:ext>
            </a:extLst>
          </p:cNvPr>
          <p:cNvSpPr txBox="1"/>
          <p:nvPr/>
        </p:nvSpPr>
        <p:spPr>
          <a:xfrm>
            <a:off x="10985453" y="7822681"/>
            <a:ext cx="1982519" cy="319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381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выбыл</a:t>
            </a:r>
            <a:endParaRPr lang="ru-KZ" sz="1381" i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84" name="TextBox 1083">
            <a:extLst>
              <a:ext uri="{FF2B5EF4-FFF2-40B4-BE49-F238E27FC236}">
                <a16:creationId xmlns:a16="http://schemas.microsoft.com/office/drawing/2014/main" id="{D92225BD-057D-7B2C-54B6-8CABE00918E0}"/>
              </a:ext>
            </a:extLst>
          </p:cNvPr>
          <p:cNvSpPr txBox="1"/>
          <p:nvPr/>
        </p:nvSpPr>
        <p:spPr>
          <a:xfrm>
            <a:off x="13895424" y="7800895"/>
            <a:ext cx="1982519" cy="319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381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прибыл</a:t>
            </a:r>
            <a:endParaRPr lang="ru-KZ" sz="1381" i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Picture 2" descr="Picture background">
            <a:extLst>
              <a:ext uri="{FF2B5EF4-FFF2-40B4-BE49-F238E27FC236}">
                <a16:creationId xmlns:a16="http://schemas.microsoft.com/office/drawing/2014/main" id="{FB16DAD7-2DAC-E24D-65E1-285DFA2D3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760" y="7030989"/>
            <a:ext cx="765562" cy="74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Скругленный прямоугольник 101"/>
          <p:cNvSpPr/>
          <p:nvPr/>
        </p:nvSpPr>
        <p:spPr>
          <a:xfrm>
            <a:off x="17569374" y="6451501"/>
            <a:ext cx="403852" cy="1726904"/>
          </a:xfrm>
          <a:prstGeom prst="round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28" b="1" dirty="0">
                <a:latin typeface="Arial" panose="020B0604020202020204" pitchFamily="34" charset="0"/>
                <a:cs typeface="Arial" panose="020B0604020202020204" pitchFamily="34" charset="0"/>
              </a:rPr>
              <a:t>ПРОЗРАЧНОСТЬ</a:t>
            </a:r>
          </a:p>
        </p:txBody>
      </p:sp>
      <p:sp>
        <p:nvSpPr>
          <p:cNvPr id="1055" name="Скругленный прямоугольник 1054">
            <a:extLst>
              <a:ext uri="{FF2B5EF4-FFF2-40B4-BE49-F238E27FC236}">
                <a16:creationId xmlns:a16="http://schemas.microsoft.com/office/drawing/2014/main" id="{D8AC28A0-A840-C3BB-6E5F-D034990F2CE2}"/>
              </a:ext>
            </a:extLst>
          </p:cNvPr>
          <p:cNvSpPr/>
          <p:nvPr/>
        </p:nvSpPr>
        <p:spPr>
          <a:xfrm>
            <a:off x="285488" y="3823572"/>
            <a:ext cx="17621511" cy="2372506"/>
          </a:xfrm>
          <a:prstGeom prst="roundRect">
            <a:avLst/>
          </a:prstGeom>
          <a:noFill/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1" name="TextBox 1040">
            <a:extLst>
              <a:ext uri="{FF2B5EF4-FFF2-40B4-BE49-F238E27FC236}">
                <a16:creationId xmlns:a16="http://schemas.microsoft.com/office/drawing/2014/main" id="{0A1FA378-1EDD-34C4-1669-E318159106F3}"/>
              </a:ext>
            </a:extLst>
          </p:cNvPr>
          <p:cNvSpPr txBox="1"/>
          <p:nvPr/>
        </p:nvSpPr>
        <p:spPr>
          <a:xfrm>
            <a:off x="9310830" y="3889225"/>
            <a:ext cx="6549236" cy="42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Садик выбирает родитель</a:t>
            </a:r>
            <a:endParaRPr lang="ru-KZ" sz="2149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42" name="TextBox 1041">
            <a:extLst>
              <a:ext uri="{FF2B5EF4-FFF2-40B4-BE49-F238E27FC236}">
                <a16:creationId xmlns:a16="http://schemas.microsoft.com/office/drawing/2014/main" id="{8FCED2C2-3796-0D6F-1738-22ADAEFFE3D6}"/>
              </a:ext>
            </a:extLst>
          </p:cNvPr>
          <p:cNvSpPr txBox="1"/>
          <p:nvPr/>
        </p:nvSpPr>
        <p:spPr>
          <a:xfrm>
            <a:off x="2234228" y="3899846"/>
            <a:ext cx="6549236" cy="446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14"/>
              </a:spcAft>
            </a:pP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Садик определяет управление образования</a:t>
            </a:r>
            <a:endParaRPr lang="ru-KZ" sz="2149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54" name="Picture 8" descr="Picture background">
            <a:extLst>
              <a:ext uri="{FF2B5EF4-FFF2-40B4-BE49-F238E27FC236}">
                <a16:creationId xmlns:a16="http://schemas.microsoft.com/office/drawing/2014/main" id="{59741017-0835-CAC1-EADA-C6EDA9C50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94" y="4515168"/>
            <a:ext cx="574714" cy="37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6" name="TextBox 1055">
            <a:extLst>
              <a:ext uri="{FF2B5EF4-FFF2-40B4-BE49-F238E27FC236}">
                <a16:creationId xmlns:a16="http://schemas.microsoft.com/office/drawing/2014/main" id="{CED25F2F-431F-ADFF-DD8D-A6CA584E83BF}"/>
              </a:ext>
            </a:extLst>
          </p:cNvPr>
          <p:cNvSpPr txBox="1"/>
          <p:nvPr/>
        </p:nvSpPr>
        <p:spPr>
          <a:xfrm>
            <a:off x="734244" y="4950405"/>
            <a:ext cx="1982519" cy="110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sz="1535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отбирает</a:t>
            </a:r>
          </a:p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sz="1535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включает</a:t>
            </a:r>
          </a:p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sz="1535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распределяет</a:t>
            </a:r>
          </a:p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sz="1535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финансирует</a:t>
            </a:r>
            <a:endParaRPr lang="ru-KZ" sz="1535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58" name="Picture 12" descr="Picture background">
            <a:extLst>
              <a:ext uri="{FF2B5EF4-FFF2-40B4-BE49-F238E27FC236}">
                <a16:creationId xmlns:a16="http://schemas.microsoft.com/office/drawing/2014/main" id="{2128F172-7BE3-7170-4AE0-3FF8AEC88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394" y="4287080"/>
            <a:ext cx="1709809" cy="149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TextBox 1058">
            <a:extLst>
              <a:ext uri="{FF2B5EF4-FFF2-40B4-BE49-F238E27FC236}">
                <a16:creationId xmlns:a16="http://schemas.microsoft.com/office/drawing/2014/main" id="{E6A2E028-EE05-25FD-57CF-1ABF387A2374}"/>
              </a:ext>
            </a:extLst>
          </p:cNvPr>
          <p:cNvSpPr txBox="1"/>
          <p:nvPr/>
        </p:nvSpPr>
        <p:spPr>
          <a:xfrm>
            <a:off x="10331581" y="4799146"/>
            <a:ext cx="2423477" cy="85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sz="1535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выбирает сад</a:t>
            </a:r>
          </a:p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sz="1535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подтверждает услугу</a:t>
            </a:r>
          </a:p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sz="1535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оплачивает</a:t>
            </a:r>
            <a:endParaRPr lang="ru-KZ" sz="1535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60" name="Picture 2" descr="Picture background">
            <a:extLst>
              <a:ext uri="{FF2B5EF4-FFF2-40B4-BE49-F238E27FC236}">
                <a16:creationId xmlns:a16="http://schemas.microsoft.com/office/drawing/2014/main" id="{5D696FD2-60E9-B486-F364-7C6CEB5A8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603" y="4754751"/>
            <a:ext cx="1085431" cy="105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Google Shape;2789;p7">
            <a:extLst>
              <a:ext uri="{FF2B5EF4-FFF2-40B4-BE49-F238E27FC236}">
                <a16:creationId xmlns:a16="http://schemas.microsoft.com/office/drawing/2014/main" id="{742C76EA-430E-3A61-052C-4714733BC42B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4916953" y="4137234"/>
            <a:ext cx="523417" cy="536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2789;p7">
            <a:extLst>
              <a:ext uri="{FF2B5EF4-FFF2-40B4-BE49-F238E27FC236}">
                <a16:creationId xmlns:a16="http://schemas.microsoft.com/office/drawing/2014/main" id="{2283C7B2-EDB4-D34A-3210-CA2474C2AD0F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4980264" y="5331304"/>
            <a:ext cx="523417" cy="536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2789;p7">
            <a:extLst>
              <a:ext uri="{FF2B5EF4-FFF2-40B4-BE49-F238E27FC236}">
                <a16:creationId xmlns:a16="http://schemas.microsoft.com/office/drawing/2014/main" id="{1E384AFC-A883-75A8-BC45-5F76CF0416FB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4455849" y="4920778"/>
            <a:ext cx="523417" cy="5363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/>
          <p:cNvGrpSpPr/>
          <p:nvPr/>
        </p:nvGrpSpPr>
        <p:grpSpPr>
          <a:xfrm>
            <a:off x="3469047" y="4348617"/>
            <a:ext cx="2321527" cy="1645633"/>
            <a:chOff x="4875740" y="8219751"/>
            <a:chExt cx="3161107" cy="2307745"/>
          </a:xfrm>
        </p:grpSpPr>
        <p:pic>
          <p:nvPicPr>
            <p:cNvPr id="1043" name="Picture 2" descr="Picture background">
              <a:extLst>
                <a:ext uri="{FF2B5EF4-FFF2-40B4-BE49-F238E27FC236}">
                  <a16:creationId xmlns:a16="http://schemas.microsoft.com/office/drawing/2014/main" id="{7586E2DB-68BC-9FAA-02D5-A1336024FC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514" y="8631233"/>
              <a:ext cx="1477977" cy="1477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8" name="Треугольник 1047">
              <a:extLst>
                <a:ext uri="{FF2B5EF4-FFF2-40B4-BE49-F238E27FC236}">
                  <a16:creationId xmlns:a16="http://schemas.microsoft.com/office/drawing/2014/main" id="{3D8367AC-EC7C-B734-8AF6-D95735A72E02}"/>
                </a:ext>
              </a:extLst>
            </p:cNvPr>
            <p:cNvSpPr/>
            <p:nvPr/>
          </p:nvSpPr>
          <p:spPr>
            <a:xfrm rot="7100335">
              <a:off x="5191211" y="8346715"/>
              <a:ext cx="933889" cy="991365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 sz="138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Треугольник 1048">
              <a:extLst>
                <a:ext uri="{FF2B5EF4-FFF2-40B4-BE49-F238E27FC236}">
                  <a16:creationId xmlns:a16="http://schemas.microsoft.com/office/drawing/2014/main" id="{BBC6FA00-A891-64B7-32A3-F72C9C642998}"/>
                </a:ext>
              </a:extLst>
            </p:cNvPr>
            <p:cNvSpPr/>
            <p:nvPr/>
          </p:nvSpPr>
          <p:spPr>
            <a:xfrm rot="3931048">
              <a:off x="5154112" y="9534463"/>
              <a:ext cx="933889" cy="99136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 sz="138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0" name="Треугольник 1049">
              <a:extLst>
                <a:ext uri="{FF2B5EF4-FFF2-40B4-BE49-F238E27FC236}">
                  <a16:creationId xmlns:a16="http://schemas.microsoft.com/office/drawing/2014/main" id="{D3FAB554-7747-5818-0B15-DBE0BCDC9234}"/>
                </a:ext>
              </a:extLst>
            </p:cNvPr>
            <p:cNvSpPr/>
            <p:nvPr/>
          </p:nvSpPr>
          <p:spPr>
            <a:xfrm rot="18612696">
              <a:off x="6831505" y="9498098"/>
              <a:ext cx="961800" cy="962598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 sz="138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1" name="Треугольник 1050">
              <a:extLst>
                <a:ext uri="{FF2B5EF4-FFF2-40B4-BE49-F238E27FC236}">
                  <a16:creationId xmlns:a16="http://schemas.microsoft.com/office/drawing/2014/main" id="{34981760-56AE-5E89-D861-B993AFDCADA5}"/>
                </a:ext>
              </a:extLst>
            </p:cNvPr>
            <p:cNvSpPr/>
            <p:nvPr/>
          </p:nvSpPr>
          <p:spPr>
            <a:xfrm rot="13990218">
              <a:off x="6862019" y="8373168"/>
              <a:ext cx="933889" cy="991365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 sz="138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47" name="Google Shape;2789;p7">
              <a:extLst>
                <a:ext uri="{FF2B5EF4-FFF2-40B4-BE49-F238E27FC236}">
                  <a16:creationId xmlns:a16="http://schemas.microsoft.com/office/drawing/2014/main" id="{C5EF0143-1E9B-216C-FB4B-B155E34DE79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4876929" y="8231489"/>
              <a:ext cx="564595" cy="6359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4" name="Google Shape;2789;p7">
              <a:extLst>
                <a:ext uri="{FF2B5EF4-FFF2-40B4-BE49-F238E27FC236}">
                  <a16:creationId xmlns:a16="http://schemas.microsoft.com/office/drawing/2014/main" id="{4DFC063B-80F6-F363-793E-D6364AD0985C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7472253" y="8219751"/>
              <a:ext cx="564594" cy="6359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5" name="Google Shape;2789;p7">
              <a:extLst>
                <a:ext uri="{FF2B5EF4-FFF2-40B4-BE49-F238E27FC236}">
                  <a16:creationId xmlns:a16="http://schemas.microsoft.com/office/drawing/2014/main" id="{5BA99E5C-B055-4E08-52C2-6B37E1A4CE3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7433427" y="9891530"/>
              <a:ext cx="564594" cy="6359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6" name="Google Shape;2789;p7">
              <a:extLst>
                <a:ext uri="{FF2B5EF4-FFF2-40B4-BE49-F238E27FC236}">
                  <a16:creationId xmlns:a16="http://schemas.microsoft.com/office/drawing/2014/main" id="{8E537E29-103A-49A2-425E-D1B7B21ECAB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4875740" y="9888006"/>
              <a:ext cx="564594" cy="63596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8" name="Google Shape;2789;p7">
            <a:extLst>
              <a:ext uri="{FF2B5EF4-FFF2-40B4-BE49-F238E27FC236}">
                <a16:creationId xmlns:a16="http://schemas.microsoft.com/office/drawing/2014/main" id="{4DFC063B-80F6-F363-793E-D6364AD0985C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29671" y="4479477"/>
            <a:ext cx="564920" cy="505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2789;p7">
            <a:extLst>
              <a:ext uri="{FF2B5EF4-FFF2-40B4-BE49-F238E27FC236}">
                <a16:creationId xmlns:a16="http://schemas.microsoft.com/office/drawing/2014/main" id="{4DFC063B-80F6-F363-793E-D6364AD0985C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44769" y="5380398"/>
            <a:ext cx="596968" cy="439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 descr="X Red Transparent | PNG Al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585" y="4546812"/>
            <a:ext cx="384862" cy="37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8" descr="X Red Transparent | PNG Al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865" y="5435165"/>
            <a:ext cx="384862" cy="37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Скругленный прямоугольник 102"/>
          <p:cNvSpPr/>
          <p:nvPr/>
        </p:nvSpPr>
        <p:spPr>
          <a:xfrm>
            <a:off x="17556464" y="4171439"/>
            <a:ext cx="444801" cy="1726904"/>
          </a:xfrm>
          <a:prstGeom prst="round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28" b="1" dirty="0">
                <a:latin typeface="Arial" panose="020B0604020202020204" pitchFamily="34" charset="0"/>
                <a:cs typeface="Arial" panose="020B0604020202020204" pitchFamily="34" charset="0"/>
              </a:rPr>
              <a:t>КАЧЕСТВО</a:t>
            </a: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17569374" y="8433828"/>
            <a:ext cx="403852" cy="1618359"/>
          </a:xfrm>
          <a:prstGeom prst="round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28" b="1" dirty="0">
                <a:latin typeface="Arial" panose="020B0604020202020204" pitchFamily="34" charset="0"/>
                <a:cs typeface="Arial" panose="020B0604020202020204" pitchFamily="34" charset="0"/>
              </a:rPr>
              <a:t>ЭФФЕКТИВНОСТЬ</a:t>
            </a:r>
          </a:p>
        </p:txBody>
      </p:sp>
      <p:sp>
        <p:nvSpPr>
          <p:cNvPr id="1025" name="Прямоугольник 1024">
            <a:extLst>
              <a:ext uri="{FF2B5EF4-FFF2-40B4-BE49-F238E27FC236}">
                <a16:creationId xmlns:a16="http://schemas.microsoft.com/office/drawing/2014/main" id="{7A16A0B2-7291-526A-1528-4D26868EBCF9}"/>
              </a:ext>
            </a:extLst>
          </p:cNvPr>
          <p:cNvSpPr/>
          <p:nvPr/>
        </p:nvSpPr>
        <p:spPr>
          <a:xfrm>
            <a:off x="8629426" y="1288736"/>
            <a:ext cx="109010" cy="87815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8211481" y="2286046"/>
            <a:ext cx="719210" cy="453101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Стрелка вправо с вырезом 98"/>
          <p:cNvSpPr/>
          <p:nvPr/>
        </p:nvSpPr>
        <p:spPr>
          <a:xfrm>
            <a:off x="8145462" y="8933152"/>
            <a:ext cx="719210" cy="453101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Стрелка вправо с вырезом 96"/>
          <p:cNvSpPr/>
          <p:nvPr/>
        </p:nvSpPr>
        <p:spPr>
          <a:xfrm>
            <a:off x="8154355" y="7179738"/>
            <a:ext cx="719210" cy="453101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Стрелка вправо с вырезом 97"/>
          <p:cNvSpPr/>
          <p:nvPr/>
        </p:nvSpPr>
        <p:spPr>
          <a:xfrm>
            <a:off x="8127576" y="4862635"/>
            <a:ext cx="719210" cy="453101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19642" y="4133544"/>
            <a:ext cx="1164462" cy="816862"/>
          </a:xfrm>
          <a:prstGeom prst="rect">
            <a:avLst/>
          </a:prstGeom>
        </p:spPr>
      </p:pic>
      <p:pic>
        <p:nvPicPr>
          <p:cNvPr id="105" name="Google Shape;2789;p7">
            <a:extLst>
              <a:ext uri="{FF2B5EF4-FFF2-40B4-BE49-F238E27FC236}">
                <a16:creationId xmlns:a16="http://schemas.microsoft.com/office/drawing/2014/main" id="{1E384AFC-A883-75A8-BC45-5F76CF0416FB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5939671" y="4061904"/>
            <a:ext cx="523417" cy="536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2789;p7">
            <a:extLst>
              <a:ext uri="{FF2B5EF4-FFF2-40B4-BE49-F238E27FC236}">
                <a16:creationId xmlns:a16="http://schemas.microsoft.com/office/drawing/2014/main" id="{1E384AFC-A883-75A8-BC45-5F76CF0416FB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6006655" y="5283869"/>
            <a:ext cx="523417" cy="5363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Группа 107"/>
          <p:cNvGrpSpPr/>
          <p:nvPr/>
        </p:nvGrpSpPr>
        <p:grpSpPr>
          <a:xfrm>
            <a:off x="3976993" y="6811398"/>
            <a:ext cx="1259287" cy="1241790"/>
            <a:chOff x="1070603" y="6811398"/>
            <a:chExt cx="1259287" cy="1241790"/>
          </a:xfrm>
        </p:grpSpPr>
        <p:pic>
          <p:nvPicPr>
            <p:cNvPr id="109" name="Google Shape;2789;p7">
              <a:extLst>
                <a:ext uri="{FF2B5EF4-FFF2-40B4-BE49-F238E27FC236}">
                  <a16:creationId xmlns:a16="http://schemas.microsoft.com/office/drawing/2014/main" id="{ABC65E64-9387-1FA3-B394-1D584AD11BFE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30530" y="6811398"/>
              <a:ext cx="799360" cy="7937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Picture 2" descr="Picture background">
              <a:extLst>
                <a:ext uri="{FF2B5EF4-FFF2-40B4-BE49-F238E27FC236}">
                  <a16:creationId xmlns:a16="http://schemas.microsoft.com/office/drawing/2014/main" id="{5FCA05AD-E67F-0616-1513-0F9B99BFD6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603" y="7304585"/>
              <a:ext cx="770976" cy="748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1" name="Группа 110"/>
          <p:cNvGrpSpPr/>
          <p:nvPr/>
        </p:nvGrpSpPr>
        <p:grpSpPr>
          <a:xfrm>
            <a:off x="6531523" y="6811398"/>
            <a:ext cx="1259287" cy="1241790"/>
            <a:chOff x="1070603" y="6811398"/>
            <a:chExt cx="1259287" cy="1241790"/>
          </a:xfrm>
        </p:grpSpPr>
        <p:pic>
          <p:nvPicPr>
            <p:cNvPr id="112" name="Google Shape;2789;p7">
              <a:extLst>
                <a:ext uri="{FF2B5EF4-FFF2-40B4-BE49-F238E27FC236}">
                  <a16:creationId xmlns:a16="http://schemas.microsoft.com/office/drawing/2014/main" id="{ABC65E64-9387-1FA3-B394-1D584AD11BFE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30530" y="6811398"/>
              <a:ext cx="799360" cy="7937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Picture 2" descr="Picture background">
              <a:extLst>
                <a:ext uri="{FF2B5EF4-FFF2-40B4-BE49-F238E27FC236}">
                  <a16:creationId xmlns:a16="http://schemas.microsoft.com/office/drawing/2014/main" id="{5FCA05AD-E67F-0616-1513-0F9B99BFD6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603" y="7304585"/>
              <a:ext cx="770976" cy="748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4" name="Google Shape;2789;p7">
            <a:extLst>
              <a:ext uri="{FF2B5EF4-FFF2-40B4-BE49-F238E27FC236}">
                <a16:creationId xmlns:a16="http://schemas.microsoft.com/office/drawing/2014/main" id="{ACDAD77E-28F0-AE2F-7E3D-F9BF71B1DAFE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9594135" y="6982736"/>
            <a:ext cx="802675" cy="806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2789;p7">
            <a:extLst>
              <a:ext uri="{FF2B5EF4-FFF2-40B4-BE49-F238E27FC236}">
                <a16:creationId xmlns:a16="http://schemas.microsoft.com/office/drawing/2014/main" id="{ACDAD77E-28F0-AE2F-7E3D-F9BF71B1DAFE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5119378" y="6982736"/>
            <a:ext cx="802675" cy="80637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3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484" y="217122"/>
            <a:ext cx="12809469" cy="612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НЕОБХОДИМЫЕ ДОКУМЕНТЫ ДЛЯ РЕАЛИЗАЦИИ ПИЛОТА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7400" y="1224820"/>
            <a:ext cx="15680184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Приказом 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Министра просвещения РК от 30.12.2024 г. № 372 </a:t>
            </a: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О некоторых вопросах пилотного проекта по размещению государственного образовательного заказа на дошкольное воспитание и обучение с учетом персонифицированного финансирования по получателям образовательных услуг</a:t>
            </a: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» утверждены:</a:t>
            </a:r>
            <a:endParaRPr lang="ru-RU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Алгоритм 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проведения пилотного </a:t>
            </a: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 по 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размещению государственного образовательного заказа на дошкольное воспитание и обучение с учетом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ваучерного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финансирования по получателям образовательных </a:t>
            </a: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услуг;</a:t>
            </a:r>
          </a:p>
          <a:p>
            <a:endParaRPr lang="ru-RU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План-график 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проведения пилотного проекта по размещению государственного образовательного заказа на дошкольное воспитание и обучение с учетом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ваучерного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финансирования по получателям образовательных </a:t>
            </a: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услуг;</a:t>
            </a:r>
          </a:p>
          <a:p>
            <a:pPr marL="457200" indent="-457200">
              <a:buFontTx/>
              <a:buChar char="-"/>
            </a:pPr>
            <a:endParaRPr lang="ru-RU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График перехода регионов к пилотному проекту по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ваучерному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финансированию дошкольного образования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28800" y="7655588"/>
            <a:ext cx="156409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Разработан Договор присоединения о совместной реализации пилотного проекта по размещению государственного образовательного заказа на дошкольное воспитание и обучение с учетом </a:t>
            </a:r>
            <a:r>
              <a:rPr lang="ru-RU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ваучерного</a:t>
            </a: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финансирования 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по получателям образовательных услуг</a:t>
            </a:r>
          </a:p>
          <a:p>
            <a:pPr hangingPunct="0"/>
            <a:endParaRPr lang="ru-RU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95224" y="1562099"/>
            <a:ext cx="947776" cy="762000"/>
            <a:chOff x="195224" y="1562099"/>
            <a:chExt cx="947776" cy="762000"/>
          </a:xfrm>
        </p:grpSpPr>
        <p:sp>
          <p:nvSpPr>
            <p:cNvPr id="16" name="Freeform 7"/>
            <p:cNvSpPr/>
            <p:nvPr/>
          </p:nvSpPr>
          <p:spPr>
            <a:xfrm rot="10800000">
              <a:off x="195224" y="1562099"/>
              <a:ext cx="947776" cy="7620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  <p:sp>
          <p:nvSpPr>
            <p:cNvPr id="17" name="TextBox 8"/>
            <p:cNvSpPr txBox="1"/>
            <p:nvPr/>
          </p:nvSpPr>
          <p:spPr>
            <a:xfrm>
              <a:off x="415329" y="1790700"/>
              <a:ext cx="530646" cy="410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  <a:spcBef>
                  <a:spcPct val="0"/>
                </a:spcBef>
              </a:pPr>
              <a:r>
                <a:rPr lang="en-US" sz="3600" b="1" spc="-46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01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25880" y="7991789"/>
            <a:ext cx="947776" cy="762000"/>
            <a:chOff x="195224" y="1562099"/>
            <a:chExt cx="947776" cy="762000"/>
          </a:xfrm>
        </p:grpSpPr>
        <p:sp>
          <p:nvSpPr>
            <p:cNvPr id="19" name="Freeform 7"/>
            <p:cNvSpPr/>
            <p:nvPr/>
          </p:nvSpPr>
          <p:spPr>
            <a:xfrm rot="10800000">
              <a:off x="195224" y="1562099"/>
              <a:ext cx="947776" cy="7620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  <p:sp>
          <p:nvSpPr>
            <p:cNvPr id="20" name="TextBox 8"/>
            <p:cNvSpPr txBox="1"/>
            <p:nvPr/>
          </p:nvSpPr>
          <p:spPr>
            <a:xfrm>
              <a:off x="415329" y="1790700"/>
              <a:ext cx="530646" cy="410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  <a:spcBef>
                  <a:spcPct val="0"/>
                </a:spcBef>
              </a:pPr>
              <a:r>
                <a:rPr lang="en-US" sz="3600" b="1" spc="-46" dirty="0" smtClean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0</a:t>
              </a:r>
              <a:r>
                <a:rPr lang="ru-RU" sz="3600" b="1" spc="-46" dirty="0" smtClean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2</a:t>
              </a:r>
              <a:endParaRPr lang="en-US" sz="3600" b="1" spc="-46" dirty="0">
                <a:solidFill>
                  <a:srgbClr val="FFFFFF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  <a:sym typeface="Fira Sans Medium"/>
              </a:endParaRPr>
            </a:p>
          </p:txBody>
        </p:sp>
      </p:grpSp>
      <p:grpSp>
        <p:nvGrpSpPr>
          <p:cNvPr id="21" name="Group 2"/>
          <p:cNvGrpSpPr/>
          <p:nvPr/>
        </p:nvGrpSpPr>
        <p:grpSpPr>
          <a:xfrm>
            <a:off x="697572" y="9775306"/>
            <a:ext cx="16926697" cy="1542251"/>
            <a:chOff x="0" y="0"/>
            <a:chExt cx="58960502" cy="5372100"/>
          </a:xfrm>
        </p:grpSpPr>
        <p:sp>
          <p:nvSpPr>
            <p:cNvPr id="22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sp>
        <p:nvSpPr>
          <p:cNvPr id="23" name="Прямоугольник 22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8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7572" y="9775306"/>
            <a:ext cx="16926697" cy="1542251"/>
            <a:chOff x="0" y="0"/>
            <a:chExt cx="58960502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sp>
        <p:nvSpPr>
          <p:cNvPr id="38" name="Прямоугольник 37"/>
          <p:cNvSpPr/>
          <p:nvPr/>
        </p:nvSpPr>
        <p:spPr>
          <a:xfrm>
            <a:off x="307411" y="425933"/>
            <a:ext cx="176739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Приказ Министра просвещения </a:t>
            </a:r>
            <a:r>
              <a:rPr lang="ru-RU" sz="32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РК от 30.12.2024 г. </a:t>
            </a:r>
            <a:r>
              <a:rPr lang="ru-RU" sz="3200" b="1" dirty="0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№ 372 </a:t>
            </a:r>
          </a:p>
          <a:p>
            <a:pPr algn="ctr"/>
            <a:r>
              <a:rPr lang="ru-RU" sz="3200" b="1" dirty="0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«О некоторых вопросах пилотного проекта по размещению государственного образовательного заказа на дошкольное воспитание и обучение с учетом персонифицированного финансирования по получателям образовательных услуг»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400068" y="3675181"/>
            <a:ext cx="161002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Постановке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 очередь детей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до 6 лет) для направления в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</a:p>
          <a:p>
            <a:pPr lvl="0"/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Распределению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ваучеров в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</a:p>
          <a:p>
            <a:pPr lvl="0"/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Приему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документов и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зачислению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детей в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</a:p>
          <a:p>
            <a:pPr lvl="0"/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Формированию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контингента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услугополучателей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Формированию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Перечня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</a:p>
          <a:p>
            <a:pPr lvl="0"/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Определены действия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участников Пилотного проекта при размещении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госзаказа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ДВиО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учетом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ваучерного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финансирования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-762000" y="2612384"/>
            <a:ext cx="6858000" cy="7878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Утверждены порядки по:</a:t>
            </a:r>
            <a:endPara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16376" y="3275120"/>
            <a:ext cx="685971" cy="5744478"/>
            <a:chOff x="5706577" y="3474217"/>
            <a:chExt cx="685971" cy="5744478"/>
          </a:xfrm>
        </p:grpSpPr>
        <p:sp>
          <p:nvSpPr>
            <p:cNvPr id="35" name="AutoShape 35"/>
            <p:cNvSpPr/>
            <p:nvPr/>
          </p:nvSpPr>
          <p:spPr>
            <a:xfrm rot="5400000">
              <a:off x="2836996" y="6343798"/>
              <a:ext cx="5744478" cy="5315"/>
            </a:xfrm>
            <a:prstGeom prst="line">
              <a:avLst/>
            </a:prstGeom>
            <a:ln w="28575" cap="rnd">
              <a:solidFill>
                <a:srgbClr val="86C7E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9" name="Freeform 10"/>
            <p:cNvSpPr/>
            <p:nvPr/>
          </p:nvSpPr>
          <p:spPr>
            <a:xfrm rot="10800000">
              <a:off x="6051312" y="4113987"/>
              <a:ext cx="341236" cy="295543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  <p:sp>
          <p:nvSpPr>
            <p:cNvPr id="52" name="Freeform 10"/>
            <p:cNvSpPr/>
            <p:nvPr/>
          </p:nvSpPr>
          <p:spPr>
            <a:xfrm rot="10800000">
              <a:off x="6051312" y="4875380"/>
              <a:ext cx="341236" cy="295543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  <p:sp>
          <p:nvSpPr>
            <p:cNvPr id="53" name="Freeform 10"/>
            <p:cNvSpPr/>
            <p:nvPr/>
          </p:nvSpPr>
          <p:spPr>
            <a:xfrm rot="10800000">
              <a:off x="6051312" y="5636773"/>
              <a:ext cx="341236" cy="295543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  <p:sp>
          <p:nvSpPr>
            <p:cNvPr id="54" name="Freeform 10"/>
            <p:cNvSpPr/>
            <p:nvPr/>
          </p:nvSpPr>
          <p:spPr>
            <a:xfrm rot="10800000">
              <a:off x="6051312" y="6333335"/>
              <a:ext cx="341236" cy="295543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  <p:sp>
          <p:nvSpPr>
            <p:cNvPr id="55" name="Freeform 10"/>
            <p:cNvSpPr/>
            <p:nvPr/>
          </p:nvSpPr>
          <p:spPr>
            <a:xfrm rot="10800000">
              <a:off x="6051312" y="7061841"/>
              <a:ext cx="341236" cy="295543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  <p:sp>
          <p:nvSpPr>
            <p:cNvPr id="56" name="Freeform 10"/>
            <p:cNvSpPr/>
            <p:nvPr/>
          </p:nvSpPr>
          <p:spPr>
            <a:xfrm rot="10800000">
              <a:off x="6051312" y="8104748"/>
              <a:ext cx="341236" cy="295543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</p:grpSp>
      <p:sp>
        <p:nvSpPr>
          <p:cNvPr id="57" name="Freeform 3"/>
          <p:cNvSpPr/>
          <p:nvPr/>
        </p:nvSpPr>
        <p:spPr>
          <a:xfrm>
            <a:off x="-80431" y="0"/>
            <a:ext cx="1394012" cy="710707"/>
          </a:xfrm>
          <a:custGeom>
            <a:avLst/>
            <a:gdLst/>
            <a:ahLst/>
            <a:cxnLst/>
            <a:rect l="l" t="t" r="r" b="b"/>
            <a:pathLst>
              <a:path w="1334407" h="761903">
                <a:moveTo>
                  <a:pt x="0" y="0"/>
                </a:moveTo>
                <a:lnTo>
                  <a:pt x="1334407" y="0"/>
                </a:lnTo>
                <a:lnTo>
                  <a:pt x="1334407" y="761903"/>
                </a:lnTo>
                <a:lnTo>
                  <a:pt x="0" y="7619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1576"/>
            </a:stretch>
          </a:blipFill>
        </p:spPr>
      </p:sp>
      <p:sp>
        <p:nvSpPr>
          <p:cNvPr id="29" name="Прямоугольник 28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7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AutoShape 14"/>
          <p:cNvSpPr/>
          <p:nvPr/>
        </p:nvSpPr>
        <p:spPr>
          <a:xfrm>
            <a:off x="8339123" y="-190500"/>
            <a:ext cx="9948877" cy="10477500"/>
          </a:xfrm>
          <a:prstGeom prst="rect">
            <a:avLst/>
          </a:prstGeom>
          <a:solidFill>
            <a:srgbClr val="A066CB">
              <a:alpha val="8627"/>
            </a:srgbClr>
          </a:solidFill>
        </p:spPr>
      </p:sp>
      <p:sp>
        <p:nvSpPr>
          <p:cNvPr id="13" name="Прямоугольник 5">
            <a:extLst>
              <a:ext uri="{FF2B5EF4-FFF2-40B4-BE49-F238E27FC236}">
                <a16:creationId xmlns:a16="http://schemas.microsoft.com/office/drawing/2014/main" id="{174BE34D-F7F9-1E2D-08EF-0FFB6C853DC1}"/>
              </a:ext>
            </a:extLst>
          </p:cNvPr>
          <p:cNvSpPr/>
          <p:nvPr/>
        </p:nvSpPr>
        <p:spPr>
          <a:xfrm>
            <a:off x="704612" y="3190591"/>
            <a:ext cx="7081302" cy="210957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57121">
              <a:defRPr/>
            </a:pPr>
            <a:endParaRPr lang="ru-RU" sz="2278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6CBFE40-9810-82A6-0FAE-5E2E7CACBB23}"/>
              </a:ext>
            </a:extLst>
          </p:cNvPr>
          <p:cNvSpPr txBox="1"/>
          <p:nvPr/>
        </p:nvSpPr>
        <p:spPr>
          <a:xfrm>
            <a:off x="1433287" y="4880930"/>
            <a:ext cx="673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57121">
              <a:defRPr/>
            </a:pPr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Внеочередники</a:t>
            </a: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</a:t>
            </a:r>
            <a:r>
              <a:rPr lang="ru-RU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военные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ru-RU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КНБ и </a:t>
            </a:r>
            <a:r>
              <a:rPr lang="ru-RU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др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r>
              <a:rPr lang="ru-RU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EB3338C-EB68-EA18-C6CB-E45B7CE5D5CF}"/>
              </a:ext>
            </a:extLst>
          </p:cNvPr>
          <p:cNvSpPr txBox="1"/>
          <p:nvPr/>
        </p:nvSpPr>
        <p:spPr>
          <a:xfrm>
            <a:off x="1394992" y="3764082"/>
            <a:ext cx="5382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57121"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Первоочередники</a:t>
            </a: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(инвалиды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</a:t>
            </a:r>
            <a:r>
              <a:rPr lang="ru-RU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сироты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ru-RU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многодетные и </a:t>
            </a:r>
            <a:r>
              <a:rPr lang="ru-RU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др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r>
              <a:rPr lang="ru-RU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0B591CC-C3BB-EECF-60C4-23485DC93390}"/>
              </a:ext>
            </a:extLst>
          </p:cNvPr>
          <p:cNvSpPr txBox="1"/>
          <p:nvPr/>
        </p:nvSpPr>
        <p:spPr>
          <a:xfrm>
            <a:off x="1420510" y="3065943"/>
            <a:ext cx="42958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57121"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Общая очередь </a:t>
            </a:r>
          </a:p>
        </p:txBody>
      </p:sp>
      <p:pic>
        <p:nvPicPr>
          <p:cNvPr id="6" name="Picture 15" descr="I:\! WORK\For prezentations\peoples\user_256.png">
            <a:extLst>
              <a:ext uri="{FF2B5EF4-FFF2-40B4-BE49-F238E27FC236}">
                <a16:creationId xmlns:a16="http://schemas.microsoft.com/office/drawing/2014/main" id="{A5A185D4-C0D8-F1DE-82F0-70D98D869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97062" y="3171104"/>
            <a:ext cx="567748" cy="56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I:\! WORK\For prezentations\peoples\user_256.png">
            <a:extLst>
              <a:ext uri="{FF2B5EF4-FFF2-40B4-BE49-F238E27FC236}">
                <a16:creationId xmlns:a16="http://schemas.microsoft.com/office/drawing/2014/main" id="{E3EB0465-BBA0-71AC-7DBB-9ED5A2E69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0640" y="3973367"/>
            <a:ext cx="567748" cy="56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I:\! WORK\For prezentations\peoples\user_256.png">
            <a:extLst>
              <a:ext uri="{FF2B5EF4-FFF2-40B4-BE49-F238E27FC236}">
                <a16:creationId xmlns:a16="http://schemas.microsoft.com/office/drawing/2014/main" id="{4AE6CD00-EA05-D9F5-2953-91F4B1E6C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6951" y="4878250"/>
            <a:ext cx="567748" cy="56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E9365CF-CB8B-F283-BEE1-833BB2E42AE7}"/>
              </a:ext>
            </a:extLst>
          </p:cNvPr>
          <p:cNvSpPr txBox="1"/>
          <p:nvPr/>
        </p:nvSpPr>
        <p:spPr>
          <a:xfrm>
            <a:off x="834514" y="1310559"/>
            <a:ext cx="7081302" cy="8481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ctr">
              <a:defRPr b="1" i="0" u="none" strike="noStrike">
                <a:solidFill>
                  <a:srgbClr val="000000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algn="ctr"/>
            <a:r>
              <a:rPr lang="ru-RU" sz="2456" dirty="0">
                <a:latin typeface="Arial" panose="020B0604020202020204" pitchFamily="34" charset="0"/>
                <a:cs typeface="Arial" panose="020B0604020202020204" pitchFamily="34" charset="0"/>
              </a:rPr>
              <a:t>РЕБЕНОК ВСТАЕТ, ЧТОБЫ ЗАНЯТЬ МЕСТО В ОЧЕРЕДИ</a:t>
            </a:r>
            <a:endParaRPr lang="ru-RU" sz="22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1FB063A-36B1-7E93-3FB3-96B791B56A4A}"/>
              </a:ext>
            </a:extLst>
          </p:cNvPr>
          <p:cNvGrpSpPr/>
          <p:nvPr/>
        </p:nvGrpSpPr>
        <p:grpSpPr>
          <a:xfrm>
            <a:off x="662705" y="6044511"/>
            <a:ext cx="7547543" cy="3330340"/>
            <a:chOff x="559136" y="6714490"/>
            <a:chExt cx="13973088" cy="4130733"/>
          </a:xfrm>
        </p:grpSpPr>
        <p:grpSp>
          <p:nvGrpSpPr>
            <p:cNvPr id="57" name="Group 30">
              <a:extLst>
                <a:ext uri="{FF2B5EF4-FFF2-40B4-BE49-F238E27FC236}">
                  <a16:creationId xmlns:a16="http://schemas.microsoft.com/office/drawing/2014/main" id="{1B530EAE-4E3E-D924-63CA-2C0989B65188}"/>
                </a:ext>
              </a:extLst>
            </p:cNvPr>
            <p:cNvGrpSpPr/>
            <p:nvPr/>
          </p:nvGrpSpPr>
          <p:grpSpPr>
            <a:xfrm>
              <a:off x="9175431" y="7575661"/>
              <a:ext cx="2889316" cy="739881"/>
              <a:chOff x="762099" y="1042891"/>
              <a:chExt cx="1752207" cy="448696"/>
            </a:xfrm>
          </p:grpSpPr>
          <p:pic>
            <p:nvPicPr>
              <p:cNvPr id="58" name="Picture 5" descr="I:\! WORK\For prezentations\peoples\user_256.png">
                <a:extLst>
                  <a:ext uri="{FF2B5EF4-FFF2-40B4-BE49-F238E27FC236}">
                    <a16:creationId xmlns:a16="http://schemas.microsoft.com/office/drawing/2014/main" id="{43BCA056-CA33-1A49-28D1-711367EB2B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62099" y="1042892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5" descr="I:\! WORK\For prezentations\peoples\user_256.png">
                <a:extLst>
                  <a:ext uri="{FF2B5EF4-FFF2-40B4-BE49-F238E27FC236}">
                    <a16:creationId xmlns:a16="http://schemas.microsoft.com/office/drawing/2014/main" id="{FBC1D0DC-1294-8521-011F-571FA84645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11816" y="1042892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6" descr="I:\! WORK\For prezentations\peoples\user_256.png">
                <a:extLst>
                  <a:ext uri="{FF2B5EF4-FFF2-40B4-BE49-F238E27FC236}">
                    <a16:creationId xmlns:a16="http://schemas.microsoft.com/office/drawing/2014/main" id="{6C3C5157-4469-43E5-28CA-3C57CCB7A8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625634" y="1042891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5" descr="I:\! WORK\For prezentations\peoples\user_256.png">
                <a:extLst>
                  <a:ext uri="{FF2B5EF4-FFF2-40B4-BE49-F238E27FC236}">
                    <a16:creationId xmlns:a16="http://schemas.microsoft.com/office/drawing/2014/main" id="{361A0824-9989-BC06-4327-1086DF89D5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065644" y="1042892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63" name="Straight Arrow Connector 21">
              <a:extLst>
                <a:ext uri="{FF2B5EF4-FFF2-40B4-BE49-F238E27FC236}">
                  <a16:creationId xmlns:a16="http://schemas.microsoft.com/office/drawing/2014/main" id="{5FE56B82-5D3B-4F5D-A0EF-FD3F3D185701}"/>
                </a:ext>
              </a:extLst>
            </p:cNvPr>
            <p:cNvCxnSpPr>
              <a:cxnSpLocks/>
            </p:cNvCxnSpPr>
            <p:nvPr/>
          </p:nvCxnSpPr>
          <p:spPr>
            <a:xfrm>
              <a:off x="559136" y="8526640"/>
              <a:ext cx="11557478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F4F4F602-7746-3A72-47B3-3505EBC54465}"/>
                </a:ext>
              </a:extLst>
            </p:cNvPr>
            <p:cNvSpPr txBox="1"/>
            <p:nvPr/>
          </p:nvSpPr>
          <p:spPr>
            <a:xfrm>
              <a:off x="1247232" y="9509113"/>
              <a:ext cx="8699396" cy="1336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157121">
                <a:defRPr/>
              </a:pPr>
              <a:r>
                <a:rPr lang="kk-KZ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Распределение </a:t>
              </a:r>
              <a:r>
                <a:rPr lang="ru-RU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1:3</a:t>
              </a:r>
            </a:p>
            <a:p>
              <a:pPr algn="ctr" defTabSz="1157121">
                <a:defRPr/>
              </a:pPr>
              <a:r>
                <a:rPr lang="ru-RU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(1 первоочередник: 3 из общей очереди)</a:t>
              </a:r>
            </a:p>
          </p:txBody>
        </p:sp>
        <p:pic>
          <p:nvPicPr>
            <p:cNvPr id="156" name="Google Shape;2789;p7">
              <a:extLst>
                <a:ext uri="{FF2B5EF4-FFF2-40B4-BE49-F238E27FC236}">
                  <a16:creationId xmlns:a16="http://schemas.microsoft.com/office/drawing/2014/main" id="{6C7E071B-6E46-D2B0-F33B-E3C22D24AEA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2503590" y="7692829"/>
              <a:ext cx="2028634" cy="133051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606BA22D-793D-22EC-41C9-E01B883F2A1E}"/>
                </a:ext>
              </a:extLst>
            </p:cNvPr>
            <p:cNvGrpSpPr/>
            <p:nvPr/>
          </p:nvGrpSpPr>
          <p:grpSpPr>
            <a:xfrm>
              <a:off x="5542268" y="7577907"/>
              <a:ext cx="2736852" cy="747824"/>
              <a:chOff x="4579137" y="3515691"/>
              <a:chExt cx="1659746" cy="453513"/>
            </a:xfrm>
          </p:grpSpPr>
          <p:grpSp>
            <p:nvGrpSpPr>
              <p:cNvPr id="140" name="Группа 139">
                <a:extLst>
                  <a:ext uri="{FF2B5EF4-FFF2-40B4-BE49-F238E27FC236}">
                    <a16:creationId xmlns:a16="http://schemas.microsoft.com/office/drawing/2014/main" id="{ABE6BA89-0E90-AE47-E2F6-00B66243D6F9}"/>
                  </a:ext>
                </a:extLst>
              </p:cNvPr>
              <p:cNvGrpSpPr/>
              <p:nvPr/>
            </p:nvGrpSpPr>
            <p:grpSpPr>
              <a:xfrm>
                <a:off x="4579137" y="3515691"/>
                <a:ext cx="1245928" cy="453513"/>
                <a:chOff x="918644" y="2861401"/>
                <a:chExt cx="1245928" cy="453513"/>
              </a:xfrm>
            </p:grpSpPr>
            <p:pic>
              <p:nvPicPr>
                <p:cNvPr id="141" name="Picture 15" descr="I:\! WORK\For prezentations\peoples\user_256.png">
                  <a:extLst>
                    <a:ext uri="{FF2B5EF4-FFF2-40B4-BE49-F238E27FC236}">
                      <a16:creationId xmlns:a16="http://schemas.microsoft.com/office/drawing/2014/main" id="{8E044052-A320-8563-6F55-4663DB24513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rgbClr val="4F81BD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918644" y="2866219"/>
                  <a:ext cx="448662" cy="4486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" name="Picture 16" descr="I:\! WORK\For prezentations\peoples\user_256.png">
                  <a:extLst>
                    <a:ext uri="{FF2B5EF4-FFF2-40B4-BE49-F238E27FC236}">
                      <a16:creationId xmlns:a16="http://schemas.microsoft.com/office/drawing/2014/main" id="{6D46C8E0-7EC9-F612-C6DE-32ECD011984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rgbClr val="4F81BD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332462" y="2866218"/>
                  <a:ext cx="448662" cy="4486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17" descr="I:\! WORK\For prezentations\peoples\user_256.png">
                  <a:extLst>
                    <a:ext uri="{FF2B5EF4-FFF2-40B4-BE49-F238E27FC236}">
                      <a16:creationId xmlns:a16="http://schemas.microsoft.com/office/drawing/2014/main" id="{D3354A31-EE47-2AF1-799C-F2079425D7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rgbClr val="4F81BD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715910" y="2861401"/>
                  <a:ext cx="448662" cy="4486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" name="Picture 18" descr="I:\! WORK\For prezentations\peoples\user_256.png">
                <a:extLst>
                  <a:ext uri="{FF2B5EF4-FFF2-40B4-BE49-F238E27FC236}">
                    <a16:creationId xmlns:a16="http://schemas.microsoft.com/office/drawing/2014/main" id="{184D7C64-2631-7D87-98AB-FC38061DA9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F79646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790221" y="3518100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6" name="Группа 135">
              <a:extLst>
                <a:ext uri="{FF2B5EF4-FFF2-40B4-BE49-F238E27FC236}">
                  <a16:creationId xmlns:a16="http://schemas.microsoft.com/office/drawing/2014/main" id="{675F933F-8C66-DDE0-43BB-07A19587C52B}"/>
                </a:ext>
              </a:extLst>
            </p:cNvPr>
            <p:cNvGrpSpPr/>
            <p:nvPr/>
          </p:nvGrpSpPr>
          <p:grpSpPr>
            <a:xfrm>
              <a:off x="857368" y="7566429"/>
              <a:ext cx="4254230" cy="796643"/>
              <a:chOff x="-8889" y="2861401"/>
              <a:chExt cx="2579950" cy="483119"/>
            </a:xfrm>
          </p:grpSpPr>
          <p:pic>
            <p:nvPicPr>
              <p:cNvPr id="137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A0181158-6BB2-0326-D2B6-4FA54416C0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18644" y="2866219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16" descr="I:\! WORK\For prezentations\peoples\user_256.png">
                <a:extLst>
                  <a:ext uri="{FF2B5EF4-FFF2-40B4-BE49-F238E27FC236}">
                    <a16:creationId xmlns:a16="http://schemas.microsoft.com/office/drawing/2014/main" id="{3F80794F-6865-C8E0-5D9C-69A3350332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32462" y="2866218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" name="Picture 17" descr="I:\! WORK\For prezentations\peoples\user_256.png">
                <a:extLst>
                  <a:ext uri="{FF2B5EF4-FFF2-40B4-BE49-F238E27FC236}">
                    <a16:creationId xmlns:a16="http://schemas.microsoft.com/office/drawing/2014/main" id="{058509B2-6255-6FD9-C9CE-5D23079916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715910" y="2861401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7" descr="I:\! WORK\For prezentations\peoples\user_256.png">
                <a:extLst>
                  <a:ext uri="{FF2B5EF4-FFF2-40B4-BE49-F238E27FC236}">
                    <a16:creationId xmlns:a16="http://schemas.microsoft.com/office/drawing/2014/main" id="{35072096-00ED-E244-1C1B-55EF0A33F1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122399" y="2863447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9BB4A4A9-C9B7-87E6-54A8-5AAEEBD86D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8889" y="2895825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Правая фигурная скобка 16">
              <a:extLst>
                <a:ext uri="{FF2B5EF4-FFF2-40B4-BE49-F238E27FC236}">
                  <a16:creationId xmlns:a16="http://schemas.microsoft.com/office/drawing/2014/main" id="{3FCD8856-2231-5B0E-75B6-C8D1C4CFA758}"/>
                </a:ext>
              </a:extLst>
            </p:cNvPr>
            <p:cNvSpPr/>
            <p:nvPr/>
          </p:nvSpPr>
          <p:spPr>
            <a:xfrm rot="5400000">
              <a:off x="5281495" y="5708014"/>
              <a:ext cx="274936" cy="6260707"/>
            </a:xfrm>
            <a:prstGeom prst="rightBrace">
              <a:avLst>
                <a:gd name="adj1" fmla="val 12258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157121">
                <a:buClr>
                  <a:srgbClr val="000000"/>
                </a:buClr>
                <a:defRPr/>
              </a:pPr>
              <a:endParaRPr lang="ru-RU" sz="1772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9" name="Picture 18" descr="I:\! WORK\For prezentations\peoples\user_256.png">
              <a:extLst>
                <a:ext uri="{FF2B5EF4-FFF2-40B4-BE49-F238E27FC236}">
                  <a16:creationId xmlns:a16="http://schemas.microsoft.com/office/drawing/2014/main" id="{4B564F0B-59DB-FA91-72F7-E62DD3840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F7964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89460" y="6714490"/>
              <a:ext cx="944431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Соединитель: изогнутый 21">
              <a:extLst>
                <a:ext uri="{FF2B5EF4-FFF2-40B4-BE49-F238E27FC236}">
                  <a16:creationId xmlns:a16="http://schemas.microsoft.com/office/drawing/2014/main" id="{5EF8317B-2F87-E761-EA98-740AC1A11CE3}"/>
                </a:ext>
              </a:extLst>
            </p:cNvPr>
            <p:cNvCxnSpPr>
              <a:cxnSpLocks/>
            </p:cNvCxnSpPr>
            <p:nvPr/>
          </p:nvCxnSpPr>
          <p:spPr>
            <a:xfrm>
              <a:off x="1891982" y="7048364"/>
              <a:ext cx="3230458" cy="618099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>
              <a:extLst>
                <a:ext uri="{FF2B5EF4-FFF2-40B4-BE49-F238E27FC236}">
                  <a16:creationId xmlns:a16="http://schemas.microsoft.com/office/drawing/2014/main" id="{A2ED39B2-781A-99A8-F361-65E99663E1DC}"/>
                </a:ext>
              </a:extLst>
            </p:cNvPr>
            <p:cNvCxnSpPr>
              <a:cxnSpLocks/>
              <a:stCxn id="137" idx="3"/>
            </p:cNvCxnSpPr>
            <p:nvPr/>
          </p:nvCxnSpPr>
          <p:spPr>
            <a:xfrm flipH="1">
              <a:off x="1723065" y="7944314"/>
              <a:ext cx="663767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25E39B1-4C84-1C5B-D6FC-AF3DE93CE5CA}"/>
              </a:ext>
            </a:extLst>
          </p:cNvPr>
          <p:cNvSpPr/>
          <p:nvPr/>
        </p:nvSpPr>
        <p:spPr>
          <a:xfrm>
            <a:off x="-216602" y="102915"/>
            <a:ext cx="17754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ПРИ ВАУЧЕРНОМ ФИНАНСИРОВАНИИ МЕНЯЕТСЯ СХЕМА ПОСТАНОВКИ В ОЧЕРЕДЬ</a:t>
            </a:r>
            <a:endParaRPr lang="ru-RU" sz="3200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5">
            <a:extLst>
              <a:ext uri="{FF2B5EF4-FFF2-40B4-BE49-F238E27FC236}">
                <a16:creationId xmlns:a16="http://schemas.microsoft.com/office/drawing/2014/main" id="{5275A597-B910-4E56-D8FB-6F39715BB21B}"/>
              </a:ext>
            </a:extLst>
          </p:cNvPr>
          <p:cNvSpPr/>
          <p:nvPr/>
        </p:nvSpPr>
        <p:spPr>
          <a:xfrm>
            <a:off x="10237977" y="3190591"/>
            <a:ext cx="7081302" cy="20871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57121">
              <a:defRPr/>
            </a:pPr>
            <a:endParaRPr lang="ru-RU" sz="2278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3251BC0-9F7F-F99F-EC08-5BAF03271E29}"/>
              </a:ext>
            </a:extLst>
          </p:cNvPr>
          <p:cNvSpPr txBox="1"/>
          <p:nvPr/>
        </p:nvSpPr>
        <p:spPr>
          <a:xfrm>
            <a:off x="9850772" y="1323474"/>
            <a:ext cx="7493191" cy="7934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ctr">
              <a:defRPr b="1" i="0" u="none" strike="noStrike">
                <a:solidFill>
                  <a:srgbClr val="000000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algn="ctr"/>
            <a:r>
              <a:rPr lang="ru-RU" altLang="ko-KR" sz="2278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РЕБЕНОК ВСТАЕТ В ОЧЕРЕДЬ, ЧТОБЫ ПОЛУЧИТЬ ВАУЧЕР</a:t>
            </a:r>
            <a:endParaRPr lang="ru-RU" sz="22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15" descr="I:\! WORK\For prezentations\peoples\user_256.png">
            <a:extLst>
              <a:ext uri="{FF2B5EF4-FFF2-40B4-BE49-F238E27FC236}">
                <a16:creationId xmlns:a16="http://schemas.microsoft.com/office/drawing/2014/main" id="{3866A952-2012-A981-7017-7DC062EC0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119246" y="3561413"/>
            <a:ext cx="706842" cy="70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AA0D1B3-44DA-9D0C-7E1A-A06524891D1F}"/>
              </a:ext>
            </a:extLst>
          </p:cNvPr>
          <p:cNvSpPr txBox="1"/>
          <p:nvPr/>
        </p:nvSpPr>
        <p:spPr>
          <a:xfrm>
            <a:off x="9850772" y="2248913"/>
            <a:ext cx="80979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57121">
              <a:defRPr/>
            </a:pP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Очередь исходя от возраста и социального статуса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defTabSz="1157121">
              <a:defRPr/>
            </a:pP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63141" indent="-263141" algn="just" defTabSz="1157121">
              <a:buFontTx/>
              <a:buChar char="-"/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заявления распределяются по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21 категории;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63141" indent="-263141" algn="just" defTabSz="1157121">
              <a:buFontTx/>
              <a:buChar char="-"/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 каждой категории своя очередь;</a:t>
            </a:r>
          </a:p>
          <a:p>
            <a:pPr marL="263141" indent="-263141" algn="just" defTabSz="1157121">
              <a:buFontTx/>
              <a:buChar char="-"/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госзаказ распределяется по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итерациями (этапам);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63141" indent="-263141" algn="just" defTabSz="1157121">
              <a:buFontTx/>
              <a:buChar char="-"/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раз в год очередь актуализируется</a:t>
            </a:r>
          </a:p>
          <a:p>
            <a:pPr marL="263141" indent="-263141" defTabSz="1157121">
              <a:buFontTx/>
              <a:buChar char="-"/>
              <a:defRPr/>
            </a:pP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0757B82-F356-D5B6-FC9B-1A145DCC93D6}"/>
              </a:ext>
            </a:extLst>
          </p:cNvPr>
          <p:cNvSpPr txBox="1"/>
          <p:nvPr/>
        </p:nvSpPr>
        <p:spPr>
          <a:xfrm>
            <a:off x="9744899" y="6017002"/>
            <a:ext cx="35879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57121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Дети военнослужащих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E3287C6-AD8E-B00D-C27F-86ADB00E54C3}"/>
              </a:ext>
            </a:extLst>
          </p:cNvPr>
          <p:cNvSpPr txBox="1"/>
          <p:nvPr/>
        </p:nvSpPr>
        <p:spPr>
          <a:xfrm>
            <a:off x="10242730" y="7260184"/>
            <a:ext cx="24119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57121"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Дети с ООП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019DCD30-B273-DD6D-E00D-DA92FAD35A5C}"/>
              </a:ext>
            </a:extLst>
          </p:cNvPr>
          <p:cNvSpPr txBox="1"/>
          <p:nvPr/>
        </p:nvSpPr>
        <p:spPr>
          <a:xfrm>
            <a:off x="10264833" y="8341877"/>
            <a:ext cx="24119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57121"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Дети педагогов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7EF8DCB-1DC2-6D60-D8BE-2FE1B97DC9D8}"/>
              </a:ext>
            </a:extLst>
          </p:cNvPr>
          <p:cNvSpPr txBox="1"/>
          <p:nvPr/>
        </p:nvSpPr>
        <p:spPr>
          <a:xfrm>
            <a:off x="10264833" y="9360143"/>
            <a:ext cx="24119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57121"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Дети 5 лет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0393706" y="5314734"/>
            <a:ext cx="6215935" cy="789174"/>
            <a:chOff x="10695115" y="5476721"/>
            <a:chExt cx="6215935" cy="789174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D01B0210-996D-B70C-3FA3-C3CF509E2CF3}"/>
                </a:ext>
              </a:extLst>
            </p:cNvPr>
            <p:cNvGrpSpPr/>
            <p:nvPr/>
          </p:nvGrpSpPr>
          <p:grpSpPr>
            <a:xfrm>
              <a:off x="10695115" y="5476721"/>
              <a:ext cx="2076787" cy="570227"/>
              <a:chOff x="12239675" y="6329309"/>
              <a:chExt cx="2706233" cy="743055"/>
            </a:xfrm>
          </p:grpSpPr>
          <p:pic>
            <p:nvPicPr>
              <p:cNvPr id="43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23AE3361-7F01-E1E6-95BA-4C893C415A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23967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0B2A1561-1627-C2CA-CF69-E1E4A92F23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90525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4C688E71-6F86-B9AF-738E-7D1CB24BB3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540503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E3EA0CEB-651B-33BD-51FD-C048260E2B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206083" y="6329309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57" name="Straight Arrow Connector 21">
              <a:extLst>
                <a:ext uri="{FF2B5EF4-FFF2-40B4-BE49-F238E27FC236}">
                  <a16:creationId xmlns:a16="http://schemas.microsoft.com/office/drawing/2014/main" id="{2482A4CF-3043-549E-6867-AA4D58A41CB0}"/>
                </a:ext>
              </a:extLst>
            </p:cNvPr>
            <p:cNvCxnSpPr>
              <a:cxnSpLocks/>
            </p:cNvCxnSpPr>
            <p:nvPr/>
          </p:nvCxnSpPr>
          <p:spPr>
            <a:xfrm>
              <a:off x="12939487" y="5884447"/>
              <a:ext cx="2689811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pic>
          <p:nvPicPr>
            <p:cNvPr id="159" name="Google Shape;2789;p7">
              <a:extLst>
                <a:ext uri="{FF2B5EF4-FFF2-40B4-BE49-F238E27FC236}">
                  <a16:creationId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933647" y="5573084"/>
              <a:ext cx="977403" cy="6928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Группа 4"/>
          <p:cNvGrpSpPr/>
          <p:nvPr/>
        </p:nvGrpSpPr>
        <p:grpSpPr>
          <a:xfrm>
            <a:off x="10355136" y="6628800"/>
            <a:ext cx="6257247" cy="738149"/>
            <a:chOff x="10653803" y="6476746"/>
            <a:chExt cx="6257247" cy="738149"/>
          </a:xfrm>
        </p:grpSpPr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74E5E53B-1995-54F2-E98B-08E7C7262278}"/>
                </a:ext>
              </a:extLst>
            </p:cNvPr>
            <p:cNvGrpSpPr/>
            <p:nvPr/>
          </p:nvGrpSpPr>
          <p:grpSpPr>
            <a:xfrm>
              <a:off x="10653803" y="6476746"/>
              <a:ext cx="2076787" cy="570227"/>
              <a:chOff x="12239675" y="6329309"/>
              <a:chExt cx="2706233" cy="743055"/>
            </a:xfrm>
          </p:grpSpPr>
          <p:pic>
            <p:nvPicPr>
              <p:cNvPr id="51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9618232E-7636-754F-F668-8C003D1C23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23967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9EB80522-7710-A43F-45FE-4F5A212C4C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90525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CD876394-7ADA-AF06-20CF-8D360092E1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540503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E77BAA67-20F2-CE73-2392-54BFBC3EAD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206083" y="6329309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60" name="Straight Arrow Connector 21">
              <a:extLst>
                <a:ext uri="{FF2B5EF4-FFF2-40B4-BE49-F238E27FC236}">
                  <a16:creationId xmlns:a16="http://schemas.microsoft.com/office/drawing/2014/main" id="{E3D0BF57-C982-C7D5-CC99-7513519318BA}"/>
                </a:ext>
              </a:extLst>
            </p:cNvPr>
            <p:cNvCxnSpPr>
              <a:cxnSpLocks/>
            </p:cNvCxnSpPr>
            <p:nvPr/>
          </p:nvCxnSpPr>
          <p:spPr>
            <a:xfrm>
              <a:off x="12939487" y="6833447"/>
              <a:ext cx="2689811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pic>
          <p:nvPicPr>
            <p:cNvPr id="161" name="Google Shape;2789;p7">
              <a:extLst>
                <a:ext uri="{FF2B5EF4-FFF2-40B4-BE49-F238E27FC236}">
                  <a16:creationId xmlns:a16="http://schemas.microsoft.com/office/drawing/2014/main" id="{B5CA4FEA-5C20-A3F3-4836-0F2B889CC7E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933647" y="6522084"/>
              <a:ext cx="977403" cy="6928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Группа 3"/>
          <p:cNvGrpSpPr/>
          <p:nvPr/>
        </p:nvGrpSpPr>
        <p:grpSpPr>
          <a:xfrm>
            <a:off x="10432417" y="7774087"/>
            <a:ext cx="6213344" cy="738597"/>
            <a:chOff x="10673895" y="7359503"/>
            <a:chExt cx="6213344" cy="738597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FB8F2435-C1DE-A51C-789D-A25670A16945}"/>
                </a:ext>
              </a:extLst>
            </p:cNvPr>
            <p:cNvGrpSpPr/>
            <p:nvPr/>
          </p:nvGrpSpPr>
          <p:grpSpPr>
            <a:xfrm>
              <a:off x="10673895" y="7359503"/>
              <a:ext cx="2076787" cy="570227"/>
              <a:chOff x="12239675" y="6329309"/>
              <a:chExt cx="2706233" cy="743055"/>
            </a:xfrm>
          </p:grpSpPr>
          <p:pic>
            <p:nvPicPr>
              <p:cNvPr id="129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DD76E695-86D4-8AA1-29B9-B8818DEA6F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23967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90C3A4B0-A0D5-2D15-3907-BF77EFB03F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90525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21463BBB-0C5D-64D8-DFE6-81618E9522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540503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64BA9D20-6A66-C40C-6A77-E46349083C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206083" y="6329309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62" name="Straight Arrow Connector 21">
              <a:extLst>
                <a:ext uri="{FF2B5EF4-FFF2-40B4-BE49-F238E27FC236}">
                  <a16:creationId xmlns:a16="http://schemas.microsoft.com/office/drawing/2014/main" id="{1C7AA380-485B-6CD7-50B6-689283420270}"/>
                </a:ext>
              </a:extLst>
            </p:cNvPr>
            <p:cNvCxnSpPr>
              <a:cxnSpLocks/>
            </p:cNvCxnSpPr>
            <p:nvPr/>
          </p:nvCxnSpPr>
          <p:spPr>
            <a:xfrm>
              <a:off x="12915676" y="7716652"/>
              <a:ext cx="2689811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pic>
          <p:nvPicPr>
            <p:cNvPr id="163" name="Google Shape;2789;p7">
              <a:extLst>
                <a:ext uri="{FF2B5EF4-FFF2-40B4-BE49-F238E27FC236}">
                  <a16:creationId xmlns:a16="http://schemas.microsoft.com/office/drawing/2014/main" id="{9EEE682D-BC57-E91E-758F-7A37AAD27B3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909836" y="7405289"/>
              <a:ext cx="977403" cy="6928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Группа 2"/>
          <p:cNvGrpSpPr/>
          <p:nvPr/>
        </p:nvGrpSpPr>
        <p:grpSpPr>
          <a:xfrm>
            <a:off x="10393038" y="8698327"/>
            <a:ext cx="6239746" cy="692811"/>
            <a:chOff x="10671304" y="8217422"/>
            <a:chExt cx="6239746" cy="692811"/>
          </a:xfrm>
        </p:grpSpPr>
        <p:grpSp>
          <p:nvGrpSpPr>
            <p:cNvPr id="135" name="Группа 134">
              <a:extLst>
                <a:ext uri="{FF2B5EF4-FFF2-40B4-BE49-F238E27FC236}">
                  <a16:creationId xmlns:a16="http://schemas.microsoft.com/office/drawing/2014/main" id="{DF03343B-8720-8DA7-5386-3596AF377392}"/>
                </a:ext>
              </a:extLst>
            </p:cNvPr>
            <p:cNvGrpSpPr/>
            <p:nvPr/>
          </p:nvGrpSpPr>
          <p:grpSpPr>
            <a:xfrm>
              <a:off x="10671304" y="8297633"/>
              <a:ext cx="2076787" cy="570227"/>
              <a:chOff x="12239675" y="6329309"/>
              <a:chExt cx="2706233" cy="743055"/>
            </a:xfrm>
          </p:grpSpPr>
          <p:pic>
            <p:nvPicPr>
              <p:cNvPr id="144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68A7319D-B10C-2E56-F8C5-84C1FD6DC9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23967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23C7359C-A9F6-F456-83B6-55D3656F09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90525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6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BCF85F84-EE5D-878B-706C-ECDD3536EC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540503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D3FED3BC-5B13-7580-59D6-0AD02AD13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206083" y="6329309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64" name="Straight Arrow Connector 21">
              <a:extLst>
                <a:ext uri="{FF2B5EF4-FFF2-40B4-BE49-F238E27FC236}">
                  <a16:creationId xmlns:a16="http://schemas.microsoft.com/office/drawing/2014/main" id="{808FF16E-71A8-96EE-967F-55E21F4CB0AD}"/>
                </a:ext>
              </a:extLst>
            </p:cNvPr>
            <p:cNvCxnSpPr>
              <a:cxnSpLocks/>
            </p:cNvCxnSpPr>
            <p:nvPr/>
          </p:nvCxnSpPr>
          <p:spPr>
            <a:xfrm>
              <a:off x="12939487" y="8528786"/>
              <a:ext cx="2689811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pic>
          <p:nvPicPr>
            <p:cNvPr id="165" name="Google Shape;2789;p7">
              <a:extLst>
                <a:ext uri="{FF2B5EF4-FFF2-40B4-BE49-F238E27FC236}">
                  <a16:creationId xmlns:a16="http://schemas.microsoft.com/office/drawing/2014/main" id="{36EF9F92-A48B-D9BD-F865-B1AE166091E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933647" y="8217422"/>
              <a:ext cx="977403" cy="6928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9" name="Group 2"/>
          <p:cNvGrpSpPr/>
          <p:nvPr/>
        </p:nvGrpSpPr>
        <p:grpSpPr>
          <a:xfrm>
            <a:off x="704612" y="9856797"/>
            <a:ext cx="16926697" cy="1542251"/>
            <a:chOff x="0" y="0"/>
            <a:chExt cx="58960502" cy="5372100"/>
          </a:xfrm>
        </p:grpSpPr>
        <p:sp>
          <p:nvSpPr>
            <p:cNvPr id="82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sp>
        <p:nvSpPr>
          <p:cNvPr id="83" name="Прямоугольник 82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67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196637"/>
              </p:ext>
            </p:extLst>
          </p:nvPr>
        </p:nvGraphicFramePr>
        <p:xfrm>
          <a:off x="48900" y="1028700"/>
          <a:ext cx="12752699" cy="89837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700">
                  <a:extLst>
                    <a:ext uri="{9D8B030D-6E8A-4147-A177-3AD203B41FA5}">
                      <a16:colId xmlns:a16="http://schemas.microsoft.com/office/drawing/2014/main" val="7666629"/>
                    </a:ext>
                  </a:extLst>
                </a:gridCol>
                <a:gridCol w="11538014">
                  <a:extLst>
                    <a:ext uri="{9D8B030D-6E8A-4147-A177-3AD203B41FA5}">
                      <a16:colId xmlns:a16="http://schemas.microsoft.com/office/drawing/2014/main" val="3162032812"/>
                    </a:ext>
                  </a:extLst>
                </a:gridCol>
                <a:gridCol w="653985">
                  <a:extLst>
                    <a:ext uri="{9D8B030D-6E8A-4147-A177-3AD203B41FA5}">
                      <a16:colId xmlns:a16="http://schemas.microsoft.com/office/drawing/2014/main" val="2566661871"/>
                    </a:ext>
                  </a:extLst>
                </a:gridCol>
              </a:tblGrid>
              <a:tr h="730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Fira Sans Medium" panose="020B0604020202020204" charset="0"/>
                        </a:rPr>
                        <a:t>№ </a:t>
                      </a:r>
                      <a:r>
                        <a:rPr lang="ru-RU" sz="1400" b="0" dirty="0">
                          <a:effectLst/>
                          <a:latin typeface="Fira Sans Medium" panose="020B0604020202020204" charset="0"/>
                        </a:rPr>
                        <a:t>категории</a:t>
                      </a:r>
                      <a:endParaRPr lang="ru-RU" sz="1200" b="0" dirty="0">
                        <a:effectLst/>
                        <a:latin typeface="Fira Sans Medium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2" marR="25842" marT="0" marB="0" anchor="ctr">
                    <a:lnB w="38100" cmpd="sng">
                      <a:noFill/>
                    </a:lnB>
                    <a:solidFill>
                      <a:srgbClr val="A066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Fira Sans Medium" panose="020B0604020202020204" charset="0"/>
                        </a:rPr>
                        <a:t>Описание категории</a:t>
                      </a:r>
                      <a:endParaRPr lang="ru-RU" sz="1200" b="0" dirty="0">
                        <a:effectLst/>
                        <a:latin typeface="Fira Sans Medium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2" marR="25842" marT="0" marB="0" anchor="ctr">
                    <a:lnB w="38100" cmpd="sng">
                      <a:noFill/>
                    </a:lnB>
                    <a:solidFill>
                      <a:srgbClr val="A066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Fira Sans Medium" panose="020B0604020202020204" charset="0"/>
                        </a:rPr>
                        <a:t>Вес категории</a:t>
                      </a:r>
                      <a:endParaRPr lang="ru-RU" sz="1200" b="0" dirty="0">
                        <a:effectLst/>
                        <a:latin typeface="Fira Sans Medium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2" marR="25842" marT="0" marB="0" anchor="ctr">
                    <a:lnB w="38100" cmpd="sng">
                      <a:noFill/>
                    </a:lnB>
                    <a:solidFill>
                      <a:srgbClr val="A066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528718"/>
                  </a:ext>
                </a:extLst>
              </a:tr>
              <a:tr h="692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военнослужащих, сотрудников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СГО, 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правоохранительных органов, фельдъегерской службы, в возрасте 5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606045"/>
                  </a:ext>
                </a:extLst>
              </a:tr>
              <a:tr h="655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военнослужащих, сотрудников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СГО, 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правоохранительных органов, фельдъегерской службы, в возрасте от 2 до 5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413158"/>
                  </a:ext>
                </a:extLst>
              </a:tr>
              <a:tr h="571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с ограниченными возможностями, в возрасте от 2 и старше, в общеобразовательные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103477"/>
                  </a:ext>
                </a:extLst>
              </a:tr>
              <a:tr h="378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в возрасте 5 лет из семей, в которых один из родителей имеет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инвалидность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777425"/>
                  </a:ext>
                </a:extLst>
              </a:tr>
              <a:tr h="571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в возрасте от 2 до 5 лет из семей, в которых один из родителей имеет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инвалидность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23546"/>
                  </a:ext>
                </a:extLst>
              </a:tr>
              <a:tr h="4460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в возрасте 5 лет из семей, воспитывающих ребенка с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инвалидностью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906423"/>
                  </a:ext>
                </a:extLst>
              </a:tr>
              <a:tr h="424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в возрасте от 2 до 5 лет из семей, воспитывающих ребенка с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инвалидностью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908115"/>
                  </a:ext>
                </a:extLst>
              </a:tr>
              <a:tr h="331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5 лет, оставшиеся без попечения родителей,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дети-сироты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96374"/>
                  </a:ext>
                </a:extLst>
              </a:tr>
              <a:tr h="3297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в возрасте от 2 до 5 лет оставшиеся без попечения родителей,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дети-сироты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9227403"/>
                  </a:ext>
                </a:extLst>
              </a:tr>
              <a:tr h="302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в возрасте 5 лет из многодетной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семьи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0692208"/>
                  </a:ext>
                </a:extLst>
              </a:tr>
              <a:tr h="302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в возрасте от 2 до 5 лет из многодетной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семьи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794400"/>
                  </a:ext>
                </a:extLst>
              </a:tr>
              <a:tr h="302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педагогов, медицинских работников в возрасте 5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107471"/>
                  </a:ext>
                </a:extLst>
              </a:tr>
              <a:tr h="371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педагогов, медицинских работников в возрасте от 2 до 5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78265"/>
                  </a:ext>
                </a:extLst>
              </a:tr>
              <a:tr h="302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в очереди, по возрасту достигшие 5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0187403"/>
                  </a:ext>
                </a:extLst>
              </a:tr>
              <a:tr h="302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дети-близнецы в очереди, по возрасту достигшие 5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812818"/>
                  </a:ext>
                </a:extLst>
              </a:tr>
              <a:tr h="302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дети-близнецы от 2 до 5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725137"/>
                  </a:ext>
                </a:extLst>
              </a:tr>
              <a:tr h="452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дети, посещающие ДО на коммерческой основе в возрасте от 2 до 6 лет при посещении ДО не менее 6 месяцев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подряд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933795"/>
                  </a:ext>
                </a:extLst>
              </a:tr>
              <a:tr h="302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в очереди, по возрасту достигшие 4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135294"/>
                  </a:ext>
                </a:extLst>
              </a:tr>
              <a:tr h="302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в очереди, по возрасту достигшие 3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7220"/>
                  </a:ext>
                </a:extLst>
              </a:tr>
              <a:tr h="302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 в очереди, по возрасту достигшие 2 </a:t>
                      </a: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675479"/>
                  </a:ext>
                </a:extLst>
              </a:tr>
              <a:tr h="302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дети в очереди, возраст которых достиг 1 года или младше</a:t>
                      </a: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885324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3509812" y="1769728"/>
            <a:ext cx="4343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Постановка на очередь осуществляется согласно достижения полных лет до конца календарного года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582223" y="3377641"/>
            <a:ext cx="45703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Перемещение детей между категориями осуществляется 31 июля.</a:t>
            </a:r>
          </a:p>
          <a:p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При полном удовлетворении очереди по категориям, допускается обновление 1 января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509812" y="5567202"/>
            <a:ext cx="4570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Номер очереди по каждой категории формируется отдельно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3447" y="-20171"/>
            <a:ext cx="7875089" cy="785680"/>
            <a:chOff x="0" y="-6643"/>
            <a:chExt cx="7875089" cy="785680"/>
          </a:xfrm>
        </p:grpSpPr>
        <p:sp>
          <p:nvSpPr>
            <p:cNvPr id="19" name="Freeform 16"/>
            <p:cNvSpPr/>
            <p:nvPr/>
          </p:nvSpPr>
          <p:spPr>
            <a:xfrm rot="10800000">
              <a:off x="307975" y="-6643"/>
              <a:ext cx="7218627" cy="779037"/>
            </a:xfrm>
            <a:custGeom>
              <a:avLst/>
              <a:gdLst/>
              <a:ahLst/>
              <a:cxnLst/>
              <a:rect l="l" t="t" r="r" b="b"/>
              <a:pathLst>
                <a:path w="29272148" h="5372100">
                  <a:moveTo>
                    <a:pt x="27721477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7721477" y="5372100"/>
                  </a:lnTo>
                  <a:lnTo>
                    <a:pt x="29272148" y="2686050"/>
                  </a:lnTo>
                  <a:lnTo>
                    <a:pt x="27721477" y="0"/>
                  </a:lnTo>
                  <a:close/>
                </a:path>
              </a:pathLst>
            </a:custGeom>
            <a:solidFill>
              <a:srgbClr val="B6E9F5"/>
            </a:solidFill>
          </p:spPr>
        </p:sp>
        <p:grpSp>
          <p:nvGrpSpPr>
            <p:cNvPr id="20" name="Group 15"/>
            <p:cNvGrpSpPr/>
            <p:nvPr/>
          </p:nvGrpSpPr>
          <p:grpSpPr>
            <a:xfrm rot="10800000">
              <a:off x="0" y="0"/>
              <a:ext cx="7218627" cy="779037"/>
              <a:chOff x="2886224" y="1261133"/>
              <a:chExt cx="22784924" cy="2458962"/>
            </a:xfrm>
          </p:grpSpPr>
          <p:sp>
            <p:nvSpPr>
              <p:cNvPr id="22" name="Freeform 16"/>
              <p:cNvSpPr/>
              <p:nvPr/>
            </p:nvSpPr>
            <p:spPr>
              <a:xfrm>
                <a:off x="2886224" y="1261133"/>
                <a:ext cx="22784924" cy="2458962"/>
              </a:xfrm>
              <a:custGeom>
                <a:avLst/>
                <a:gdLst/>
                <a:ahLst/>
                <a:cxnLst/>
                <a:rect l="l" t="t" r="r" b="b"/>
                <a:pathLst>
                  <a:path w="29272148" h="5372100">
                    <a:moveTo>
                      <a:pt x="27721477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27721477" y="5372100"/>
                    </a:lnTo>
                    <a:lnTo>
                      <a:pt x="29272148" y="2686050"/>
                    </a:lnTo>
                    <a:lnTo>
                      <a:pt x="27721477" y="0"/>
                    </a:lnTo>
                    <a:close/>
                  </a:path>
                </a:pathLst>
              </a:custGeom>
              <a:solidFill>
                <a:srgbClr val="1836B2"/>
              </a:solidFill>
            </p:spPr>
          </p:sp>
        </p:grpSp>
        <p:sp>
          <p:nvSpPr>
            <p:cNvPr id="21" name="TextBox 17"/>
            <p:cNvSpPr txBox="1"/>
            <p:nvPr/>
          </p:nvSpPr>
          <p:spPr>
            <a:xfrm>
              <a:off x="1321888" y="120964"/>
              <a:ext cx="6553201" cy="4924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ru-RU" sz="3200" b="1" spc="-139" dirty="0" smtClean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Категории очереди </a:t>
              </a:r>
              <a:endParaRPr lang="en-US" sz="3200" b="1" spc="-139" dirty="0">
                <a:solidFill>
                  <a:srgbClr val="FFFFFF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  <a:sym typeface="Fira Sans Medium"/>
              </a:endParaRPr>
            </a:p>
          </p:txBody>
        </p:sp>
      </p:grpSp>
      <p:sp>
        <p:nvSpPr>
          <p:cNvPr id="15" name="Freeform 10"/>
          <p:cNvSpPr/>
          <p:nvPr/>
        </p:nvSpPr>
        <p:spPr>
          <a:xfrm rot="10800000">
            <a:off x="13128642" y="2569882"/>
            <a:ext cx="341236" cy="295543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1836B2"/>
          </a:solidFill>
        </p:spPr>
      </p:sp>
      <p:sp>
        <p:nvSpPr>
          <p:cNvPr id="16" name="Freeform 10"/>
          <p:cNvSpPr/>
          <p:nvPr/>
        </p:nvSpPr>
        <p:spPr>
          <a:xfrm rot="10800000">
            <a:off x="13128642" y="4037798"/>
            <a:ext cx="341236" cy="295543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1836B2"/>
          </a:solidFill>
        </p:spPr>
      </p:sp>
      <p:sp>
        <p:nvSpPr>
          <p:cNvPr id="23" name="Freeform 10"/>
          <p:cNvSpPr/>
          <p:nvPr/>
        </p:nvSpPr>
        <p:spPr>
          <a:xfrm rot="10800000">
            <a:off x="13128642" y="5729924"/>
            <a:ext cx="341236" cy="295543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1836B2"/>
          </a:solidFill>
        </p:spPr>
      </p:sp>
      <p:sp>
        <p:nvSpPr>
          <p:cNvPr id="24" name="Freeform 10"/>
          <p:cNvSpPr/>
          <p:nvPr/>
        </p:nvSpPr>
        <p:spPr>
          <a:xfrm rot="10800000">
            <a:off x="13151054" y="6678087"/>
            <a:ext cx="341236" cy="295543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1836B2"/>
          </a:solidFill>
        </p:spPr>
      </p:sp>
      <p:sp>
        <p:nvSpPr>
          <p:cNvPr id="25" name="Прямоугольник 24"/>
          <p:cNvSpPr/>
          <p:nvPr/>
        </p:nvSpPr>
        <p:spPr>
          <a:xfrm>
            <a:off x="13487400" y="6525657"/>
            <a:ext cx="4570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Распределение ваучеров согласно весу категории</a:t>
            </a:r>
          </a:p>
        </p:txBody>
      </p:sp>
      <p:sp>
        <p:nvSpPr>
          <p:cNvPr id="26" name="AutoShape 35"/>
          <p:cNvSpPr/>
          <p:nvPr/>
        </p:nvSpPr>
        <p:spPr>
          <a:xfrm rot="5400000">
            <a:off x="11240674" y="4823854"/>
            <a:ext cx="4108205" cy="2"/>
          </a:xfrm>
          <a:prstGeom prst="line">
            <a:avLst/>
          </a:prstGeom>
          <a:ln w="28575" cap="rnd">
            <a:solidFill>
              <a:srgbClr val="1836B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Freeform 18"/>
          <p:cNvSpPr/>
          <p:nvPr/>
        </p:nvSpPr>
        <p:spPr>
          <a:xfrm>
            <a:off x="14554200" y="8197854"/>
            <a:ext cx="3733800" cy="2064493"/>
          </a:xfrm>
          <a:custGeom>
            <a:avLst/>
            <a:gdLst/>
            <a:ahLst/>
            <a:cxnLst/>
            <a:rect l="l" t="t" r="r" b="b"/>
            <a:pathLst>
              <a:path w="6334729" h="3616922">
                <a:moveTo>
                  <a:pt x="6334729" y="0"/>
                </a:moveTo>
                <a:lnTo>
                  <a:pt x="0" y="0"/>
                </a:lnTo>
                <a:lnTo>
                  <a:pt x="0" y="3616923"/>
                </a:lnTo>
                <a:lnTo>
                  <a:pt x="6334729" y="3616923"/>
                </a:lnTo>
                <a:lnTo>
                  <a:pt x="633472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51576"/>
            </a:stretch>
          </a:blipFill>
        </p:spPr>
      </p:sp>
      <p:sp>
        <p:nvSpPr>
          <p:cNvPr id="30" name="Прямоугольник 29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03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0" y="0"/>
            <a:ext cx="7875089" cy="1000470"/>
            <a:chOff x="-304801" y="642362"/>
            <a:chExt cx="7875089" cy="1000470"/>
          </a:xfrm>
        </p:grpSpPr>
        <p:sp>
          <p:nvSpPr>
            <p:cNvPr id="23" name="Freeform 16"/>
            <p:cNvSpPr/>
            <p:nvPr/>
          </p:nvSpPr>
          <p:spPr>
            <a:xfrm rot="10800000">
              <a:off x="1308847" y="868706"/>
              <a:ext cx="5582568" cy="774126"/>
            </a:xfrm>
            <a:custGeom>
              <a:avLst/>
              <a:gdLst/>
              <a:ahLst/>
              <a:cxnLst/>
              <a:rect l="l" t="t" r="r" b="b"/>
              <a:pathLst>
                <a:path w="29272148" h="5372100">
                  <a:moveTo>
                    <a:pt x="27721477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7721477" y="5372100"/>
                  </a:lnTo>
                  <a:lnTo>
                    <a:pt x="29272148" y="2686050"/>
                  </a:lnTo>
                  <a:lnTo>
                    <a:pt x="27721477" y="0"/>
                  </a:lnTo>
                  <a:close/>
                </a:path>
              </a:pathLst>
            </a:custGeom>
            <a:solidFill>
              <a:srgbClr val="86C7ED"/>
            </a:solidFill>
          </p:spPr>
        </p:sp>
        <p:grpSp>
          <p:nvGrpSpPr>
            <p:cNvPr id="14" name="Group 14"/>
            <p:cNvGrpSpPr/>
            <p:nvPr/>
          </p:nvGrpSpPr>
          <p:grpSpPr>
            <a:xfrm>
              <a:off x="-304801" y="642362"/>
              <a:ext cx="7875089" cy="779037"/>
              <a:chOff x="1521139" y="697844"/>
              <a:chExt cx="10500120" cy="1038717"/>
            </a:xfrm>
          </p:grpSpPr>
          <p:grpSp>
            <p:nvGrpSpPr>
              <p:cNvPr id="15" name="Group 15"/>
              <p:cNvGrpSpPr/>
              <p:nvPr/>
            </p:nvGrpSpPr>
            <p:grpSpPr>
              <a:xfrm rot="-10800000">
                <a:off x="1521139" y="697844"/>
                <a:ext cx="9624837" cy="1038717"/>
                <a:chOff x="2886224" y="1261133"/>
                <a:chExt cx="22784924" cy="2458962"/>
              </a:xfrm>
            </p:grpSpPr>
            <p:sp>
              <p:nvSpPr>
                <p:cNvPr id="16" name="Freeform 16"/>
                <p:cNvSpPr/>
                <p:nvPr/>
              </p:nvSpPr>
              <p:spPr>
                <a:xfrm>
                  <a:off x="2886224" y="1261133"/>
                  <a:ext cx="22784924" cy="2458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2148" h="5372100">
                      <a:moveTo>
                        <a:pt x="27721477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27721477" y="5372100"/>
                      </a:lnTo>
                      <a:lnTo>
                        <a:pt x="29272148" y="2686050"/>
                      </a:lnTo>
                      <a:lnTo>
                        <a:pt x="27721477" y="0"/>
                      </a:lnTo>
                      <a:close/>
                    </a:path>
                  </a:pathLst>
                </a:custGeom>
                <a:solidFill>
                  <a:srgbClr val="1836B2"/>
                </a:solidFill>
              </p:spPr>
            </p:sp>
          </p:grpSp>
          <p:sp>
            <p:nvSpPr>
              <p:cNvPr id="17" name="TextBox 17"/>
              <p:cNvSpPr txBox="1"/>
              <p:nvPr/>
            </p:nvSpPr>
            <p:spPr>
              <a:xfrm>
                <a:off x="3283657" y="859129"/>
                <a:ext cx="8737602" cy="65659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ru-RU" sz="3200" b="1" spc="-139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Постановка на очередь</a:t>
                </a:r>
                <a:endParaRPr lang="en-US" sz="3200" b="1" spc="-139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endParaRPr>
              </a:p>
            </p:txBody>
          </p:sp>
        </p:grpSp>
      </p:grpSp>
      <p:sp>
        <p:nvSpPr>
          <p:cNvPr id="29" name="Google Shape;193;p25"/>
          <p:cNvSpPr/>
          <p:nvPr/>
        </p:nvSpPr>
        <p:spPr>
          <a:xfrm>
            <a:off x="889797" y="1605197"/>
            <a:ext cx="4800600" cy="1514844"/>
          </a:xfrm>
          <a:prstGeom prst="rect">
            <a:avLst/>
          </a:prstGeom>
          <a:solidFill>
            <a:schemeClr val="bg1">
              <a:alpha val="64000"/>
            </a:schemeClr>
          </a:solidFill>
          <a:ln w="28575">
            <a:solidFill>
              <a:srgbClr val="1836B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0800000" flipV="1">
            <a:off x="1364993" y="1142829"/>
            <a:ext cx="4007390" cy="792439"/>
          </a:xfrm>
          <a:prstGeom prst="rect">
            <a:avLst/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Общеобразовательная очередь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Google Shape;193;p25"/>
          <p:cNvSpPr/>
          <p:nvPr/>
        </p:nvSpPr>
        <p:spPr>
          <a:xfrm>
            <a:off x="6535204" y="1603154"/>
            <a:ext cx="4800600" cy="1509556"/>
          </a:xfrm>
          <a:prstGeom prst="rect">
            <a:avLst/>
          </a:prstGeom>
          <a:solidFill>
            <a:schemeClr val="bg1">
              <a:alpha val="64000"/>
            </a:schemeClr>
          </a:solidFill>
          <a:ln w="28575">
            <a:solidFill>
              <a:srgbClr val="1836B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10800000" flipV="1">
            <a:off x="7010400" y="1140785"/>
            <a:ext cx="4007390" cy="792439"/>
          </a:xfrm>
          <a:prstGeom prst="rect">
            <a:avLst/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Санаторная очередь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Google Shape;193;p25"/>
          <p:cNvSpPr/>
          <p:nvPr/>
        </p:nvSpPr>
        <p:spPr>
          <a:xfrm>
            <a:off x="12014997" y="1597710"/>
            <a:ext cx="4800600" cy="1514999"/>
          </a:xfrm>
          <a:prstGeom prst="rect">
            <a:avLst/>
          </a:prstGeom>
          <a:solidFill>
            <a:schemeClr val="bg1">
              <a:alpha val="64000"/>
            </a:schemeClr>
          </a:solidFill>
          <a:ln w="28575">
            <a:solidFill>
              <a:srgbClr val="1836B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10800000" flipV="1">
            <a:off x="12490193" y="1135342"/>
            <a:ext cx="4007390" cy="792439"/>
          </a:xfrm>
          <a:prstGeom prst="rect">
            <a:avLst/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Специальная очередь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270797" y="2078648"/>
            <a:ext cx="1031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О</a:t>
            </a:r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бщая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270797" y="2507926"/>
            <a:ext cx="37269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 категориям (21 категории)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787290" y="2009391"/>
            <a:ext cx="35694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Персональная в каждую ДО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2177344" y="2412418"/>
            <a:ext cx="4475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 возрасту, виду коррекции, языку</a:t>
            </a:r>
          </a:p>
          <a:p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согласно заключению ПМПК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2180611" y="2027430"/>
            <a:ext cx="35694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Персональная в каждую ДО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793461" y="2569473"/>
            <a:ext cx="16482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spc="1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 возрасту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84" y="3345450"/>
            <a:ext cx="2263505" cy="2196368"/>
          </a:xfrm>
          <a:prstGeom prst="rect">
            <a:avLst/>
          </a:prstGeom>
        </p:spPr>
      </p:pic>
      <p:sp>
        <p:nvSpPr>
          <p:cNvPr id="49" name="TextBox 2"/>
          <p:cNvSpPr txBox="1"/>
          <p:nvPr/>
        </p:nvSpPr>
        <p:spPr>
          <a:xfrm>
            <a:off x="555909" y="3585196"/>
            <a:ext cx="549944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Что делать родителю, чтобы встать в очередь?</a:t>
            </a:r>
            <a:endParaRPr lang="en-US" sz="28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848086" y="4915307"/>
            <a:ext cx="0" cy="68514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utoShape 2" descr="Подать заявление на материальную помощь теперь можно в ЕЛК – Новости –  Цифровой блок НИУ ВШЭ – Национальный исследовательский университет «Высшая  школа экономики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3">
            <a:clrChange>
              <a:clrFrom>
                <a:srgbClr val="8199D7"/>
              </a:clrFrom>
              <a:clrTo>
                <a:srgbClr val="8199D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991" y="5709620"/>
            <a:ext cx="1458073" cy="970282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2043079" y="5534675"/>
            <a:ext cx="2622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Подает заявление в информационной системе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934" y="7616117"/>
            <a:ext cx="1586207" cy="869011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4954979" y="7514218"/>
            <a:ext cx="2622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Ожидает выдачи ваучера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2"/>
          <p:cNvSpPr txBox="1"/>
          <p:nvPr/>
        </p:nvSpPr>
        <p:spPr>
          <a:xfrm>
            <a:off x="10782191" y="3550113"/>
            <a:ext cx="549944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Что делать родителю с ваучером?</a:t>
            </a:r>
            <a:endParaRPr lang="en-US" sz="28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8435344" y="6042506"/>
            <a:ext cx="4482" cy="343592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10717232" y="4437511"/>
            <a:ext cx="5502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Подтверждает согласие на использование ваучера в течение 2 дней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0" name="Соединительная линия уступом 99"/>
          <p:cNvCxnSpPr>
            <a:stCxn id="114" idx="0"/>
            <a:endCxn id="117" idx="0"/>
          </p:cNvCxnSpPr>
          <p:nvPr/>
        </p:nvCxnSpPr>
        <p:spPr>
          <a:xfrm rot="5400000" flipH="1" flipV="1">
            <a:off x="13376327" y="2444550"/>
            <a:ext cx="184666" cy="6999706"/>
          </a:xfrm>
          <a:prstGeom prst="bentConnector3">
            <a:avLst>
              <a:gd name="adj1" fmla="val 434964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>
            <a:endCxn id="120" idx="0"/>
          </p:cNvCxnSpPr>
          <p:nvPr/>
        </p:nvCxnSpPr>
        <p:spPr>
          <a:xfrm>
            <a:off x="13503271" y="5349919"/>
            <a:ext cx="247" cy="333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Группа 112"/>
          <p:cNvGrpSpPr/>
          <p:nvPr/>
        </p:nvGrpSpPr>
        <p:grpSpPr>
          <a:xfrm>
            <a:off x="9662353" y="6036736"/>
            <a:ext cx="612907" cy="560118"/>
            <a:chOff x="12493493" y="3879841"/>
            <a:chExt cx="612907" cy="560118"/>
          </a:xfrm>
        </p:grpSpPr>
        <p:sp>
          <p:nvSpPr>
            <p:cNvPr id="114" name="Овал 113"/>
            <p:cNvSpPr/>
            <p:nvPr/>
          </p:nvSpPr>
          <p:spPr>
            <a:xfrm>
              <a:off x="12493493" y="3879841"/>
              <a:ext cx="612907" cy="560118"/>
            </a:xfrm>
            <a:prstGeom prst="ellipse">
              <a:avLst/>
            </a:prstGeom>
            <a:solidFill>
              <a:srgbClr val="95DD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12572961" y="3972754"/>
              <a:ext cx="5164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Fira Sans Light"/>
                  <a:cs typeface="Arial" panose="020B0604020202020204" pitchFamily="34" charset="0"/>
                  <a:sym typeface="Fira Sans Light"/>
                </a:rPr>
                <a:t>ДА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16662059" y="5852070"/>
            <a:ext cx="663097" cy="560118"/>
            <a:chOff x="12493493" y="3879841"/>
            <a:chExt cx="663097" cy="560118"/>
          </a:xfrm>
        </p:grpSpPr>
        <p:sp>
          <p:nvSpPr>
            <p:cNvPr id="117" name="Овал 116"/>
            <p:cNvSpPr/>
            <p:nvPr/>
          </p:nvSpPr>
          <p:spPr>
            <a:xfrm>
              <a:off x="12493493" y="3879841"/>
              <a:ext cx="612907" cy="560118"/>
            </a:xfrm>
            <a:prstGeom prst="ellipse">
              <a:avLst/>
            </a:prstGeom>
            <a:solidFill>
              <a:srgbClr val="FF4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12510259" y="3975234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Fira Sans Light"/>
                </a:rPr>
                <a:t>НЕТ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13032919" y="5683566"/>
            <a:ext cx="940707" cy="743142"/>
            <a:chOff x="13536166" y="7121071"/>
            <a:chExt cx="940707" cy="743142"/>
          </a:xfrm>
        </p:grpSpPr>
        <p:sp>
          <p:nvSpPr>
            <p:cNvPr id="120" name="Овал 119"/>
            <p:cNvSpPr/>
            <p:nvPr/>
          </p:nvSpPr>
          <p:spPr>
            <a:xfrm>
              <a:off x="13562817" y="7121071"/>
              <a:ext cx="887895" cy="74314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13536166" y="7158159"/>
              <a:ext cx="94070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Fira Sans Light"/>
                </a:rPr>
                <a:t>Нет </a:t>
              </a:r>
            </a:p>
            <a:p>
              <a:pPr algn="ctr"/>
              <a:r>
                <a:rPr lang="ru-RU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Fira Sans Light"/>
                </a:rPr>
                <a:t>ответа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24" name="Прямая со стрелкой 123"/>
          <p:cNvCxnSpPr/>
          <p:nvPr/>
        </p:nvCxnSpPr>
        <p:spPr>
          <a:xfrm>
            <a:off x="9969106" y="6651178"/>
            <a:ext cx="0" cy="42236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Прямоугольник 130"/>
          <p:cNvSpPr/>
          <p:nvPr/>
        </p:nvSpPr>
        <p:spPr>
          <a:xfrm>
            <a:off x="8497681" y="7139413"/>
            <a:ext cx="2622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Выбирает ДО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3" name="Прямая со стрелкой 132"/>
          <p:cNvCxnSpPr/>
          <p:nvPr/>
        </p:nvCxnSpPr>
        <p:spPr>
          <a:xfrm>
            <a:off x="9969106" y="7511334"/>
            <a:ext cx="0" cy="42236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Прямоугольник 133"/>
          <p:cNvSpPr/>
          <p:nvPr/>
        </p:nvSpPr>
        <p:spPr>
          <a:xfrm>
            <a:off x="8819704" y="9232743"/>
            <a:ext cx="2622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Заключает договор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5" name="Прямая со стрелкой 134"/>
          <p:cNvCxnSpPr/>
          <p:nvPr/>
        </p:nvCxnSpPr>
        <p:spPr>
          <a:xfrm>
            <a:off x="16969189" y="6482762"/>
            <a:ext cx="0" cy="42236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Прямоугольник 135"/>
          <p:cNvSpPr/>
          <p:nvPr/>
        </p:nvSpPr>
        <p:spPr>
          <a:xfrm>
            <a:off x="15744694" y="7000000"/>
            <a:ext cx="2622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очередь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аннулируется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12046755" y="7048654"/>
            <a:ext cx="3124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Попадает в стоп лист на 28 дней с правом восстановления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8" name="Прямая со стрелкой 137"/>
          <p:cNvCxnSpPr/>
          <p:nvPr/>
        </p:nvCxnSpPr>
        <p:spPr>
          <a:xfrm>
            <a:off x="13503272" y="6452895"/>
            <a:ext cx="0" cy="42236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/>
          <p:nvPr/>
        </p:nvCxnSpPr>
        <p:spPr>
          <a:xfrm>
            <a:off x="13505064" y="8099006"/>
            <a:ext cx="0" cy="42236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Соединительная линия уступом 141"/>
          <p:cNvCxnSpPr/>
          <p:nvPr/>
        </p:nvCxnSpPr>
        <p:spPr>
          <a:xfrm rot="10800000">
            <a:off x="10430601" y="6228936"/>
            <a:ext cx="2098015" cy="14289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Прямоугольник 150"/>
          <p:cNvSpPr/>
          <p:nvPr/>
        </p:nvSpPr>
        <p:spPr>
          <a:xfrm>
            <a:off x="12589729" y="8751721"/>
            <a:ext cx="20347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После 28 дней если нет ответа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3" name="Соединительная линия уступом 152"/>
          <p:cNvCxnSpPr>
            <a:stCxn id="151" idx="3"/>
            <a:endCxn id="136" idx="2"/>
          </p:cNvCxnSpPr>
          <p:nvPr/>
        </p:nvCxnSpPr>
        <p:spPr>
          <a:xfrm flipV="1">
            <a:off x="14624478" y="7707886"/>
            <a:ext cx="2431530" cy="155166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Рисунок 83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237" y="7899586"/>
            <a:ext cx="2324624" cy="1239135"/>
          </a:xfrm>
          <a:prstGeom prst="rect">
            <a:avLst/>
          </a:prstGeom>
        </p:spPr>
      </p:pic>
      <p:sp>
        <p:nvSpPr>
          <p:cNvPr id="86" name="Прямоугольник 85"/>
          <p:cNvSpPr/>
          <p:nvPr/>
        </p:nvSpPr>
        <p:spPr>
          <a:xfrm>
            <a:off x="9205928" y="8071153"/>
            <a:ext cx="1786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в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теч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. 5 раб.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д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н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.+ 2 дня продление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Соединительная линия уступом 2"/>
          <p:cNvCxnSpPr/>
          <p:nvPr/>
        </p:nvCxnSpPr>
        <p:spPr>
          <a:xfrm>
            <a:off x="848086" y="7133228"/>
            <a:ext cx="1619622" cy="965778"/>
          </a:xfrm>
          <a:prstGeom prst="bentConnector3">
            <a:avLst>
              <a:gd name="adj1" fmla="val 101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" y="9715500"/>
            <a:ext cx="16926697" cy="1542251"/>
            <a:chOff x="0" y="0"/>
            <a:chExt cx="58960502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grpSp>
        <p:nvGrpSpPr>
          <p:cNvPr id="4" name="Группа 3"/>
          <p:cNvGrpSpPr/>
          <p:nvPr/>
        </p:nvGrpSpPr>
        <p:grpSpPr>
          <a:xfrm>
            <a:off x="0" y="0"/>
            <a:ext cx="7347394" cy="1000470"/>
            <a:chOff x="-304801" y="642362"/>
            <a:chExt cx="7347394" cy="1000470"/>
          </a:xfrm>
        </p:grpSpPr>
        <p:sp>
          <p:nvSpPr>
            <p:cNvPr id="5" name="Freeform 16"/>
            <p:cNvSpPr/>
            <p:nvPr/>
          </p:nvSpPr>
          <p:spPr>
            <a:xfrm rot="10800000">
              <a:off x="1308847" y="868706"/>
              <a:ext cx="5582568" cy="774126"/>
            </a:xfrm>
            <a:custGeom>
              <a:avLst/>
              <a:gdLst/>
              <a:ahLst/>
              <a:cxnLst/>
              <a:rect l="l" t="t" r="r" b="b"/>
              <a:pathLst>
                <a:path w="29272148" h="5372100">
                  <a:moveTo>
                    <a:pt x="27721477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7721477" y="5372100"/>
                  </a:lnTo>
                  <a:lnTo>
                    <a:pt x="29272148" y="2686050"/>
                  </a:lnTo>
                  <a:lnTo>
                    <a:pt x="27721477" y="0"/>
                  </a:lnTo>
                  <a:close/>
                </a:path>
              </a:pathLst>
            </a:custGeom>
            <a:solidFill>
              <a:srgbClr val="86C7ED"/>
            </a:solidFill>
          </p:spPr>
        </p:sp>
        <p:grpSp>
          <p:nvGrpSpPr>
            <p:cNvPr id="6" name="Group 14"/>
            <p:cNvGrpSpPr/>
            <p:nvPr/>
          </p:nvGrpSpPr>
          <p:grpSpPr>
            <a:xfrm>
              <a:off x="-304801" y="642362"/>
              <a:ext cx="7347394" cy="779037"/>
              <a:chOff x="1521139" y="697844"/>
              <a:chExt cx="9796527" cy="1038717"/>
            </a:xfrm>
          </p:grpSpPr>
          <p:grpSp>
            <p:nvGrpSpPr>
              <p:cNvPr id="7" name="Group 15"/>
              <p:cNvGrpSpPr/>
              <p:nvPr/>
            </p:nvGrpSpPr>
            <p:grpSpPr>
              <a:xfrm rot="-10800000">
                <a:off x="1521139" y="697844"/>
                <a:ext cx="9624837" cy="1038717"/>
                <a:chOff x="2886224" y="1261133"/>
                <a:chExt cx="22784924" cy="2458962"/>
              </a:xfrm>
            </p:grpSpPr>
            <p:sp>
              <p:nvSpPr>
                <p:cNvPr id="9" name="Freeform 16"/>
                <p:cNvSpPr/>
                <p:nvPr/>
              </p:nvSpPr>
              <p:spPr>
                <a:xfrm>
                  <a:off x="2886224" y="1261133"/>
                  <a:ext cx="22784924" cy="2458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2148" h="5372100">
                      <a:moveTo>
                        <a:pt x="27721477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27721477" y="5372100"/>
                      </a:lnTo>
                      <a:lnTo>
                        <a:pt x="29272148" y="2686050"/>
                      </a:lnTo>
                      <a:lnTo>
                        <a:pt x="27721477" y="0"/>
                      </a:lnTo>
                      <a:close/>
                    </a:path>
                  </a:pathLst>
                </a:custGeom>
                <a:solidFill>
                  <a:srgbClr val="1836B2"/>
                </a:solidFill>
              </p:spPr>
            </p:sp>
          </p:grpSp>
          <p:sp>
            <p:nvSpPr>
              <p:cNvPr id="8" name="TextBox 17"/>
              <p:cNvSpPr txBox="1"/>
              <p:nvPr/>
            </p:nvSpPr>
            <p:spPr>
              <a:xfrm>
                <a:off x="2580064" y="835680"/>
                <a:ext cx="8737602" cy="65659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ru-RU" sz="3200" b="1" spc="-139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Зачисление УО в очередь</a:t>
                </a:r>
                <a:endParaRPr lang="en-US" sz="3200" b="1" spc="-139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endParaRPr>
              </a:p>
            </p:txBody>
          </p:sp>
        </p:grpSp>
      </p:grpSp>
      <p:sp>
        <p:nvSpPr>
          <p:cNvPr id="27" name="AutoShape 2" descr="Договор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4" y="2397369"/>
            <a:ext cx="1360304" cy="14567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2399" y="2352000"/>
            <a:ext cx="1147503" cy="1147503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612776" y="2081981"/>
            <a:ext cx="2398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Направляет заявление и необходимые документы (льгота) в ИС МИО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880119" y="2114347"/>
            <a:ext cx="30989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Недостоверная информация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5750310" y="1554835"/>
            <a:ext cx="20713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Отказ в постановке на очередь (льгота)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6572" y="2672455"/>
            <a:ext cx="1292397" cy="906608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8179952" y="2081981"/>
            <a:ext cx="27580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Подтверждает полноту и соответствие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*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представленных документов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277755" y="3579063"/>
            <a:ext cx="21649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Заявления проверяются автоматически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31927" y="1150316"/>
            <a:ext cx="995363" cy="995363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>
          <a:xfrm>
            <a:off x="11838297" y="3982360"/>
            <a:ext cx="995363" cy="995363"/>
            <a:chOff x="11963400" y="4860304"/>
            <a:chExt cx="995363" cy="995363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963400" y="4860304"/>
              <a:ext cx="995363" cy="99536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403854" y="5381724"/>
              <a:ext cx="473946" cy="473943"/>
            </a:xfrm>
            <a:prstGeom prst="rect">
              <a:avLst/>
            </a:prstGeom>
          </p:spPr>
        </p:pic>
      </p:grpSp>
      <p:sp>
        <p:nvSpPr>
          <p:cNvPr id="60" name="Прямоугольник 59"/>
          <p:cNvSpPr/>
          <p:nvPr/>
        </p:nvSpPr>
        <p:spPr>
          <a:xfrm>
            <a:off x="11191856" y="4811455"/>
            <a:ext cx="25283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Достоверная информация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Прямая со стрелкой 61"/>
          <p:cNvCxnSpPr/>
          <p:nvPr/>
        </p:nvCxnSpPr>
        <p:spPr>
          <a:xfrm>
            <a:off x="1470777" y="3125759"/>
            <a:ext cx="285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3992013" y="3125759"/>
            <a:ext cx="285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6156919" y="3125759"/>
            <a:ext cx="285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8025473" y="3125759"/>
            <a:ext cx="285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48" idx="3"/>
            <a:endCxn id="50" idx="1"/>
          </p:cNvCxnSpPr>
          <p:nvPr/>
        </p:nvCxnSpPr>
        <p:spPr>
          <a:xfrm flipV="1">
            <a:off x="10938011" y="1647998"/>
            <a:ext cx="993916" cy="1403479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/>
          <p:nvPr/>
        </p:nvCxnSpPr>
        <p:spPr>
          <a:xfrm>
            <a:off x="10926403" y="3188617"/>
            <a:ext cx="1005525" cy="964283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15410145" y="3861666"/>
            <a:ext cx="28778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Постановка на очередь в присвоенную категорию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59074" y="2576149"/>
            <a:ext cx="1147503" cy="1147503"/>
          </a:xfrm>
          <a:prstGeom prst="rect">
            <a:avLst/>
          </a:prstGeom>
        </p:spPr>
      </p:pic>
      <p:cxnSp>
        <p:nvCxnSpPr>
          <p:cNvPr id="79" name="Соединительная линия уступом 78"/>
          <p:cNvCxnSpPr/>
          <p:nvPr/>
        </p:nvCxnSpPr>
        <p:spPr>
          <a:xfrm flipV="1">
            <a:off x="14506139" y="2096154"/>
            <a:ext cx="989200" cy="1029605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Соединительная линия уступом 79"/>
          <p:cNvCxnSpPr/>
          <p:nvPr/>
        </p:nvCxnSpPr>
        <p:spPr>
          <a:xfrm>
            <a:off x="14506139" y="3188617"/>
            <a:ext cx="1005525" cy="964283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Скругленный прямоугольник 80"/>
          <p:cNvSpPr/>
          <p:nvPr/>
        </p:nvSpPr>
        <p:spPr>
          <a:xfrm>
            <a:off x="155574" y="1150316"/>
            <a:ext cx="17980025" cy="4387032"/>
          </a:xfrm>
          <a:prstGeom prst="roundRect">
            <a:avLst/>
          </a:prstGeom>
          <a:noFill/>
          <a:ln w="9525">
            <a:solidFill>
              <a:srgbClr val="A066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Freeform 42"/>
          <p:cNvSpPr/>
          <p:nvPr/>
        </p:nvSpPr>
        <p:spPr>
          <a:xfrm>
            <a:off x="460375" y="1329289"/>
            <a:ext cx="538366" cy="538366"/>
          </a:xfrm>
          <a:custGeom>
            <a:avLst/>
            <a:gdLst/>
            <a:ahLst/>
            <a:cxnLst/>
            <a:rect l="l" t="t" r="r" b="b"/>
            <a:pathLst>
              <a:path w="538366" h="538366">
                <a:moveTo>
                  <a:pt x="0" y="0"/>
                </a:moveTo>
                <a:lnTo>
                  <a:pt x="538366" y="0"/>
                </a:lnTo>
                <a:lnTo>
                  <a:pt x="538366" y="538366"/>
                </a:lnTo>
                <a:lnTo>
                  <a:pt x="0" y="5383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3" name="Прямоугольник 82"/>
          <p:cNvSpPr/>
          <p:nvPr/>
        </p:nvSpPr>
        <p:spPr>
          <a:xfrm>
            <a:off x="8061440" y="4208894"/>
            <a:ext cx="33677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подтверждение льготной категории при постановке на очередь,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является основанием для отказа</a:t>
            </a: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7966486" y="4169538"/>
            <a:ext cx="3346696" cy="1178129"/>
          </a:xfrm>
          <a:prstGeom prst="roundRect">
            <a:avLst/>
          </a:prstGeom>
          <a:noFill/>
          <a:ln w="9525">
            <a:solidFill>
              <a:srgbClr val="1836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55574" y="5660314"/>
            <a:ext cx="17980026" cy="3293186"/>
          </a:xfrm>
          <a:prstGeom prst="roundRect">
            <a:avLst/>
          </a:prstGeom>
          <a:noFill/>
          <a:ln w="9525">
            <a:solidFill>
              <a:srgbClr val="A066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Freeform 42"/>
          <p:cNvSpPr/>
          <p:nvPr/>
        </p:nvSpPr>
        <p:spPr>
          <a:xfrm>
            <a:off x="432666" y="5947747"/>
            <a:ext cx="538366" cy="488292"/>
          </a:xfrm>
          <a:custGeom>
            <a:avLst/>
            <a:gdLst/>
            <a:ahLst/>
            <a:cxnLst/>
            <a:rect l="l" t="t" r="r" b="b"/>
            <a:pathLst>
              <a:path w="538366" h="538366">
                <a:moveTo>
                  <a:pt x="0" y="0"/>
                </a:moveTo>
                <a:lnTo>
                  <a:pt x="538366" y="0"/>
                </a:lnTo>
                <a:lnTo>
                  <a:pt x="538366" y="538366"/>
                </a:lnTo>
                <a:lnTo>
                  <a:pt x="0" y="5383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1501EEC-861E-0641-6511-4876E1892D5F}"/>
              </a:ext>
            </a:extLst>
          </p:cNvPr>
          <p:cNvSpPr txBox="1"/>
          <p:nvPr/>
        </p:nvSpPr>
        <p:spPr>
          <a:xfrm>
            <a:off x="1173000" y="5928289"/>
            <a:ext cx="8107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Аннулирование заявления на очередь</a:t>
            </a:r>
            <a:endParaRPr lang="ru-RU" sz="2800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46520" y="6825130"/>
            <a:ext cx="15396180" cy="1488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8000"/>
              </a:lnSpc>
              <a:buFontTx/>
              <a:buChar char="-"/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Выявление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постановки на очередь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ребенка в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данном или в другом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регионе</a:t>
            </a:r>
          </a:p>
          <a:p>
            <a:pPr marL="342900" indent="-342900">
              <a:lnSpc>
                <a:spcPct val="108000"/>
              </a:lnSpc>
              <a:buFontTx/>
              <a:buChar char="-"/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Наличие ребенка в контингенте ДО, которому оказывается услуга по ДВИО в рамках ГОЗ</a:t>
            </a:r>
          </a:p>
          <a:p>
            <a:pPr marL="342900" indent="-342900">
              <a:lnSpc>
                <a:spcPct val="108000"/>
              </a:lnSpc>
              <a:buFontTx/>
              <a:buChar char="-"/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Отсутствие временной или постоянной прописки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1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" y="9715500"/>
            <a:ext cx="16926697" cy="1542251"/>
            <a:chOff x="0" y="0"/>
            <a:chExt cx="58960502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grpSp>
        <p:nvGrpSpPr>
          <p:cNvPr id="4" name="Группа 3"/>
          <p:cNvGrpSpPr/>
          <p:nvPr/>
        </p:nvGrpSpPr>
        <p:grpSpPr>
          <a:xfrm>
            <a:off x="0" y="0"/>
            <a:ext cx="7347394" cy="1000470"/>
            <a:chOff x="-304801" y="642362"/>
            <a:chExt cx="7347394" cy="1000470"/>
          </a:xfrm>
        </p:grpSpPr>
        <p:sp>
          <p:nvSpPr>
            <p:cNvPr id="5" name="Freeform 16"/>
            <p:cNvSpPr/>
            <p:nvPr/>
          </p:nvSpPr>
          <p:spPr>
            <a:xfrm rot="10800000">
              <a:off x="1308847" y="868706"/>
              <a:ext cx="5582568" cy="774126"/>
            </a:xfrm>
            <a:custGeom>
              <a:avLst/>
              <a:gdLst/>
              <a:ahLst/>
              <a:cxnLst/>
              <a:rect l="l" t="t" r="r" b="b"/>
              <a:pathLst>
                <a:path w="29272148" h="5372100">
                  <a:moveTo>
                    <a:pt x="27721477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7721477" y="5372100"/>
                  </a:lnTo>
                  <a:lnTo>
                    <a:pt x="29272148" y="2686050"/>
                  </a:lnTo>
                  <a:lnTo>
                    <a:pt x="27721477" y="0"/>
                  </a:lnTo>
                  <a:close/>
                </a:path>
              </a:pathLst>
            </a:custGeom>
            <a:solidFill>
              <a:srgbClr val="86C7ED"/>
            </a:solidFill>
          </p:spPr>
        </p:sp>
        <p:grpSp>
          <p:nvGrpSpPr>
            <p:cNvPr id="6" name="Group 14"/>
            <p:cNvGrpSpPr/>
            <p:nvPr/>
          </p:nvGrpSpPr>
          <p:grpSpPr>
            <a:xfrm>
              <a:off x="-304801" y="642362"/>
              <a:ext cx="7347394" cy="779037"/>
              <a:chOff x="1521139" y="697844"/>
              <a:chExt cx="9796527" cy="1038717"/>
            </a:xfrm>
          </p:grpSpPr>
          <p:grpSp>
            <p:nvGrpSpPr>
              <p:cNvPr id="7" name="Group 15"/>
              <p:cNvGrpSpPr/>
              <p:nvPr/>
            </p:nvGrpSpPr>
            <p:grpSpPr>
              <a:xfrm rot="-10800000">
                <a:off x="1521139" y="697844"/>
                <a:ext cx="9624837" cy="1038717"/>
                <a:chOff x="2886224" y="1261133"/>
                <a:chExt cx="22784924" cy="2458962"/>
              </a:xfrm>
            </p:grpSpPr>
            <p:sp>
              <p:nvSpPr>
                <p:cNvPr id="9" name="Freeform 16"/>
                <p:cNvSpPr/>
                <p:nvPr/>
              </p:nvSpPr>
              <p:spPr>
                <a:xfrm>
                  <a:off x="2886224" y="1261133"/>
                  <a:ext cx="22784924" cy="2458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2148" h="5372100">
                      <a:moveTo>
                        <a:pt x="27721477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27721477" y="5372100"/>
                      </a:lnTo>
                      <a:lnTo>
                        <a:pt x="29272148" y="2686050"/>
                      </a:lnTo>
                      <a:lnTo>
                        <a:pt x="27721477" y="0"/>
                      </a:lnTo>
                      <a:close/>
                    </a:path>
                  </a:pathLst>
                </a:custGeom>
                <a:solidFill>
                  <a:srgbClr val="1836B2"/>
                </a:solidFill>
              </p:spPr>
            </p:sp>
          </p:grpSp>
          <p:sp>
            <p:nvSpPr>
              <p:cNvPr id="8" name="TextBox 17"/>
              <p:cNvSpPr txBox="1"/>
              <p:nvPr/>
            </p:nvSpPr>
            <p:spPr>
              <a:xfrm>
                <a:off x="2580064" y="835680"/>
                <a:ext cx="8737602" cy="65659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ru-RU" sz="3200" b="1" spc="-139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Получение ваучера</a:t>
                </a:r>
                <a:endParaRPr lang="en-US" sz="3200" b="1" spc="-139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endParaRPr>
              </a:p>
            </p:txBody>
          </p:sp>
        </p:grpSp>
      </p:grpSp>
      <p:sp>
        <p:nvSpPr>
          <p:cNvPr id="27" name="AutoShape 2" descr="Договор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1501EEC-861E-0641-6511-4876E1892D5F}"/>
              </a:ext>
            </a:extLst>
          </p:cNvPr>
          <p:cNvSpPr txBox="1"/>
          <p:nvPr/>
        </p:nvSpPr>
        <p:spPr>
          <a:xfrm>
            <a:off x="9970206" y="1093395"/>
            <a:ext cx="7117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заказа на детский сад не утверждается</a:t>
            </a:r>
            <a:endParaRPr lang="ru-RU" sz="2800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3913C2C7-0742-4DC2-7477-15CDD7F511BD}"/>
              </a:ext>
            </a:extLst>
          </p:cNvPr>
          <p:cNvSpPr/>
          <p:nvPr/>
        </p:nvSpPr>
        <p:spPr>
          <a:xfrm>
            <a:off x="8872604" y="1845460"/>
            <a:ext cx="3226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Объем государственного образовательного заказа определяется МИО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1A53313F-BF14-2899-D4A3-CB8AF2CCCA7E}"/>
              </a:ext>
            </a:extLst>
          </p:cNvPr>
          <p:cNvSpPr/>
          <p:nvPr/>
        </p:nvSpPr>
        <p:spPr>
          <a:xfrm>
            <a:off x="14345599" y="4063730"/>
            <a:ext cx="35889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Детские сады участвуют в рамках проектной мощности.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Детский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сад выбирают сами родители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7869102" y="3237685"/>
            <a:ext cx="4277882" cy="2751649"/>
            <a:chOff x="8448730" y="2196074"/>
            <a:chExt cx="4277882" cy="2751649"/>
          </a:xfrm>
        </p:grpSpPr>
        <p:sp>
          <p:nvSpPr>
            <p:cNvPr id="44" name="AutoShape 5"/>
            <p:cNvSpPr/>
            <p:nvPr/>
          </p:nvSpPr>
          <p:spPr>
            <a:xfrm>
              <a:off x="8448730" y="2196074"/>
              <a:ext cx="4015487" cy="2751649"/>
            </a:xfrm>
            <a:prstGeom prst="rect">
              <a:avLst/>
            </a:prstGeom>
            <a:solidFill>
              <a:srgbClr val="A066CB">
                <a:alpha val="8627"/>
              </a:srgbClr>
            </a:solidFill>
          </p:spPr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9725101" y="2457163"/>
              <a:ext cx="1052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KZ" i="1" dirty="0">
                  <a:latin typeface="Arial" panose="020B0604020202020204" pitchFamily="34" charset="0"/>
                  <a:cs typeface="Arial" panose="020B0604020202020204" pitchFamily="34" charset="0"/>
                </a:rPr>
                <a:t>100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мест</a:t>
              </a:r>
              <a:endParaRPr lang="ru-KZ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7B78273-5967-93AA-C17F-530BDC7DD018}"/>
                </a:ext>
              </a:extLst>
            </p:cNvPr>
            <p:cNvSpPr txBox="1"/>
            <p:nvPr/>
          </p:nvSpPr>
          <p:spPr>
            <a:xfrm>
              <a:off x="9697571" y="3282673"/>
              <a:ext cx="104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KZ" i="1" dirty="0">
                  <a:latin typeface="Arial" panose="020B0604020202020204" pitchFamily="34" charset="0"/>
                  <a:cs typeface="Arial" panose="020B0604020202020204" pitchFamily="34" charset="0"/>
                </a:rPr>
                <a:t>50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мест</a:t>
              </a:r>
              <a:endParaRPr lang="ru-KZ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BD5CFD0-0D7F-DDA0-5E6A-D6A72606A1E5}"/>
                </a:ext>
              </a:extLst>
            </p:cNvPr>
            <p:cNvSpPr txBox="1"/>
            <p:nvPr/>
          </p:nvSpPr>
          <p:spPr>
            <a:xfrm>
              <a:off x="9731641" y="4116811"/>
              <a:ext cx="1035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KZ" i="1" dirty="0">
                  <a:latin typeface="Arial" panose="020B0604020202020204" pitchFamily="34" charset="0"/>
                  <a:cs typeface="Arial" panose="020B0604020202020204" pitchFamily="34" charset="0"/>
                </a:rPr>
                <a:t>30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мест</a:t>
              </a:r>
              <a:endParaRPr lang="ru-KZ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8731" y="3069180"/>
              <a:ext cx="764554" cy="764554"/>
            </a:xfrm>
            <a:prstGeom prst="rect">
              <a:avLst/>
            </a:prstGeom>
          </p:spPr>
        </p:pic>
        <p:pic>
          <p:nvPicPr>
            <p:cNvPr id="61" name="Google Shape;2789;p7">
              <a:extLst>
                <a:ext uri="{FF2B5EF4-FFF2-40B4-BE49-F238E27FC236}">
                  <a16:creationId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biLevel thresh="25000"/>
            </a:blip>
            <a:srcRect/>
            <a:stretch/>
          </p:blipFill>
          <p:spPr>
            <a:xfrm>
              <a:off x="10691700" y="2196075"/>
              <a:ext cx="640197" cy="730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2789;p7">
              <a:extLst>
                <a:ext uri="{FF2B5EF4-FFF2-40B4-BE49-F238E27FC236}">
                  <a16:creationId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biLevel thresh="25000"/>
            </a:blip>
            <a:srcRect/>
            <a:stretch/>
          </p:blipFill>
          <p:spPr>
            <a:xfrm>
              <a:off x="10691700" y="3118317"/>
              <a:ext cx="640197" cy="730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2789;p7">
              <a:extLst>
                <a:ext uri="{FF2B5EF4-FFF2-40B4-BE49-F238E27FC236}">
                  <a16:creationId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biLevel thresh="25000"/>
            </a:blip>
            <a:srcRect/>
            <a:stretch/>
          </p:blipFill>
          <p:spPr>
            <a:xfrm>
              <a:off x="10691699" y="4021359"/>
              <a:ext cx="640197" cy="7306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11095622" y="2422849"/>
              <a:ext cx="1630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ПМ -150</a:t>
              </a:r>
              <a:r>
                <a:rPr lang="ru-KZ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мест</a:t>
              </a:r>
              <a:endParaRPr lang="ru-KZ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11095622" y="3240269"/>
              <a:ext cx="1630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ПМ -100</a:t>
              </a:r>
              <a:r>
                <a:rPr lang="ru-KZ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мест</a:t>
              </a:r>
              <a:endParaRPr lang="ru-KZ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11243931" y="4181812"/>
              <a:ext cx="13343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ПМ -50</a:t>
              </a:r>
              <a:r>
                <a:rPr lang="ru-KZ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мест</a:t>
              </a:r>
              <a:endParaRPr lang="ru-KZ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9271752" y="2717451"/>
              <a:ext cx="709148" cy="1776774"/>
              <a:chOff x="8693956" y="2737924"/>
              <a:chExt cx="709148" cy="1776774"/>
            </a:xfrm>
          </p:grpSpPr>
          <p:cxnSp>
            <p:nvCxnSpPr>
              <p:cNvPr id="91" name="Соединительная линия уступом 90"/>
              <p:cNvCxnSpPr/>
              <p:nvPr/>
            </p:nvCxnSpPr>
            <p:spPr>
              <a:xfrm rot="5400000" flipH="1" flipV="1">
                <a:off x="8601209" y="2830671"/>
                <a:ext cx="871294" cy="685800"/>
              </a:xfrm>
              <a:prstGeom prst="bentConnector3">
                <a:avLst>
                  <a:gd name="adj1" fmla="val 97703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Соединительная линия уступом 91"/>
              <p:cNvCxnSpPr/>
              <p:nvPr/>
            </p:nvCxnSpPr>
            <p:spPr>
              <a:xfrm rot="16200000" flipH="1">
                <a:off x="8604149" y="3715743"/>
                <a:ext cx="888762" cy="709148"/>
              </a:xfrm>
              <a:prstGeom prst="bentConnector3">
                <a:avLst>
                  <a:gd name="adj1" fmla="val 101442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 стрелкой 93"/>
              <p:cNvCxnSpPr/>
              <p:nvPr/>
            </p:nvCxnSpPr>
            <p:spPr>
              <a:xfrm>
                <a:off x="8693956" y="3609218"/>
                <a:ext cx="6858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13529080" y="6063273"/>
            <a:ext cx="3991910" cy="2865828"/>
            <a:chOff x="10972800" y="2063900"/>
            <a:chExt cx="3657600" cy="2815334"/>
          </a:xfrm>
        </p:grpSpPr>
        <p:sp>
          <p:nvSpPr>
            <p:cNvPr id="43" name="AutoShape 5"/>
            <p:cNvSpPr/>
            <p:nvPr/>
          </p:nvSpPr>
          <p:spPr>
            <a:xfrm>
              <a:off x="10972800" y="2063900"/>
              <a:ext cx="3657600" cy="2815334"/>
            </a:xfrm>
            <a:prstGeom prst="rect">
              <a:avLst/>
            </a:prstGeom>
            <a:solidFill>
              <a:srgbClr val="A066CB">
                <a:alpha val="8627"/>
              </a:srgbClr>
            </a:solidFill>
          </p:spPr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6166" y="3082181"/>
              <a:ext cx="695395" cy="695395"/>
            </a:xfrm>
            <a:prstGeom prst="rect">
              <a:avLst/>
            </a:prstGeom>
          </p:spPr>
        </p:pic>
        <p:pic>
          <p:nvPicPr>
            <p:cNvPr id="72" name="Google Shape;2789;p7">
              <a:extLst>
                <a:ext uri="{FF2B5EF4-FFF2-40B4-BE49-F238E27FC236}">
                  <a16:creationId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biLevel thresh="25000"/>
            </a:blip>
            <a:srcRect/>
            <a:stretch/>
          </p:blipFill>
          <p:spPr>
            <a:xfrm>
              <a:off x="13625265" y="2150514"/>
              <a:ext cx="640197" cy="730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2789;p7">
              <a:extLst>
                <a:ext uri="{FF2B5EF4-FFF2-40B4-BE49-F238E27FC236}">
                  <a16:creationId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biLevel thresh="25000"/>
            </a:blip>
            <a:srcRect/>
            <a:stretch/>
          </p:blipFill>
          <p:spPr>
            <a:xfrm>
              <a:off x="13609783" y="3046939"/>
              <a:ext cx="640197" cy="730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2789;p7">
              <a:extLst>
                <a:ext uri="{FF2B5EF4-FFF2-40B4-BE49-F238E27FC236}">
                  <a16:creationId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biLevel thresh="25000"/>
            </a:blip>
            <a:srcRect/>
            <a:stretch/>
          </p:blipFill>
          <p:spPr>
            <a:xfrm>
              <a:off x="13609783" y="3874872"/>
              <a:ext cx="640197" cy="73063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5" name="Соединительная линия уступом 94"/>
            <p:cNvCxnSpPr/>
            <p:nvPr/>
          </p:nvCxnSpPr>
          <p:spPr>
            <a:xfrm rot="5400000" flipH="1" flipV="1">
              <a:off x="11848625" y="2721647"/>
              <a:ext cx="871294" cy="685800"/>
            </a:xfrm>
            <a:prstGeom prst="bentConnector3">
              <a:avLst>
                <a:gd name="adj1" fmla="val 977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Соединительная линия уступом 95"/>
            <p:cNvCxnSpPr/>
            <p:nvPr/>
          </p:nvCxnSpPr>
          <p:spPr>
            <a:xfrm rot="16200000" flipH="1">
              <a:off x="11851565" y="3606719"/>
              <a:ext cx="888762" cy="709148"/>
            </a:xfrm>
            <a:prstGeom prst="bentConnector3">
              <a:avLst>
                <a:gd name="adj1" fmla="val 10144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 стрелкой 96"/>
            <p:cNvCxnSpPr/>
            <p:nvPr/>
          </p:nvCxnSpPr>
          <p:spPr>
            <a:xfrm>
              <a:off x="11941372" y="3500194"/>
              <a:ext cx="685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12399598" y="2303313"/>
              <a:ext cx="13175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ПМ -150</a:t>
              </a:r>
              <a:r>
                <a:rPr lang="ru-KZ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мест</a:t>
              </a:r>
              <a:endParaRPr lang="ru-KZ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12415831" y="3147963"/>
              <a:ext cx="121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ПМ -100</a:t>
              </a:r>
              <a:r>
                <a:rPr lang="ru-KZ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мест</a:t>
              </a:r>
              <a:endParaRPr lang="ru-KZ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12329680" y="4034534"/>
              <a:ext cx="13343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ПМ -50</a:t>
              </a:r>
              <a:r>
                <a:rPr lang="ru-KZ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мест</a:t>
              </a:r>
              <a:endParaRPr lang="ru-KZ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1" name="Фигура"/>
          <p:cNvSpPr/>
          <p:nvPr/>
        </p:nvSpPr>
        <p:spPr>
          <a:xfrm rot="19327041">
            <a:off x="12047846" y="5935690"/>
            <a:ext cx="1137868" cy="1463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550" extrusionOk="0">
                <a:moveTo>
                  <a:pt x="6688" y="0"/>
                </a:moveTo>
                <a:cubicBezTo>
                  <a:pt x="6599" y="0"/>
                  <a:pt x="6510" y="21"/>
                  <a:pt x="6442" y="65"/>
                </a:cubicBezTo>
                <a:cubicBezTo>
                  <a:pt x="6306" y="152"/>
                  <a:pt x="6306" y="293"/>
                  <a:pt x="6442" y="380"/>
                </a:cubicBezTo>
                <a:cubicBezTo>
                  <a:pt x="6578" y="466"/>
                  <a:pt x="6799" y="466"/>
                  <a:pt x="6934" y="380"/>
                </a:cubicBezTo>
                <a:cubicBezTo>
                  <a:pt x="7070" y="293"/>
                  <a:pt x="7070" y="152"/>
                  <a:pt x="6934" y="65"/>
                </a:cubicBezTo>
                <a:cubicBezTo>
                  <a:pt x="6867" y="21"/>
                  <a:pt x="6777" y="0"/>
                  <a:pt x="6688" y="0"/>
                </a:cubicBezTo>
                <a:close/>
                <a:moveTo>
                  <a:pt x="8723" y="0"/>
                </a:moveTo>
                <a:cubicBezTo>
                  <a:pt x="8634" y="0"/>
                  <a:pt x="8545" y="21"/>
                  <a:pt x="8477" y="65"/>
                </a:cubicBezTo>
                <a:cubicBezTo>
                  <a:pt x="8341" y="152"/>
                  <a:pt x="8341" y="293"/>
                  <a:pt x="8477" y="380"/>
                </a:cubicBezTo>
                <a:cubicBezTo>
                  <a:pt x="8613" y="466"/>
                  <a:pt x="8833" y="466"/>
                  <a:pt x="8969" y="380"/>
                </a:cubicBezTo>
                <a:cubicBezTo>
                  <a:pt x="9105" y="293"/>
                  <a:pt x="9105" y="152"/>
                  <a:pt x="8969" y="65"/>
                </a:cubicBezTo>
                <a:cubicBezTo>
                  <a:pt x="8901" y="21"/>
                  <a:pt x="8812" y="0"/>
                  <a:pt x="8723" y="0"/>
                </a:cubicBezTo>
                <a:close/>
                <a:moveTo>
                  <a:pt x="10758" y="0"/>
                </a:moveTo>
                <a:cubicBezTo>
                  <a:pt x="10669" y="0"/>
                  <a:pt x="10579" y="21"/>
                  <a:pt x="10512" y="65"/>
                </a:cubicBezTo>
                <a:cubicBezTo>
                  <a:pt x="10376" y="152"/>
                  <a:pt x="10376" y="293"/>
                  <a:pt x="10512" y="380"/>
                </a:cubicBezTo>
                <a:cubicBezTo>
                  <a:pt x="10647" y="466"/>
                  <a:pt x="10868" y="466"/>
                  <a:pt x="11004" y="380"/>
                </a:cubicBezTo>
                <a:cubicBezTo>
                  <a:pt x="11139" y="293"/>
                  <a:pt x="11139" y="152"/>
                  <a:pt x="11004" y="65"/>
                </a:cubicBezTo>
                <a:cubicBezTo>
                  <a:pt x="10936" y="21"/>
                  <a:pt x="10847" y="0"/>
                  <a:pt x="10758" y="0"/>
                </a:cubicBezTo>
                <a:close/>
                <a:moveTo>
                  <a:pt x="12792" y="0"/>
                </a:moveTo>
                <a:cubicBezTo>
                  <a:pt x="12703" y="0"/>
                  <a:pt x="12614" y="21"/>
                  <a:pt x="12546" y="65"/>
                </a:cubicBezTo>
                <a:cubicBezTo>
                  <a:pt x="12410" y="152"/>
                  <a:pt x="12410" y="293"/>
                  <a:pt x="12546" y="380"/>
                </a:cubicBezTo>
                <a:cubicBezTo>
                  <a:pt x="12682" y="466"/>
                  <a:pt x="12903" y="466"/>
                  <a:pt x="13038" y="380"/>
                </a:cubicBezTo>
                <a:cubicBezTo>
                  <a:pt x="13174" y="293"/>
                  <a:pt x="13174" y="152"/>
                  <a:pt x="13038" y="65"/>
                </a:cubicBezTo>
                <a:cubicBezTo>
                  <a:pt x="12970" y="21"/>
                  <a:pt x="12881" y="0"/>
                  <a:pt x="12792" y="0"/>
                </a:cubicBezTo>
                <a:close/>
                <a:moveTo>
                  <a:pt x="14827" y="0"/>
                </a:moveTo>
                <a:cubicBezTo>
                  <a:pt x="14738" y="0"/>
                  <a:pt x="14649" y="21"/>
                  <a:pt x="14581" y="65"/>
                </a:cubicBezTo>
                <a:cubicBezTo>
                  <a:pt x="14445" y="152"/>
                  <a:pt x="14445" y="293"/>
                  <a:pt x="14581" y="380"/>
                </a:cubicBezTo>
                <a:cubicBezTo>
                  <a:pt x="14717" y="466"/>
                  <a:pt x="14937" y="466"/>
                  <a:pt x="15073" y="380"/>
                </a:cubicBezTo>
                <a:cubicBezTo>
                  <a:pt x="15209" y="293"/>
                  <a:pt x="15209" y="152"/>
                  <a:pt x="15073" y="65"/>
                </a:cubicBezTo>
                <a:cubicBezTo>
                  <a:pt x="15005" y="21"/>
                  <a:pt x="14916" y="0"/>
                  <a:pt x="14827" y="0"/>
                </a:cubicBezTo>
                <a:close/>
                <a:moveTo>
                  <a:pt x="6688" y="1091"/>
                </a:moveTo>
                <a:cubicBezTo>
                  <a:pt x="6549" y="1091"/>
                  <a:pt x="6410" y="1125"/>
                  <a:pt x="6303" y="1193"/>
                </a:cubicBezTo>
                <a:cubicBezTo>
                  <a:pt x="6091" y="1329"/>
                  <a:pt x="6091" y="1550"/>
                  <a:pt x="6303" y="1686"/>
                </a:cubicBezTo>
                <a:cubicBezTo>
                  <a:pt x="6516" y="1821"/>
                  <a:pt x="6861" y="1821"/>
                  <a:pt x="7073" y="1686"/>
                </a:cubicBezTo>
                <a:cubicBezTo>
                  <a:pt x="7286" y="1550"/>
                  <a:pt x="7286" y="1329"/>
                  <a:pt x="7073" y="1193"/>
                </a:cubicBezTo>
                <a:cubicBezTo>
                  <a:pt x="6967" y="1125"/>
                  <a:pt x="6828" y="1091"/>
                  <a:pt x="6688" y="1091"/>
                </a:cubicBezTo>
                <a:close/>
                <a:moveTo>
                  <a:pt x="8723" y="1091"/>
                </a:moveTo>
                <a:cubicBezTo>
                  <a:pt x="8688" y="1091"/>
                  <a:pt x="8654" y="1093"/>
                  <a:pt x="8619" y="1097"/>
                </a:cubicBezTo>
                <a:cubicBezTo>
                  <a:pt x="8516" y="1110"/>
                  <a:pt x="8418" y="1142"/>
                  <a:pt x="8338" y="1193"/>
                </a:cubicBezTo>
                <a:cubicBezTo>
                  <a:pt x="8126" y="1329"/>
                  <a:pt x="8126" y="1550"/>
                  <a:pt x="8338" y="1686"/>
                </a:cubicBezTo>
                <a:cubicBezTo>
                  <a:pt x="8444" y="1754"/>
                  <a:pt x="8584" y="1787"/>
                  <a:pt x="8723" y="1787"/>
                </a:cubicBezTo>
                <a:cubicBezTo>
                  <a:pt x="8862" y="1787"/>
                  <a:pt x="9002" y="1754"/>
                  <a:pt x="9108" y="1686"/>
                </a:cubicBezTo>
                <a:cubicBezTo>
                  <a:pt x="9320" y="1550"/>
                  <a:pt x="9320" y="1329"/>
                  <a:pt x="9108" y="1193"/>
                </a:cubicBezTo>
                <a:cubicBezTo>
                  <a:pt x="9002" y="1125"/>
                  <a:pt x="8862" y="1091"/>
                  <a:pt x="8723" y="1091"/>
                </a:cubicBezTo>
                <a:close/>
                <a:moveTo>
                  <a:pt x="10758" y="1091"/>
                </a:moveTo>
                <a:cubicBezTo>
                  <a:pt x="10723" y="1091"/>
                  <a:pt x="10688" y="1093"/>
                  <a:pt x="10654" y="1097"/>
                </a:cubicBezTo>
                <a:cubicBezTo>
                  <a:pt x="10551" y="1110"/>
                  <a:pt x="10452" y="1142"/>
                  <a:pt x="10373" y="1193"/>
                </a:cubicBezTo>
                <a:cubicBezTo>
                  <a:pt x="10160" y="1329"/>
                  <a:pt x="10160" y="1550"/>
                  <a:pt x="10373" y="1686"/>
                </a:cubicBezTo>
                <a:cubicBezTo>
                  <a:pt x="10479" y="1754"/>
                  <a:pt x="10618" y="1787"/>
                  <a:pt x="10758" y="1787"/>
                </a:cubicBezTo>
                <a:cubicBezTo>
                  <a:pt x="10897" y="1787"/>
                  <a:pt x="11036" y="1754"/>
                  <a:pt x="11143" y="1686"/>
                </a:cubicBezTo>
                <a:cubicBezTo>
                  <a:pt x="11355" y="1550"/>
                  <a:pt x="11355" y="1329"/>
                  <a:pt x="11143" y="1193"/>
                </a:cubicBezTo>
                <a:cubicBezTo>
                  <a:pt x="11036" y="1125"/>
                  <a:pt x="10897" y="1091"/>
                  <a:pt x="10758" y="1091"/>
                </a:cubicBezTo>
                <a:close/>
                <a:moveTo>
                  <a:pt x="12792" y="1091"/>
                </a:moveTo>
                <a:cubicBezTo>
                  <a:pt x="12757" y="1091"/>
                  <a:pt x="12723" y="1093"/>
                  <a:pt x="12689" y="1097"/>
                </a:cubicBezTo>
                <a:cubicBezTo>
                  <a:pt x="12586" y="1110"/>
                  <a:pt x="12487" y="1142"/>
                  <a:pt x="12407" y="1193"/>
                </a:cubicBezTo>
                <a:cubicBezTo>
                  <a:pt x="12195" y="1329"/>
                  <a:pt x="12195" y="1550"/>
                  <a:pt x="12407" y="1686"/>
                </a:cubicBezTo>
                <a:cubicBezTo>
                  <a:pt x="12513" y="1754"/>
                  <a:pt x="12653" y="1787"/>
                  <a:pt x="12792" y="1787"/>
                </a:cubicBezTo>
                <a:cubicBezTo>
                  <a:pt x="12931" y="1787"/>
                  <a:pt x="13071" y="1754"/>
                  <a:pt x="13177" y="1686"/>
                </a:cubicBezTo>
                <a:cubicBezTo>
                  <a:pt x="13390" y="1550"/>
                  <a:pt x="13390" y="1329"/>
                  <a:pt x="13177" y="1193"/>
                </a:cubicBezTo>
                <a:cubicBezTo>
                  <a:pt x="13071" y="1125"/>
                  <a:pt x="12931" y="1091"/>
                  <a:pt x="12792" y="1091"/>
                </a:cubicBezTo>
                <a:close/>
                <a:moveTo>
                  <a:pt x="14827" y="1091"/>
                </a:moveTo>
                <a:cubicBezTo>
                  <a:pt x="14792" y="1091"/>
                  <a:pt x="14758" y="1093"/>
                  <a:pt x="14723" y="1097"/>
                </a:cubicBezTo>
                <a:cubicBezTo>
                  <a:pt x="14620" y="1110"/>
                  <a:pt x="14521" y="1142"/>
                  <a:pt x="14442" y="1193"/>
                </a:cubicBezTo>
                <a:cubicBezTo>
                  <a:pt x="14229" y="1329"/>
                  <a:pt x="14229" y="1550"/>
                  <a:pt x="14442" y="1686"/>
                </a:cubicBezTo>
                <a:cubicBezTo>
                  <a:pt x="14548" y="1754"/>
                  <a:pt x="14688" y="1787"/>
                  <a:pt x="14827" y="1787"/>
                </a:cubicBezTo>
                <a:cubicBezTo>
                  <a:pt x="14966" y="1787"/>
                  <a:pt x="15106" y="1754"/>
                  <a:pt x="15212" y="1686"/>
                </a:cubicBezTo>
                <a:cubicBezTo>
                  <a:pt x="15424" y="1550"/>
                  <a:pt x="15424" y="1329"/>
                  <a:pt x="15212" y="1193"/>
                </a:cubicBezTo>
                <a:cubicBezTo>
                  <a:pt x="15106" y="1125"/>
                  <a:pt x="14966" y="1091"/>
                  <a:pt x="14827" y="1091"/>
                </a:cubicBezTo>
                <a:close/>
                <a:moveTo>
                  <a:pt x="6688" y="2258"/>
                </a:moveTo>
                <a:cubicBezTo>
                  <a:pt x="6529" y="2258"/>
                  <a:pt x="6369" y="2297"/>
                  <a:pt x="6248" y="2375"/>
                </a:cubicBezTo>
                <a:cubicBezTo>
                  <a:pt x="6005" y="2530"/>
                  <a:pt x="6005" y="2782"/>
                  <a:pt x="6248" y="2937"/>
                </a:cubicBezTo>
                <a:cubicBezTo>
                  <a:pt x="6491" y="3093"/>
                  <a:pt x="6886" y="3093"/>
                  <a:pt x="7129" y="2937"/>
                </a:cubicBezTo>
                <a:cubicBezTo>
                  <a:pt x="7372" y="2782"/>
                  <a:pt x="7372" y="2530"/>
                  <a:pt x="7129" y="2375"/>
                </a:cubicBezTo>
                <a:cubicBezTo>
                  <a:pt x="7007" y="2297"/>
                  <a:pt x="6848" y="2258"/>
                  <a:pt x="6688" y="2258"/>
                </a:cubicBezTo>
                <a:close/>
                <a:moveTo>
                  <a:pt x="8723" y="2258"/>
                </a:moveTo>
                <a:cubicBezTo>
                  <a:pt x="8564" y="2258"/>
                  <a:pt x="8404" y="2297"/>
                  <a:pt x="8283" y="2375"/>
                </a:cubicBezTo>
                <a:cubicBezTo>
                  <a:pt x="8040" y="2530"/>
                  <a:pt x="8040" y="2782"/>
                  <a:pt x="8283" y="2937"/>
                </a:cubicBezTo>
                <a:cubicBezTo>
                  <a:pt x="8526" y="3093"/>
                  <a:pt x="8920" y="3093"/>
                  <a:pt x="9163" y="2937"/>
                </a:cubicBezTo>
                <a:cubicBezTo>
                  <a:pt x="9406" y="2782"/>
                  <a:pt x="9406" y="2530"/>
                  <a:pt x="9163" y="2375"/>
                </a:cubicBezTo>
                <a:cubicBezTo>
                  <a:pt x="9042" y="2297"/>
                  <a:pt x="8882" y="2258"/>
                  <a:pt x="8723" y="2258"/>
                </a:cubicBezTo>
                <a:close/>
                <a:moveTo>
                  <a:pt x="10758" y="2258"/>
                </a:moveTo>
                <a:cubicBezTo>
                  <a:pt x="10598" y="2258"/>
                  <a:pt x="10439" y="2297"/>
                  <a:pt x="10317" y="2375"/>
                </a:cubicBezTo>
                <a:cubicBezTo>
                  <a:pt x="10074" y="2530"/>
                  <a:pt x="10074" y="2782"/>
                  <a:pt x="10317" y="2937"/>
                </a:cubicBezTo>
                <a:cubicBezTo>
                  <a:pt x="10560" y="3093"/>
                  <a:pt x="10955" y="3093"/>
                  <a:pt x="11198" y="2937"/>
                </a:cubicBezTo>
                <a:cubicBezTo>
                  <a:pt x="11441" y="2782"/>
                  <a:pt x="11441" y="2530"/>
                  <a:pt x="11198" y="2375"/>
                </a:cubicBezTo>
                <a:cubicBezTo>
                  <a:pt x="11076" y="2297"/>
                  <a:pt x="10917" y="2258"/>
                  <a:pt x="10758" y="2258"/>
                </a:cubicBezTo>
                <a:close/>
                <a:moveTo>
                  <a:pt x="12792" y="2258"/>
                </a:moveTo>
                <a:cubicBezTo>
                  <a:pt x="12633" y="2258"/>
                  <a:pt x="12473" y="2297"/>
                  <a:pt x="12352" y="2375"/>
                </a:cubicBezTo>
                <a:cubicBezTo>
                  <a:pt x="12109" y="2530"/>
                  <a:pt x="12109" y="2782"/>
                  <a:pt x="12352" y="2937"/>
                </a:cubicBezTo>
                <a:cubicBezTo>
                  <a:pt x="12595" y="3093"/>
                  <a:pt x="12990" y="3093"/>
                  <a:pt x="13233" y="2937"/>
                </a:cubicBezTo>
                <a:cubicBezTo>
                  <a:pt x="13476" y="2782"/>
                  <a:pt x="13476" y="2530"/>
                  <a:pt x="13233" y="2375"/>
                </a:cubicBezTo>
                <a:cubicBezTo>
                  <a:pt x="13111" y="2297"/>
                  <a:pt x="12951" y="2258"/>
                  <a:pt x="12792" y="2258"/>
                </a:cubicBezTo>
                <a:close/>
                <a:moveTo>
                  <a:pt x="14827" y="2258"/>
                </a:moveTo>
                <a:cubicBezTo>
                  <a:pt x="14668" y="2258"/>
                  <a:pt x="14508" y="2297"/>
                  <a:pt x="14386" y="2375"/>
                </a:cubicBezTo>
                <a:cubicBezTo>
                  <a:pt x="14143" y="2530"/>
                  <a:pt x="14143" y="2782"/>
                  <a:pt x="14386" y="2937"/>
                </a:cubicBezTo>
                <a:cubicBezTo>
                  <a:pt x="14629" y="3093"/>
                  <a:pt x="15024" y="3093"/>
                  <a:pt x="15267" y="2937"/>
                </a:cubicBezTo>
                <a:cubicBezTo>
                  <a:pt x="15510" y="2782"/>
                  <a:pt x="15510" y="2530"/>
                  <a:pt x="15267" y="2375"/>
                </a:cubicBezTo>
                <a:cubicBezTo>
                  <a:pt x="15146" y="2297"/>
                  <a:pt x="14986" y="2258"/>
                  <a:pt x="14827" y="2258"/>
                </a:cubicBezTo>
                <a:close/>
                <a:moveTo>
                  <a:pt x="6707" y="3439"/>
                </a:moveTo>
                <a:cubicBezTo>
                  <a:pt x="6529" y="3439"/>
                  <a:pt x="6350" y="3483"/>
                  <a:pt x="6214" y="3570"/>
                </a:cubicBezTo>
                <a:cubicBezTo>
                  <a:pt x="5941" y="3744"/>
                  <a:pt x="5941" y="4027"/>
                  <a:pt x="6214" y="4201"/>
                </a:cubicBezTo>
                <a:cubicBezTo>
                  <a:pt x="6486" y="4375"/>
                  <a:pt x="6928" y="4375"/>
                  <a:pt x="7201" y="4201"/>
                </a:cubicBezTo>
                <a:cubicBezTo>
                  <a:pt x="7473" y="4027"/>
                  <a:pt x="7473" y="3744"/>
                  <a:pt x="7201" y="3570"/>
                </a:cubicBezTo>
                <a:cubicBezTo>
                  <a:pt x="7064" y="3483"/>
                  <a:pt x="6886" y="3439"/>
                  <a:pt x="6707" y="3439"/>
                </a:cubicBezTo>
                <a:close/>
                <a:moveTo>
                  <a:pt x="8742" y="3439"/>
                </a:moveTo>
                <a:cubicBezTo>
                  <a:pt x="8563" y="3439"/>
                  <a:pt x="8385" y="3483"/>
                  <a:pt x="8248" y="3570"/>
                </a:cubicBezTo>
                <a:cubicBezTo>
                  <a:pt x="7976" y="3744"/>
                  <a:pt x="7976" y="4027"/>
                  <a:pt x="8248" y="4201"/>
                </a:cubicBezTo>
                <a:cubicBezTo>
                  <a:pt x="8521" y="4375"/>
                  <a:pt x="8963" y="4375"/>
                  <a:pt x="9235" y="4201"/>
                </a:cubicBezTo>
                <a:cubicBezTo>
                  <a:pt x="9508" y="4027"/>
                  <a:pt x="9508" y="3744"/>
                  <a:pt x="9235" y="3570"/>
                </a:cubicBezTo>
                <a:cubicBezTo>
                  <a:pt x="9099" y="3483"/>
                  <a:pt x="8920" y="3439"/>
                  <a:pt x="8742" y="3439"/>
                </a:cubicBezTo>
                <a:close/>
                <a:moveTo>
                  <a:pt x="10776" y="3439"/>
                </a:moveTo>
                <a:cubicBezTo>
                  <a:pt x="10598" y="3439"/>
                  <a:pt x="10419" y="3483"/>
                  <a:pt x="10283" y="3570"/>
                </a:cubicBezTo>
                <a:cubicBezTo>
                  <a:pt x="10011" y="3744"/>
                  <a:pt x="10011" y="4027"/>
                  <a:pt x="10283" y="4201"/>
                </a:cubicBezTo>
                <a:cubicBezTo>
                  <a:pt x="10556" y="4375"/>
                  <a:pt x="10997" y="4375"/>
                  <a:pt x="11270" y="4201"/>
                </a:cubicBezTo>
                <a:cubicBezTo>
                  <a:pt x="11542" y="4027"/>
                  <a:pt x="11542" y="3744"/>
                  <a:pt x="11270" y="3570"/>
                </a:cubicBezTo>
                <a:cubicBezTo>
                  <a:pt x="11134" y="3483"/>
                  <a:pt x="10955" y="3439"/>
                  <a:pt x="10776" y="3439"/>
                </a:cubicBezTo>
                <a:close/>
                <a:moveTo>
                  <a:pt x="12792" y="3439"/>
                </a:moveTo>
                <a:cubicBezTo>
                  <a:pt x="12614" y="3439"/>
                  <a:pt x="12435" y="3483"/>
                  <a:pt x="12299" y="3570"/>
                </a:cubicBezTo>
                <a:cubicBezTo>
                  <a:pt x="12026" y="3744"/>
                  <a:pt x="12026" y="4027"/>
                  <a:pt x="12299" y="4201"/>
                </a:cubicBezTo>
                <a:cubicBezTo>
                  <a:pt x="12571" y="4375"/>
                  <a:pt x="13013" y="4375"/>
                  <a:pt x="13286" y="4201"/>
                </a:cubicBezTo>
                <a:cubicBezTo>
                  <a:pt x="13558" y="4027"/>
                  <a:pt x="13558" y="3744"/>
                  <a:pt x="13286" y="3570"/>
                </a:cubicBezTo>
                <a:cubicBezTo>
                  <a:pt x="13149" y="3483"/>
                  <a:pt x="12971" y="3439"/>
                  <a:pt x="12792" y="3439"/>
                </a:cubicBezTo>
                <a:close/>
                <a:moveTo>
                  <a:pt x="14827" y="3439"/>
                </a:moveTo>
                <a:cubicBezTo>
                  <a:pt x="14648" y="3439"/>
                  <a:pt x="14470" y="3483"/>
                  <a:pt x="14333" y="3570"/>
                </a:cubicBezTo>
                <a:cubicBezTo>
                  <a:pt x="14061" y="3744"/>
                  <a:pt x="14061" y="4027"/>
                  <a:pt x="14333" y="4201"/>
                </a:cubicBezTo>
                <a:cubicBezTo>
                  <a:pt x="14606" y="4375"/>
                  <a:pt x="15048" y="4375"/>
                  <a:pt x="15320" y="4201"/>
                </a:cubicBezTo>
                <a:cubicBezTo>
                  <a:pt x="15593" y="4027"/>
                  <a:pt x="15593" y="3744"/>
                  <a:pt x="15320" y="3570"/>
                </a:cubicBezTo>
                <a:cubicBezTo>
                  <a:pt x="15184" y="3483"/>
                  <a:pt x="15005" y="3439"/>
                  <a:pt x="14827" y="3439"/>
                </a:cubicBezTo>
                <a:close/>
                <a:moveTo>
                  <a:pt x="6688" y="4603"/>
                </a:moveTo>
                <a:cubicBezTo>
                  <a:pt x="6484" y="4603"/>
                  <a:pt x="6279" y="4653"/>
                  <a:pt x="6123" y="4752"/>
                </a:cubicBezTo>
                <a:cubicBezTo>
                  <a:pt x="5811" y="4952"/>
                  <a:pt x="5811" y="5276"/>
                  <a:pt x="6123" y="5476"/>
                </a:cubicBezTo>
                <a:cubicBezTo>
                  <a:pt x="6436" y="5676"/>
                  <a:pt x="6941" y="5676"/>
                  <a:pt x="7254" y="5476"/>
                </a:cubicBezTo>
                <a:cubicBezTo>
                  <a:pt x="7566" y="5276"/>
                  <a:pt x="7566" y="4952"/>
                  <a:pt x="7254" y="4752"/>
                </a:cubicBezTo>
                <a:cubicBezTo>
                  <a:pt x="7097" y="4653"/>
                  <a:pt x="6893" y="4603"/>
                  <a:pt x="6688" y="4603"/>
                </a:cubicBezTo>
                <a:close/>
                <a:moveTo>
                  <a:pt x="8723" y="4603"/>
                </a:moveTo>
                <a:cubicBezTo>
                  <a:pt x="8518" y="4603"/>
                  <a:pt x="8314" y="4653"/>
                  <a:pt x="8158" y="4752"/>
                </a:cubicBezTo>
                <a:cubicBezTo>
                  <a:pt x="7845" y="4952"/>
                  <a:pt x="7845" y="5276"/>
                  <a:pt x="8158" y="5476"/>
                </a:cubicBezTo>
                <a:cubicBezTo>
                  <a:pt x="8470" y="5676"/>
                  <a:pt x="8976" y="5676"/>
                  <a:pt x="9288" y="5476"/>
                </a:cubicBezTo>
                <a:cubicBezTo>
                  <a:pt x="9601" y="5276"/>
                  <a:pt x="9601" y="4952"/>
                  <a:pt x="9288" y="4752"/>
                </a:cubicBezTo>
                <a:cubicBezTo>
                  <a:pt x="9132" y="4653"/>
                  <a:pt x="8928" y="4603"/>
                  <a:pt x="8723" y="4603"/>
                </a:cubicBezTo>
                <a:close/>
                <a:moveTo>
                  <a:pt x="10758" y="4603"/>
                </a:moveTo>
                <a:cubicBezTo>
                  <a:pt x="10553" y="4603"/>
                  <a:pt x="10349" y="4653"/>
                  <a:pt x="10192" y="4752"/>
                </a:cubicBezTo>
                <a:cubicBezTo>
                  <a:pt x="9880" y="4952"/>
                  <a:pt x="9880" y="5276"/>
                  <a:pt x="10192" y="5476"/>
                </a:cubicBezTo>
                <a:cubicBezTo>
                  <a:pt x="10505" y="5676"/>
                  <a:pt x="11010" y="5676"/>
                  <a:pt x="11323" y="5476"/>
                </a:cubicBezTo>
                <a:cubicBezTo>
                  <a:pt x="11635" y="5276"/>
                  <a:pt x="11635" y="4952"/>
                  <a:pt x="11323" y="4752"/>
                </a:cubicBezTo>
                <a:cubicBezTo>
                  <a:pt x="11167" y="4653"/>
                  <a:pt x="10962" y="4603"/>
                  <a:pt x="10758" y="4603"/>
                </a:cubicBezTo>
                <a:close/>
                <a:moveTo>
                  <a:pt x="12792" y="4603"/>
                </a:moveTo>
                <a:cubicBezTo>
                  <a:pt x="12588" y="4603"/>
                  <a:pt x="12383" y="4653"/>
                  <a:pt x="12227" y="4752"/>
                </a:cubicBezTo>
                <a:cubicBezTo>
                  <a:pt x="11915" y="4952"/>
                  <a:pt x="11915" y="5276"/>
                  <a:pt x="12227" y="5476"/>
                </a:cubicBezTo>
                <a:cubicBezTo>
                  <a:pt x="12539" y="5676"/>
                  <a:pt x="13045" y="5676"/>
                  <a:pt x="13357" y="5476"/>
                </a:cubicBezTo>
                <a:cubicBezTo>
                  <a:pt x="13670" y="5276"/>
                  <a:pt x="13670" y="4952"/>
                  <a:pt x="13357" y="4752"/>
                </a:cubicBezTo>
                <a:cubicBezTo>
                  <a:pt x="13201" y="4653"/>
                  <a:pt x="12997" y="4603"/>
                  <a:pt x="12792" y="4603"/>
                </a:cubicBezTo>
                <a:close/>
                <a:moveTo>
                  <a:pt x="14827" y="4603"/>
                </a:moveTo>
                <a:cubicBezTo>
                  <a:pt x="14622" y="4603"/>
                  <a:pt x="14418" y="4653"/>
                  <a:pt x="14262" y="4752"/>
                </a:cubicBezTo>
                <a:cubicBezTo>
                  <a:pt x="13949" y="4952"/>
                  <a:pt x="13949" y="5276"/>
                  <a:pt x="14262" y="5476"/>
                </a:cubicBezTo>
                <a:cubicBezTo>
                  <a:pt x="14574" y="5676"/>
                  <a:pt x="15080" y="5676"/>
                  <a:pt x="15392" y="5476"/>
                </a:cubicBezTo>
                <a:cubicBezTo>
                  <a:pt x="15704" y="5276"/>
                  <a:pt x="15704" y="4952"/>
                  <a:pt x="15392" y="4752"/>
                </a:cubicBezTo>
                <a:cubicBezTo>
                  <a:pt x="15236" y="4653"/>
                  <a:pt x="15032" y="4603"/>
                  <a:pt x="14827" y="4603"/>
                </a:cubicBezTo>
                <a:close/>
                <a:moveTo>
                  <a:pt x="6688" y="5832"/>
                </a:moveTo>
                <a:cubicBezTo>
                  <a:pt x="6484" y="5832"/>
                  <a:pt x="6279" y="5882"/>
                  <a:pt x="6123" y="5982"/>
                </a:cubicBezTo>
                <a:cubicBezTo>
                  <a:pt x="5811" y="6181"/>
                  <a:pt x="5811" y="6506"/>
                  <a:pt x="6123" y="6705"/>
                </a:cubicBezTo>
                <a:cubicBezTo>
                  <a:pt x="6436" y="6905"/>
                  <a:pt x="6941" y="6905"/>
                  <a:pt x="7254" y="6705"/>
                </a:cubicBezTo>
                <a:cubicBezTo>
                  <a:pt x="7566" y="6506"/>
                  <a:pt x="7566" y="6181"/>
                  <a:pt x="7254" y="5982"/>
                </a:cubicBezTo>
                <a:cubicBezTo>
                  <a:pt x="7097" y="5882"/>
                  <a:pt x="6893" y="5832"/>
                  <a:pt x="6688" y="5832"/>
                </a:cubicBezTo>
                <a:close/>
                <a:moveTo>
                  <a:pt x="8723" y="5832"/>
                </a:moveTo>
                <a:cubicBezTo>
                  <a:pt x="8672" y="5832"/>
                  <a:pt x="8620" y="5835"/>
                  <a:pt x="8570" y="5841"/>
                </a:cubicBezTo>
                <a:cubicBezTo>
                  <a:pt x="8419" y="5860"/>
                  <a:pt x="8275" y="5907"/>
                  <a:pt x="8158" y="5982"/>
                </a:cubicBezTo>
                <a:cubicBezTo>
                  <a:pt x="7845" y="6181"/>
                  <a:pt x="7845" y="6506"/>
                  <a:pt x="8158" y="6705"/>
                </a:cubicBezTo>
                <a:cubicBezTo>
                  <a:pt x="8314" y="6805"/>
                  <a:pt x="8518" y="6855"/>
                  <a:pt x="8723" y="6855"/>
                </a:cubicBezTo>
                <a:cubicBezTo>
                  <a:pt x="8928" y="6855"/>
                  <a:pt x="9132" y="6805"/>
                  <a:pt x="9288" y="6705"/>
                </a:cubicBezTo>
                <a:cubicBezTo>
                  <a:pt x="9601" y="6506"/>
                  <a:pt x="9601" y="6181"/>
                  <a:pt x="9288" y="5982"/>
                </a:cubicBezTo>
                <a:cubicBezTo>
                  <a:pt x="9132" y="5882"/>
                  <a:pt x="8928" y="5832"/>
                  <a:pt x="8723" y="5832"/>
                </a:cubicBezTo>
                <a:close/>
                <a:moveTo>
                  <a:pt x="10758" y="5832"/>
                </a:moveTo>
                <a:cubicBezTo>
                  <a:pt x="10706" y="5832"/>
                  <a:pt x="10655" y="5835"/>
                  <a:pt x="10605" y="5841"/>
                </a:cubicBezTo>
                <a:cubicBezTo>
                  <a:pt x="10453" y="5860"/>
                  <a:pt x="10310" y="5907"/>
                  <a:pt x="10192" y="5982"/>
                </a:cubicBezTo>
                <a:cubicBezTo>
                  <a:pt x="9880" y="6181"/>
                  <a:pt x="9880" y="6506"/>
                  <a:pt x="10192" y="6705"/>
                </a:cubicBezTo>
                <a:cubicBezTo>
                  <a:pt x="10349" y="6805"/>
                  <a:pt x="10553" y="6855"/>
                  <a:pt x="10758" y="6855"/>
                </a:cubicBezTo>
                <a:cubicBezTo>
                  <a:pt x="10962" y="6855"/>
                  <a:pt x="11167" y="6805"/>
                  <a:pt x="11323" y="6705"/>
                </a:cubicBezTo>
                <a:cubicBezTo>
                  <a:pt x="11635" y="6506"/>
                  <a:pt x="11635" y="6181"/>
                  <a:pt x="11323" y="5982"/>
                </a:cubicBezTo>
                <a:cubicBezTo>
                  <a:pt x="11167" y="5882"/>
                  <a:pt x="10962" y="5832"/>
                  <a:pt x="10758" y="5832"/>
                </a:cubicBezTo>
                <a:close/>
                <a:moveTo>
                  <a:pt x="12792" y="5832"/>
                </a:moveTo>
                <a:cubicBezTo>
                  <a:pt x="12741" y="5832"/>
                  <a:pt x="12690" y="5835"/>
                  <a:pt x="12639" y="5841"/>
                </a:cubicBezTo>
                <a:cubicBezTo>
                  <a:pt x="12488" y="5860"/>
                  <a:pt x="12344" y="5907"/>
                  <a:pt x="12227" y="5982"/>
                </a:cubicBezTo>
                <a:cubicBezTo>
                  <a:pt x="11915" y="6181"/>
                  <a:pt x="11915" y="6506"/>
                  <a:pt x="12227" y="6705"/>
                </a:cubicBezTo>
                <a:cubicBezTo>
                  <a:pt x="12383" y="6805"/>
                  <a:pt x="12588" y="6855"/>
                  <a:pt x="12792" y="6855"/>
                </a:cubicBezTo>
                <a:cubicBezTo>
                  <a:pt x="12997" y="6855"/>
                  <a:pt x="13201" y="6805"/>
                  <a:pt x="13357" y="6705"/>
                </a:cubicBezTo>
                <a:cubicBezTo>
                  <a:pt x="13670" y="6506"/>
                  <a:pt x="13670" y="6181"/>
                  <a:pt x="13357" y="5982"/>
                </a:cubicBezTo>
                <a:cubicBezTo>
                  <a:pt x="13201" y="5882"/>
                  <a:pt x="12997" y="5832"/>
                  <a:pt x="12792" y="5832"/>
                </a:cubicBezTo>
                <a:close/>
                <a:moveTo>
                  <a:pt x="14827" y="5832"/>
                </a:moveTo>
                <a:cubicBezTo>
                  <a:pt x="14776" y="5832"/>
                  <a:pt x="14724" y="5835"/>
                  <a:pt x="14674" y="5841"/>
                </a:cubicBezTo>
                <a:cubicBezTo>
                  <a:pt x="14523" y="5860"/>
                  <a:pt x="14379" y="5907"/>
                  <a:pt x="14262" y="5982"/>
                </a:cubicBezTo>
                <a:cubicBezTo>
                  <a:pt x="13949" y="6181"/>
                  <a:pt x="13949" y="6506"/>
                  <a:pt x="14262" y="6705"/>
                </a:cubicBezTo>
                <a:cubicBezTo>
                  <a:pt x="14418" y="6805"/>
                  <a:pt x="14622" y="6855"/>
                  <a:pt x="14827" y="6855"/>
                </a:cubicBezTo>
                <a:cubicBezTo>
                  <a:pt x="15032" y="6855"/>
                  <a:pt x="15236" y="6805"/>
                  <a:pt x="15392" y="6705"/>
                </a:cubicBezTo>
                <a:cubicBezTo>
                  <a:pt x="15704" y="6506"/>
                  <a:pt x="15704" y="6181"/>
                  <a:pt x="15392" y="5982"/>
                </a:cubicBezTo>
                <a:cubicBezTo>
                  <a:pt x="15236" y="5882"/>
                  <a:pt x="15032" y="5832"/>
                  <a:pt x="14827" y="5832"/>
                </a:cubicBezTo>
                <a:close/>
                <a:moveTo>
                  <a:pt x="6688" y="11941"/>
                </a:moveTo>
                <a:cubicBezTo>
                  <a:pt x="6484" y="11941"/>
                  <a:pt x="6279" y="11991"/>
                  <a:pt x="6123" y="12091"/>
                </a:cubicBezTo>
                <a:cubicBezTo>
                  <a:pt x="5811" y="12291"/>
                  <a:pt x="5811" y="12615"/>
                  <a:pt x="6123" y="12815"/>
                </a:cubicBezTo>
                <a:cubicBezTo>
                  <a:pt x="6436" y="13015"/>
                  <a:pt x="6941" y="13015"/>
                  <a:pt x="7254" y="12815"/>
                </a:cubicBezTo>
                <a:cubicBezTo>
                  <a:pt x="7566" y="12615"/>
                  <a:pt x="7566" y="12291"/>
                  <a:pt x="7254" y="12091"/>
                </a:cubicBezTo>
                <a:cubicBezTo>
                  <a:pt x="7097" y="11991"/>
                  <a:pt x="6893" y="11941"/>
                  <a:pt x="6688" y="11941"/>
                </a:cubicBezTo>
                <a:close/>
                <a:moveTo>
                  <a:pt x="8723" y="11941"/>
                </a:moveTo>
                <a:cubicBezTo>
                  <a:pt x="8518" y="11941"/>
                  <a:pt x="8314" y="11991"/>
                  <a:pt x="8158" y="12091"/>
                </a:cubicBezTo>
                <a:cubicBezTo>
                  <a:pt x="7845" y="12291"/>
                  <a:pt x="7845" y="12615"/>
                  <a:pt x="8158" y="12815"/>
                </a:cubicBezTo>
                <a:cubicBezTo>
                  <a:pt x="8470" y="13015"/>
                  <a:pt x="8976" y="13015"/>
                  <a:pt x="9288" y="12815"/>
                </a:cubicBezTo>
                <a:cubicBezTo>
                  <a:pt x="9601" y="12615"/>
                  <a:pt x="9601" y="12291"/>
                  <a:pt x="9288" y="12091"/>
                </a:cubicBezTo>
                <a:cubicBezTo>
                  <a:pt x="9132" y="11991"/>
                  <a:pt x="8928" y="11941"/>
                  <a:pt x="8723" y="11941"/>
                </a:cubicBezTo>
                <a:close/>
                <a:moveTo>
                  <a:pt x="10758" y="11941"/>
                </a:moveTo>
                <a:cubicBezTo>
                  <a:pt x="10553" y="11941"/>
                  <a:pt x="10349" y="11991"/>
                  <a:pt x="10192" y="12091"/>
                </a:cubicBezTo>
                <a:cubicBezTo>
                  <a:pt x="9880" y="12291"/>
                  <a:pt x="9880" y="12615"/>
                  <a:pt x="10192" y="12815"/>
                </a:cubicBezTo>
                <a:cubicBezTo>
                  <a:pt x="10505" y="13015"/>
                  <a:pt x="11010" y="13015"/>
                  <a:pt x="11323" y="12815"/>
                </a:cubicBezTo>
                <a:cubicBezTo>
                  <a:pt x="11635" y="12615"/>
                  <a:pt x="11635" y="12291"/>
                  <a:pt x="11323" y="12091"/>
                </a:cubicBezTo>
                <a:cubicBezTo>
                  <a:pt x="11167" y="11991"/>
                  <a:pt x="10962" y="11941"/>
                  <a:pt x="10758" y="11941"/>
                </a:cubicBezTo>
                <a:close/>
                <a:moveTo>
                  <a:pt x="12792" y="11941"/>
                </a:moveTo>
                <a:cubicBezTo>
                  <a:pt x="12588" y="11941"/>
                  <a:pt x="12383" y="11991"/>
                  <a:pt x="12227" y="12091"/>
                </a:cubicBezTo>
                <a:cubicBezTo>
                  <a:pt x="11915" y="12291"/>
                  <a:pt x="11915" y="12615"/>
                  <a:pt x="12227" y="12815"/>
                </a:cubicBezTo>
                <a:cubicBezTo>
                  <a:pt x="12539" y="13015"/>
                  <a:pt x="13045" y="13015"/>
                  <a:pt x="13357" y="12815"/>
                </a:cubicBezTo>
                <a:cubicBezTo>
                  <a:pt x="13670" y="12615"/>
                  <a:pt x="13670" y="12291"/>
                  <a:pt x="13357" y="12091"/>
                </a:cubicBezTo>
                <a:cubicBezTo>
                  <a:pt x="13201" y="11991"/>
                  <a:pt x="12997" y="11941"/>
                  <a:pt x="12792" y="11941"/>
                </a:cubicBezTo>
                <a:close/>
                <a:moveTo>
                  <a:pt x="14827" y="11941"/>
                </a:moveTo>
                <a:cubicBezTo>
                  <a:pt x="14622" y="11941"/>
                  <a:pt x="14418" y="11991"/>
                  <a:pt x="14262" y="12091"/>
                </a:cubicBezTo>
                <a:cubicBezTo>
                  <a:pt x="13949" y="12291"/>
                  <a:pt x="13949" y="12615"/>
                  <a:pt x="14262" y="12815"/>
                </a:cubicBezTo>
                <a:cubicBezTo>
                  <a:pt x="14574" y="13015"/>
                  <a:pt x="15080" y="13015"/>
                  <a:pt x="15392" y="12815"/>
                </a:cubicBezTo>
                <a:cubicBezTo>
                  <a:pt x="15704" y="12615"/>
                  <a:pt x="15704" y="12291"/>
                  <a:pt x="15392" y="12091"/>
                </a:cubicBezTo>
                <a:cubicBezTo>
                  <a:pt x="15236" y="11991"/>
                  <a:pt x="15032" y="11941"/>
                  <a:pt x="14827" y="11941"/>
                </a:cubicBezTo>
                <a:close/>
                <a:moveTo>
                  <a:pt x="6688" y="13158"/>
                </a:moveTo>
                <a:cubicBezTo>
                  <a:pt x="6484" y="13158"/>
                  <a:pt x="6279" y="13208"/>
                  <a:pt x="6123" y="13308"/>
                </a:cubicBezTo>
                <a:cubicBezTo>
                  <a:pt x="5811" y="13508"/>
                  <a:pt x="5811" y="13832"/>
                  <a:pt x="6123" y="14032"/>
                </a:cubicBezTo>
                <a:cubicBezTo>
                  <a:pt x="6436" y="14232"/>
                  <a:pt x="6941" y="14232"/>
                  <a:pt x="7254" y="14032"/>
                </a:cubicBezTo>
                <a:cubicBezTo>
                  <a:pt x="7566" y="13832"/>
                  <a:pt x="7566" y="13508"/>
                  <a:pt x="7254" y="13308"/>
                </a:cubicBezTo>
                <a:cubicBezTo>
                  <a:pt x="7097" y="13208"/>
                  <a:pt x="6893" y="13158"/>
                  <a:pt x="6688" y="13158"/>
                </a:cubicBezTo>
                <a:close/>
                <a:moveTo>
                  <a:pt x="8723" y="13158"/>
                </a:moveTo>
                <a:cubicBezTo>
                  <a:pt x="8518" y="13158"/>
                  <a:pt x="8314" y="13208"/>
                  <a:pt x="8158" y="13308"/>
                </a:cubicBezTo>
                <a:cubicBezTo>
                  <a:pt x="7845" y="13508"/>
                  <a:pt x="7845" y="13832"/>
                  <a:pt x="8158" y="14032"/>
                </a:cubicBezTo>
                <a:cubicBezTo>
                  <a:pt x="8470" y="14232"/>
                  <a:pt x="8976" y="14232"/>
                  <a:pt x="9288" y="14032"/>
                </a:cubicBezTo>
                <a:cubicBezTo>
                  <a:pt x="9601" y="13832"/>
                  <a:pt x="9601" y="13508"/>
                  <a:pt x="9288" y="13308"/>
                </a:cubicBezTo>
                <a:cubicBezTo>
                  <a:pt x="9132" y="13208"/>
                  <a:pt x="8928" y="13158"/>
                  <a:pt x="8723" y="13158"/>
                </a:cubicBezTo>
                <a:close/>
                <a:moveTo>
                  <a:pt x="10758" y="13158"/>
                </a:moveTo>
                <a:cubicBezTo>
                  <a:pt x="10553" y="13158"/>
                  <a:pt x="10349" y="13208"/>
                  <a:pt x="10192" y="13308"/>
                </a:cubicBezTo>
                <a:cubicBezTo>
                  <a:pt x="9880" y="13508"/>
                  <a:pt x="9880" y="13832"/>
                  <a:pt x="10192" y="14032"/>
                </a:cubicBezTo>
                <a:cubicBezTo>
                  <a:pt x="10505" y="14232"/>
                  <a:pt x="11010" y="14232"/>
                  <a:pt x="11323" y="14032"/>
                </a:cubicBezTo>
                <a:cubicBezTo>
                  <a:pt x="11635" y="13832"/>
                  <a:pt x="11635" y="13508"/>
                  <a:pt x="11323" y="13308"/>
                </a:cubicBezTo>
                <a:cubicBezTo>
                  <a:pt x="11167" y="13208"/>
                  <a:pt x="10962" y="13158"/>
                  <a:pt x="10758" y="13158"/>
                </a:cubicBezTo>
                <a:close/>
                <a:moveTo>
                  <a:pt x="14827" y="13158"/>
                </a:moveTo>
                <a:cubicBezTo>
                  <a:pt x="14622" y="13158"/>
                  <a:pt x="14418" y="13208"/>
                  <a:pt x="14262" y="13308"/>
                </a:cubicBezTo>
                <a:cubicBezTo>
                  <a:pt x="13949" y="13508"/>
                  <a:pt x="13949" y="13832"/>
                  <a:pt x="14262" y="14032"/>
                </a:cubicBezTo>
                <a:cubicBezTo>
                  <a:pt x="14574" y="14232"/>
                  <a:pt x="15080" y="14232"/>
                  <a:pt x="15392" y="14032"/>
                </a:cubicBezTo>
                <a:cubicBezTo>
                  <a:pt x="15704" y="13832"/>
                  <a:pt x="15704" y="13508"/>
                  <a:pt x="15392" y="13308"/>
                </a:cubicBezTo>
                <a:cubicBezTo>
                  <a:pt x="15236" y="13208"/>
                  <a:pt x="15032" y="13158"/>
                  <a:pt x="14827" y="13158"/>
                </a:cubicBezTo>
                <a:close/>
                <a:moveTo>
                  <a:pt x="12792" y="13170"/>
                </a:moveTo>
                <a:cubicBezTo>
                  <a:pt x="12588" y="13170"/>
                  <a:pt x="12383" y="13220"/>
                  <a:pt x="12227" y="13320"/>
                </a:cubicBezTo>
                <a:cubicBezTo>
                  <a:pt x="11915" y="13520"/>
                  <a:pt x="11915" y="13844"/>
                  <a:pt x="12227" y="14044"/>
                </a:cubicBezTo>
                <a:cubicBezTo>
                  <a:pt x="12539" y="14244"/>
                  <a:pt x="13045" y="14244"/>
                  <a:pt x="13357" y="14044"/>
                </a:cubicBezTo>
                <a:cubicBezTo>
                  <a:pt x="13670" y="13844"/>
                  <a:pt x="13670" y="13520"/>
                  <a:pt x="13357" y="13320"/>
                </a:cubicBezTo>
                <a:cubicBezTo>
                  <a:pt x="13201" y="13220"/>
                  <a:pt x="12997" y="13170"/>
                  <a:pt x="12792" y="13170"/>
                </a:cubicBezTo>
                <a:close/>
                <a:moveTo>
                  <a:pt x="6688" y="14376"/>
                </a:moveTo>
                <a:cubicBezTo>
                  <a:pt x="6484" y="14376"/>
                  <a:pt x="6279" y="14425"/>
                  <a:pt x="6123" y="14525"/>
                </a:cubicBezTo>
                <a:cubicBezTo>
                  <a:pt x="5811" y="14725"/>
                  <a:pt x="5811" y="15049"/>
                  <a:pt x="6123" y="15249"/>
                </a:cubicBezTo>
                <a:cubicBezTo>
                  <a:pt x="6436" y="15449"/>
                  <a:pt x="6941" y="15449"/>
                  <a:pt x="7254" y="15249"/>
                </a:cubicBezTo>
                <a:cubicBezTo>
                  <a:pt x="7566" y="15049"/>
                  <a:pt x="7566" y="14725"/>
                  <a:pt x="7254" y="14525"/>
                </a:cubicBezTo>
                <a:cubicBezTo>
                  <a:pt x="7097" y="14425"/>
                  <a:pt x="6893" y="14376"/>
                  <a:pt x="6688" y="14376"/>
                </a:cubicBezTo>
                <a:close/>
                <a:moveTo>
                  <a:pt x="8723" y="14376"/>
                </a:moveTo>
                <a:cubicBezTo>
                  <a:pt x="8518" y="14376"/>
                  <a:pt x="8314" y="14425"/>
                  <a:pt x="8158" y="14525"/>
                </a:cubicBezTo>
                <a:cubicBezTo>
                  <a:pt x="7845" y="14725"/>
                  <a:pt x="7845" y="15049"/>
                  <a:pt x="8158" y="15249"/>
                </a:cubicBezTo>
                <a:cubicBezTo>
                  <a:pt x="8470" y="15449"/>
                  <a:pt x="8976" y="15449"/>
                  <a:pt x="9288" y="15249"/>
                </a:cubicBezTo>
                <a:cubicBezTo>
                  <a:pt x="9601" y="15049"/>
                  <a:pt x="9601" y="14725"/>
                  <a:pt x="9288" y="14525"/>
                </a:cubicBezTo>
                <a:cubicBezTo>
                  <a:pt x="9132" y="14425"/>
                  <a:pt x="8928" y="14376"/>
                  <a:pt x="8723" y="14376"/>
                </a:cubicBezTo>
                <a:close/>
                <a:moveTo>
                  <a:pt x="10758" y="14376"/>
                </a:moveTo>
                <a:cubicBezTo>
                  <a:pt x="10553" y="14376"/>
                  <a:pt x="10349" y="14425"/>
                  <a:pt x="10192" y="14525"/>
                </a:cubicBezTo>
                <a:cubicBezTo>
                  <a:pt x="9880" y="14725"/>
                  <a:pt x="9880" y="15049"/>
                  <a:pt x="10192" y="15249"/>
                </a:cubicBezTo>
                <a:cubicBezTo>
                  <a:pt x="10505" y="15449"/>
                  <a:pt x="11010" y="15449"/>
                  <a:pt x="11323" y="15249"/>
                </a:cubicBezTo>
                <a:cubicBezTo>
                  <a:pt x="11635" y="15049"/>
                  <a:pt x="11635" y="14725"/>
                  <a:pt x="11323" y="14525"/>
                </a:cubicBezTo>
                <a:cubicBezTo>
                  <a:pt x="11167" y="14425"/>
                  <a:pt x="10962" y="14376"/>
                  <a:pt x="10758" y="14376"/>
                </a:cubicBezTo>
                <a:close/>
                <a:moveTo>
                  <a:pt x="12792" y="14376"/>
                </a:moveTo>
                <a:cubicBezTo>
                  <a:pt x="12588" y="14376"/>
                  <a:pt x="12383" y="14425"/>
                  <a:pt x="12227" y="14525"/>
                </a:cubicBezTo>
                <a:cubicBezTo>
                  <a:pt x="11915" y="14725"/>
                  <a:pt x="11915" y="15049"/>
                  <a:pt x="12227" y="15249"/>
                </a:cubicBezTo>
                <a:cubicBezTo>
                  <a:pt x="12539" y="15449"/>
                  <a:pt x="13045" y="15449"/>
                  <a:pt x="13357" y="15249"/>
                </a:cubicBezTo>
                <a:cubicBezTo>
                  <a:pt x="13670" y="15049"/>
                  <a:pt x="13670" y="14725"/>
                  <a:pt x="13357" y="14525"/>
                </a:cubicBezTo>
                <a:cubicBezTo>
                  <a:pt x="13201" y="14425"/>
                  <a:pt x="12997" y="14376"/>
                  <a:pt x="12792" y="14376"/>
                </a:cubicBezTo>
                <a:close/>
                <a:moveTo>
                  <a:pt x="14827" y="14376"/>
                </a:moveTo>
                <a:cubicBezTo>
                  <a:pt x="14622" y="14376"/>
                  <a:pt x="14418" y="14425"/>
                  <a:pt x="14262" y="14525"/>
                </a:cubicBezTo>
                <a:cubicBezTo>
                  <a:pt x="13949" y="14725"/>
                  <a:pt x="13949" y="15049"/>
                  <a:pt x="14262" y="15249"/>
                </a:cubicBezTo>
                <a:cubicBezTo>
                  <a:pt x="14574" y="15449"/>
                  <a:pt x="15080" y="15449"/>
                  <a:pt x="15392" y="15249"/>
                </a:cubicBezTo>
                <a:cubicBezTo>
                  <a:pt x="15704" y="15049"/>
                  <a:pt x="15704" y="14725"/>
                  <a:pt x="15392" y="14525"/>
                </a:cubicBezTo>
                <a:cubicBezTo>
                  <a:pt x="15236" y="14425"/>
                  <a:pt x="15032" y="14376"/>
                  <a:pt x="14827" y="14376"/>
                </a:cubicBezTo>
                <a:close/>
                <a:moveTo>
                  <a:pt x="4673" y="14441"/>
                </a:moveTo>
                <a:cubicBezTo>
                  <a:pt x="4494" y="14441"/>
                  <a:pt x="4315" y="14485"/>
                  <a:pt x="4179" y="14572"/>
                </a:cubicBezTo>
                <a:cubicBezTo>
                  <a:pt x="3907" y="14746"/>
                  <a:pt x="3907" y="15029"/>
                  <a:pt x="4179" y="15203"/>
                </a:cubicBezTo>
                <a:cubicBezTo>
                  <a:pt x="4452" y="15378"/>
                  <a:pt x="4893" y="15378"/>
                  <a:pt x="5166" y="15203"/>
                </a:cubicBezTo>
                <a:cubicBezTo>
                  <a:pt x="5438" y="15029"/>
                  <a:pt x="5438" y="14746"/>
                  <a:pt x="5166" y="14572"/>
                </a:cubicBezTo>
                <a:cubicBezTo>
                  <a:pt x="5030" y="14485"/>
                  <a:pt x="4851" y="14441"/>
                  <a:pt x="4673" y="14441"/>
                </a:cubicBezTo>
                <a:close/>
                <a:moveTo>
                  <a:pt x="16861" y="14441"/>
                </a:moveTo>
                <a:cubicBezTo>
                  <a:pt x="16683" y="14441"/>
                  <a:pt x="16504" y="14485"/>
                  <a:pt x="16368" y="14572"/>
                </a:cubicBezTo>
                <a:cubicBezTo>
                  <a:pt x="16096" y="14746"/>
                  <a:pt x="16096" y="15029"/>
                  <a:pt x="16368" y="15203"/>
                </a:cubicBezTo>
                <a:cubicBezTo>
                  <a:pt x="16641" y="15378"/>
                  <a:pt x="17082" y="15378"/>
                  <a:pt x="17355" y="15203"/>
                </a:cubicBezTo>
                <a:cubicBezTo>
                  <a:pt x="17627" y="15029"/>
                  <a:pt x="17627" y="14746"/>
                  <a:pt x="17355" y="14572"/>
                </a:cubicBezTo>
                <a:cubicBezTo>
                  <a:pt x="17219" y="14485"/>
                  <a:pt x="17040" y="14441"/>
                  <a:pt x="16861" y="14441"/>
                </a:cubicBezTo>
                <a:close/>
                <a:moveTo>
                  <a:pt x="2657" y="14489"/>
                </a:moveTo>
                <a:cubicBezTo>
                  <a:pt x="2498" y="14489"/>
                  <a:pt x="2338" y="14528"/>
                  <a:pt x="2216" y="14606"/>
                </a:cubicBezTo>
                <a:cubicBezTo>
                  <a:pt x="1973" y="14761"/>
                  <a:pt x="1973" y="15013"/>
                  <a:pt x="2216" y="15169"/>
                </a:cubicBezTo>
                <a:cubicBezTo>
                  <a:pt x="2459" y="15324"/>
                  <a:pt x="2854" y="15324"/>
                  <a:pt x="3097" y="15169"/>
                </a:cubicBezTo>
                <a:cubicBezTo>
                  <a:pt x="3340" y="15013"/>
                  <a:pt x="3340" y="14761"/>
                  <a:pt x="3097" y="14606"/>
                </a:cubicBezTo>
                <a:cubicBezTo>
                  <a:pt x="2976" y="14528"/>
                  <a:pt x="2816" y="14489"/>
                  <a:pt x="2657" y="14489"/>
                </a:cubicBezTo>
                <a:close/>
                <a:moveTo>
                  <a:pt x="18858" y="14489"/>
                </a:moveTo>
                <a:cubicBezTo>
                  <a:pt x="18699" y="14489"/>
                  <a:pt x="18540" y="14528"/>
                  <a:pt x="18418" y="14606"/>
                </a:cubicBezTo>
                <a:cubicBezTo>
                  <a:pt x="18175" y="14761"/>
                  <a:pt x="18175" y="15013"/>
                  <a:pt x="18418" y="15169"/>
                </a:cubicBezTo>
                <a:cubicBezTo>
                  <a:pt x="18661" y="15324"/>
                  <a:pt x="19056" y="15324"/>
                  <a:pt x="19299" y="15169"/>
                </a:cubicBezTo>
                <a:cubicBezTo>
                  <a:pt x="19542" y="15013"/>
                  <a:pt x="19542" y="14761"/>
                  <a:pt x="19299" y="14606"/>
                </a:cubicBezTo>
                <a:cubicBezTo>
                  <a:pt x="19177" y="14528"/>
                  <a:pt x="19018" y="14489"/>
                  <a:pt x="18858" y="14489"/>
                </a:cubicBezTo>
                <a:close/>
                <a:moveTo>
                  <a:pt x="544" y="14540"/>
                </a:moveTo>
                <a:cubicBezTo>
                  <a:pt x="405" y="14540"/>
                  <a:pt x="266" y="14573"/>
                  <a:pt x="159" y="14641"/>
                </a:cubicBezTo>
                <a:cubicBezTo>
                  <a:pt x="-53" y="14777"/>
                  <a:pt x="-53" y="14998"/>
                  <a:pt x="159" y="15134"/>
                </a:cubicBezTo>
                <a:cubicBezTo>
                  <a:pt x="372" y="15270"/>
                  <a:pt x="716" y="15270"/>
                  <a:pt x="928" y="15134"/>
                </a:cubicBezTo>
                <a:cubicBezTo>
                  <a:pt x="1141" y="14998"/>
                  <a:pt x="1141" y="14777"/>
                  <a:pt x="928" y="14641"/>
                </a:cubicBezTo>
                <a:cubicBezTo>
                  <a:pt x="822" y="14573"/>
                  <a:pt x="684" y="14540"/>
                  <a:pt x="544" y="14540"/>
                </a:cubicBezTo>
                <a:close/>
                <a:moveTo>
                  <a:pt x="20950" y="14540"/>
                </a:moveTo>
                <a:cubicBezTo>
                  <a:pt x="20810" y="14540"/>
                  <a:pt x="20671" y="14573"/>
                  <a:pt x="20565" y="14641"/>
                </a:cubicBezTo>
                <a:cubicBezTo>
                  <a:pt x="20352" y="14777"/>
                  <a:pt x="20352" y="14998"/>
                  <a:pt x="20565" y="15134"/>
                </a:cubicBezTo>
                <a:cubicBezTo>
                  <a:pt x="20777" y="15270"/>
                  <a:pt x="21122" y="15270"/>
                  <a:pt x="21335" y="15134"/>
                </a:cubicBezTo>
                <a:cubicBezTo>
                  <a:pt x="21547" y="14998"/>
                  <a:pt x="21547" y="14777"/>
                  <a:pt x="21335" y="14641"/>
                </a:cubicBezTo>
                <a:cubicBezTo>
                  <a:pt x="21228" y="14573"/>
                  <a:pt x="21089" y="14540"/>
                  <a:pt x="20950" y="14540"/>
                </a:cubicBezTo>
                <a:close/>
                <a:moveTo>
                  <a:pt x="6688" y="15593"/>
                </a:moveTo>
                <a:cubicBezTo>
                  <a:pt x="6484" y="15593"/>
                  <a:pt x="6279" y="15643"/>
                  <a:pt x="6123" y="15742"/>
                </a:cubicBezTo>
                <a:cubicBezTo>
                  <a:pt x="5811" y="15942"/>
                  <a:pt x="5811" y="16266"/>
                  <a:pt x="6123" y="16466"/>
                </a:cubicBezTo>
                <a:cubicBezTo>
                  <a:pt x="6436" y="16666"/>
                  <a:pt x="6941" y="16666"/>
                  <a:pt x="7254" y="16466"/>
                </a:cubicBezTo>
                <a:cubicBezTo>
                  <a:pt x="7566" y="16266"/>
                  <a:pt x="7566" y="15942"/>
                  <a:pt x="7254" y="15742"/>
                </a:cubicBezTo>
                <a:cubicBezTo>
                  <a:pt x="7097" y="15643"/>
                  <a:pt x="6893" y="15593"/>
                  <a:pt x="6688" y="15593"/>
                </a:cubicBezTo>
                <a:close/>
                <a:moveTo>
                  <a:pt x="8723" y="15593"/>
                </a:moveTo>
                <a:cubicBezTo>
                  <a:pt x="8518" y="15593"/>
                  <a:pt x="8314" y="15643"/>
                  <a:pt x="8158" y="15742"/>
                </a:cubicBezTo>
                <a:cubicBezTo>
                  <a:pt x="7845" y="15942"/>
                  <a:pt x="7845" y="16266"/>
                  <a:pt x="8158" y="16466"/>
                </a:cubicBezTo>
                <a:cubicBezTo>
                  <a:pt x="8470" y="16666"/>
                  <a:pt x="8976" y="16666"/>
                  <a:pt x="9288" y="16466"/>
                </a:cubicBezTo>
                <a:cubicBezTo>
                  <a:pt x="9601" y="16266"/>
                  <a:pt x="9601" y="15942"/>
                  <a:pt x="9288" y="15742"/>
                </a:cubicBezTo>
                <a:cubicBezTo>
                  <a:pt x="9132" y="15643"/>
                  <a:pt x="8928" y="15593"/>
                  <a:pt x="8723" y="15593"/>
                </a:cubicBezTo>
                <a:close/>
                <a:moveTo>
                  <a:pt x="10758" y="15593"/>
                </a:moveTo>
                <a:cubicBezTo>
                  <a:pt x="10553" y="15593"/>
                  <a:pt x="10349" y="15643"/>
                  <a:pt x="10192" y="15742"/>
                </a:cubicBezTo>
                <a:cubicBezTo>
                  <a:pt x="9880" y="15942"/>
                  <a:pt x="9880" y="16266"/>
                  <a:pt x="10192" y="16466"/>
                </a:cubicBezTo>
                <a:cubicBezTo>
                  <a:pt x="10505" y="16666"/>
                  <a:pt x="11010" y="16666"/>
                  <a:pt x="11323" y="16466"/>
                </a:cubicBezTo>
                <a:cubicBezTo>
                  <a:pt x="11635" y="16266"/>
                  <a:pt x="11635" y="15942"/>
                  <a:pt x="11323" y="15742"/>
                </a:cubicBezTo>
                <a:cubicBezTo>
                  <a:pt x="11167" y="15643"/>
                  <a:pt x="10962" y="15593"/>
                  <a:pt x="10758" y="15593"/>
                </a:cubicBezTo>
                <a:close/>
                <a:moveTo>
                  <a:pt x="12792" y="15593"/>
                </a:moveTo>
                <a:cubicBezTo>
                  <a:pt x="12588" y="15593"/>
                  <a:pt x="12383" y="15643"/>
                  <a:pt x="12227" y="15742"/>
                </a:cubicBezTo>
                <a:cubicBezTo>
                  <a:pt x="11915" y="15942"/>
                  <a:pt x="11915" y="16266"/>
                  <a:pt x="12227" y="16466"/>
                </a:cubicBezTo>
                <a:cubicBezTo>
                  <a:pt x="12539" y="16666"/>
                  <a:pt x="13045" y="16666"/>
                  <a:pt x="13357" y="16466"/>
                </a:cubicBezTo>
                <a:cubicBezTo>
                  <a:pt x="13670" y="16266"/>
                  <a:pt x="13670" y="15942"/>
                  <a:pt x="13357" y="15742"/>
                </a:cubicBezTo>
                <a:cubicBezTo>
                  <a:pt x="13201" y="15643"/>
                  <a:pt x="12997" y="15593"/>
                  <a:pt x="12792" y="15593"/>
                </a:cubicBezTo>
                <a:close/>
                <a:moveTo>
                  <a:pt x="14827" y="15593"/>
                </a:moveTo>
                <a:cubicBezTo>
                  <a:pt x="14622" y="15593"/>
                  <a:pt x="14418" y="15643"/>
                  <a:pt x="14262" y="15742"/>
                </a:cubicBezTo>
                <a:cubicBezTo>
                  <a:pt x="13949" y="15942"/>
                  <a:pt x="13949" y="16266"/>
                  <a:pt x="14262" y="16466"/>
                </a:cubicBezTo>
                <a:cubicBezTo>
                  <a:pt x="14574" y="16666"/>
                  <a:pt x="15080" y="16666"/>
                  <a:pt x="15392" y="16466"/>
                </a:cubicBezTo>
                <a:cubicBezTo>
                  <a:pt x="15704" y="16266"/>
                  <a:pt x="15704" y="15942"/>
                  <a:pt x="15392" y="15742"/>
                </a:cubicBezTo>
                <a:cubicBezTo>
                  <a:pt x="15236" y="15643"/>
                  <a:pt x="15032" y="15593"/>
                  <a:pt x="14827" y="15593"/>
                </a:cubicBezTo>
                <a:close/>
                <a:moveTo>
                  <a:pt x="4673" y="15658"/>
                </a:moveTo>
                <a:cubicBezTo>
                  <a:pt x="4494" y="15658"/>
                  <a:pt x="4315" y="15702"/>
                  <a:pt x="4179" y="15789"/>
                </a:cubicBezTo>
                <a:cubicBezTo>
                  <a:pt x="3907" y="15963"/>
                  <a:pt x="3907" y="16246"/>
                  <a:pt x="4179" y="16420"/>
                </a:cubicBezTo>
                <a:cubicBezTo>
                  <a:pt x="4452" y="16595"/>
                  <a:pt x="4893" y="16595"/>
                  <a:pt x="5166" y="16420"/>
                </a:cubicBezTo>
                <a:cubicBezTo>
                  <a:pt x="5438" y="16246"/>
                  <a:pt x="5438" y="15963"/>
                  <a:pt x="5166" y="15789"/>
                </a:cubicBezTo>
                <a:cubicBezTo>
                  <a:pt x="5030" y="15702"/>
                  <a:pt x="4851" y="15658"/>
                  <a:pt x="4673" y="15658"/>
                </a:cubicBezTo>
                <a:close/>
                <a:moveTo>
                  <a:pt x="16861" y="15658"/>
                </a:moveTo>
                <a:cubicBezTo>
                  <a:pt x="16683" y="15658"/>
                  <a:pt x="16504" y="15702"/>
                  <a:pt x="16368" y="15789"/>
                </a:cubicBezTo>
                <a:cubicBezTo>
                  <a:pt x="16096" y="15963"/>
                  <a:pt x="16096" y="16246"/>
                  <a:pt x="16368" y="16420"/>
                </a:cubicBezTo>
                <a:cubicBezTo>
                  <a:pt x="16641" y="16595"/>
                  <a:pt x="17082" y="16595"/>
                  <a:pt x="17355" y="16420"/>
                </a:cubicBezTo>
                <a:cubicBezTo>
                  <a:pt x="17627" y="16246"/>
                  <a:pt x="17627" y="15963"/>
                  <a:pt x="17355" y="15789"/>
                </a:cubicBezTo>
                <a:cubicBezTo>
                  <a:pt x="17219" y="15702"/>
                  <a:pt x="17040" y="15658"/>
                  <a:pt x="16861" y="15658"/>
                </a:cubicBezTo>
                <a:close/>
                <a:moveTo>
                  <a:pt x="2646" y="15706"/>
                </a:moveTo>
                <a:cubicBezTo>
                  <a:pt x="2487" y="15706"/>
                  <a:pt x="2327" y="15745"/>
                  <a:pt x="2206" y="15823"/>
                </a:cubicBezTo>
                <a:cubicBezTo>
                  <a:pt x="1963" y="15978"/>
                  <a:pt x="1963" y="16230"/>
                  <a:pt x="2206" y="16386"/>
                </a:cubicBezTo>
                <a:cubicBezTo>
                  <a:pt x="2329" y="16464"/>
                  <a:pt x="2491" y="16503"/>
                  <a:pt x="2652" y="16502"/>
                </a:cubicBezTo>
                <a:cubicBezTo>
                  <a:pt x="2813" y="16503"/>
                  <a:pt x="2974" y="16464"/>
                  <a:pt x="3097" y="16386"/>
                </a:cubicBezTo>
                <a:cubicBezTo>
                  <a:pt x="3340" y="16230"/>
                  <a:pt x="3340" y="15978"/>
                  <a:pt x="3097" y="15823"/>
                </a:cubicBezTo>
                <a:cubicBezTo>
                  <a:pt x="2974" y="15745"/>
                  <a:pt x="2813" y="15706"/>
                  <a:pt x="2652" y="15706"/>
                </a:cubicBezTo>
                <a:cubicBezTo>
                  <a:pt x="2650" y="15706"/>
                  <a:pt x="2648" y="15706"/>
                  <a:pt x="2646" y="15706"/>
                </a:cubicBezTo>
                <a:close/>
                <a:moveTo>
                  <a:pt x="18858" y="15706"/>
                </a:moveTo>
                <a:cubicBezTo>
                  <a:pt x="18699" y="15706"/>
                  <a:pt x="18540" y="15745"/>
                  <a:pt x="18418" y="15823"/>
                </a:cubicBezTo>
                <a:cubicBezTo>
                  <a:pt x="18175" y="15978"/>
                  <a:pt x="18175" y="16230"/>
                  <a:pt x="18418" y="16386"/>
                </a:cubicBezTo>
                <a:cubicBezTo>
                  <a:pt x="18661" y="16541"/>
                  <a:pt x="19056" y="16541"/>
                  <a:pt x="19299" y="16386"/>
                </a:cubicBezTo>
                <a:cubicBezTo>
                  <a:pt x="19542" y="16230"/>
                  <a:pt x="19542" y="15978"/>
                  <a:pt x="19299" y="15823"/>
                </a:cubicBezTo>
                <a:cubicBezTo>
                  <a:pt x="19177" y="15745"/>
                  <a:pt x="19018" y="15706"/>
                  <a:pt x="18858" y="15706"/>
                </a:cubicBezTo>
                <a:close/>
                <a:moveTo>
                  <a:pt x="6678" y="16810"/>
                </a:moveTo>
                <a:cubicBezTo>
                  <a:pt x="6473" y="16810"/>
                  <a:pt x="6268" y="16860"/>
                  <a:pt x="6111" y="16960"/>
                </a:cubicBezTo>
                <a:cubicBezTo>
                  <a:pt x="5799" y="17159"/>
                  <a:pt x="5799" y="17484"/>
                  <a:pt x="6111" y="17683"/>
                </a:cubicBezTo>
                <a:cubicBezTo>
                  <a:pt x="6424" y="17883"/>
                  <a:pt x="6931" y="17883"/>
                  <a:pt x="7243" y="17683"/>
                </a:cubicBezTo>
                <a:cubicBezTo>
                  <a:pt x="7555" y="17484"/>
                  <a:pt x="7555" y="17159"/>
                  <a:pt x="7243" y="16960"/>
                </a:cubicBezTo>
                <a:cubicBezTo>
                  <a:pt x="7087" y="16860"/>
                  <a:pt x="6882" y="16810"/>
                  <a:pt x="6678" y="16810"/>
                </a:cubicBezTo>
                <a:close/>
                <a:moveTo>
                  <a:pt x="8712" y="16810"/>
                </a:moveTo>
                <a:cubicBezTo>
                  <a:pt x="8508" y="16810"/>
                  <a:pt x="8302" y="16860"/>
                  <a:pt x="8146" y="16960"/>
                </a:cubicBezTo>
                <a:cubicBezTo>
                  <a:pt x="7834" y="17159"/>
                  <a:pt x="7834" y="17484"/>
                  <a:pt x="8146" y="17683"/>
                </a:cubicBezTo>
                <a:cubicBezTo>
                  <a:pt x="8458" y="17883"/>
                  <a:pt x="8965" y="17883"/>
                  <a:pt x="9278" y="17683"/>
                </a:cubicBezTo>
                <a:cubicBezTo>
                  <a:pt x="9590" y="17484"/>
                  <a:pt x="9590" y="17159"/>
                  <a:pt x="9278" y="16960"/>
                </a:cubicBezTo>
                <a:cubicBezTo>
                  <a:pt x="9121" y="16860"/>
                  <a:pt x="8917" y="16810"/>
                  <a:pt x="8712" y="16810"/>
                </a:cubicBezTo>
                <a:close/>
                <a:moveTo>
                  <a:pt x="10747" y="16810"/>
                </a:moveTo>
                <a:cubicBezTo>
                  <a:pt x="10542" y="16810"/>
                  <a:pt x="10337" y="16860"/>
                  <a:pt x="10181" y="16960"/>
                </a:cubicBezTo>
                <a:cubicBezTo>
                  <a:pt x="9868" y="17159"/>
                  <a:pt x="9868" y="17484"/>
                  <a:pt x="10181" y="17683"/>
                </a:cubicBezTo>
                <a:cubicBezTo>
                  <a:pt x="10493" y="17883"/>
                  <a:pt x="11000" y="17883"/>
                  <a:pt x="11312" y="17683"/>
                </a:cubicBezTo>
                <a:cubicBezTo>
                  <a:pt x="11625" y="17484"/>
                  <a:pt x="11625" y="17159"/>
                  <a:pt x="11312" y="16960"/>
                </a:cubicBezTo>
                <a:cubicBezTo>
                  <a:pt x="11156" y="16860"/>
                  <a:pt x="10952" y="16810"/>
                  <a:pt x="10747" y="16810"/>
                </a:cubicBezTo>
                <a:close/>
                <a:moveTo>
                  <a:pt x="12782" y="16810"/>
                </a:moveTo>
                <a:cubicBezTo>
                  <a:pt x="12577" y="16810"/>
                  <a:pt x="12371" y="16860"/>
                  <a:pt x="12215" y="16960"/>
                </a:cubicBezTo>
                <a:cubicBezTo>
                  <a:pt x="11903" y="17159"/>
                  <a:pt x="11903" y="17484"/>
                  <a:pt x="12215" y="17683"/>
                </a:cubicBezTo>
                <a:cubicBezTo>
                  <a:pt x="12528" y="17883"/>
                  <a:pt x="13034" y="17883"/>
                  <a:pt x="13347" y="17683"/>
                </a:cubicBezTo>
                <a:cubicBezTo>
                  <a:pt x="13659" y="17484"/>
                  <a:pt x="13659" y="17159"/>
                  <a:pt x="13347" y="16960"/>
                </a:cubicBezTo>
                <a:cubicBezTo>
                  <a:pt x="13191" y="16860"/>
                  <a:pt x="12986" y="16810"/>
                  <a:pt x="12782" y="16810"/>
                </a:cubicBezTo>
                <a:close/>
                <a:moveTo>
                  <a:pt x="14816" y="16810"/>
                </a:moveTo>
                <a:cubicBezTo>
                  <a:pt x="14612" y="16810"/>
                  <a:pt x="14406" y="16860"/>
                  <a:pt x="14250" y="16960"/>
                </a:cubicBezTo>
                <a:cubicBezTo>
                  <a:pt x="13938" y="17159"/>
                  <a:pt x="13938" y="17484"/>
                  <a:pt x="14250" y="17683"/>
                </a:cubicBezTo>
                <a:cubicBezTo>
                  <a:pt x="14562" y="17883"/>
                  <a:pt x="15069" y="17883"/>
                  <a:pt x="15381" y="17683"/>
                </a:cubicBezTo>
                <a:cubicBezTo>
                  <a:pt x="15694" y="17484"/>
                  <a:pt x="15694" y="17159"/>
                  <a:pt x="15381" y="16960"/>
                </a:cubicBezTo>
                <a:cubicBezTo>
                  <a:pt x="15225" y="16860"/>
                  <a:pt x="15021" y="16810"/>
                  <a:pt x="14816" y="16810"/>
                </a:cubicBezTo>
                <a:close/>
                <a:moveTo>
                  <a:pt x="4662" y="16875"/>
                </a:moveTo>
                <a:cubicBezTo>
                  <a:pt x="4483" y="16875"/>
                  <a:pt x="4305" y="16919"/>
                  <a:pt x="4169" y="17006"/>
                </a:cubicBezTo>
                <a:cubicBezTo>
                  <a:pt x="3896" y="17181"/>
                  <a:pt x="3896" y="17463"/>
                  <a:pt x="4169" y="17637"/>
                </a:cubicBezTo>
                <a:cubicBezTo>
                  <a:pt x="4441" y="17812"/>
                  <a:pt x="4883" y="17812"/>
                  <a:pt x="5155" y="17637"/>
                </a:cubicBezTo>
                <a:cubicBezTo>
                  <a:pt x="5428" y="17463"/>
                  <a:pt x="5428" y="17181"/>
                  <a:pt x="5155" y="17006"/>
                </a:cubicBezTo>
                <a:cubicBezTo>
                  <a:pt x="5019" y="16919"/>
                  <a:pt x="4841" y="16875"/>
                  <a:pt x="4662" y="16875"/>
                </a:cubicBezTo>
                <a:close/>
                <a:moveTo>
                  <a:pt x="16851" y="16875"/>
                </a:moveTo>
                <a:cubicBezTo>
                  <a:pt x="16672" y="16875"/>
                  <a:pt x="16494" y="16919"/>
                  <a:pt x="16358" y="17006"/>
                </a:cubicBezTo>
                <a:cubicBezTo>
                  <a:pt x="16085" y="17181"/>
                  <a:pt x="16085" y="17463"/>
                  <a:pt x="16358" y="17637"/>
                </a:cubicBezTo>
                <a:cubicBezTo>
                  <a:pt x="16630" y="17812"/>
                  <a:pt x="17072" y="17812"/>
                  <a:pt x="17344" y="17637"/>
                </a:cubicBezTo>
                <a:cubicBezTo>
                  <a:pt x="17617" y="17463"/>
                  <a:pt x="17617" y="17181"/>
                  <a:pt x="17344" y="17006"/>
                </a:cubicBezTo>
                <a:cubicBezTo>
                  <a:pt x="17208" y="16919"/>
                  <a:pt x="17029" y="16875"/>
                  <a:pt x="16851" y="16875"/>
                </a:cubicBezTo>
                <a:close/>
                <a:moveTo>
                  <a:pt x="6678" y="18092"/>
                </a:moveTo>
                <a:cubicBezTo>
                  <a:pt x="6473" y="18092"/>
                  <a:pt x="6268" y="18142"/>
                  <a:pt x="6111" y="18242"/>
                </a:cubicBezTo>
                <a:cubicBezTo>
                  <a:pt x="5799" y="18442"/>
                  <a:pt x="5799" y="18766"/>
                  <a:pt x="6111" y="18966"/>
                </a:cubicBezTo>
                <a:cubicBezTo>
                  <a:pt x="6424" y="19166"/>
                  <a:pt x="6931" y="19166"/>
                  <a:pt x="7243" y="18966"/>
                </a:cubicBezTo>
                <a:cubicBezTo>
                  <a:pt x="7555" y="18766"/>
                  <a:pt x="7555" y="18442"/>
                  <a:pt x="7243" y="18242"/>
                </a:cubicBezTo>
                <a:cubicBezTo>
                  <a:pt x="7087" y="18142"/>
                  <a:pt x="6882" y="18092"/>
                  <a:pt x="6678" y="18092"/>
                </a:cubicBezTo>
                <a:close/>
                <a:moveTo>
                  <a:pt x="8712" y="18092"/>
                </a:moveTo>
                <a:cubicBezTo>
                  <a:pt x="8508" y="18092"/>
                  <a:pt x="8302" y="18142"/>
                  <a:pt x="8146" y="18242"/>
                </a:cubicBezTo>
                <a:cubicBezTo>
                  <a:pt x="7834" y="18442"/>
                  <a:pt x="7834" y="18766"/>
                  <a:pt x="8146" y="18966"/>
                </a:cubicBezTo>
                <a:cubicBezTo>
                  <a:pt x="8458" y="19166"/>
                  <a:pt x="8965" y="19166"/>
                  <a:pt x="9278" y="18966"/>
                </a:cubicBezTo>
                <a:cubicBezTo>
                  <a:pt x="9590" y="18766"/>
                  <a:pt x="9590" y="18442"/>
                  <a:pt x="9278" y="18242"/>
                </a:cubicBezTo>
                <a:cubicBezTo>
                  <a:pt x="9121" y="18142"/>
                  <a:pt x="8917" y="18092"/>
                  <a:pt x="8712" y="18092"/>
                </a:cubicBezTo>
                <a:close/>
                <a:moveTo>
                  <a:pt x="10747" y="18092"/>
                </a:moveTo>
                <a:cubicBezTo>
                  <a:pt x="10542" y="18092"/>
                  <a:pt x="10337" y="18142"/>
                  <a:pt x="10181" y="18242"/>
                </a:cubicBezTo>
                <a:cubicBezTo>
                  <a:pt x="9868" y="18442"/>
                  <a:pt x="9868" y="18766"/>
                  <a:pt x="10181" y="18966"/>
                </a:cubicBezTo>
                <a:cubicBezTo>
                  <a:pt x="10493" y="19166"/>
                  <a:pt x="11000" y="19166"/>
                  <a:pt x="11312" y="18966"/>
                </a:cubicBezTo>
                <a:cubicBezTo>
                  <a:pt x="11625" y="18766"/>
                  <a:pt x="11625" y="18442"/>
                  <a:pt x="11312" y="18242"/>
                </a:cubicBezTo>
                <a:cubicBezTo>
                  <a:pt x="11156" y="18142"/>
                  <a:pt x="10952" y="18092"/>
                  <a:pt x="10747" y="18092"/>
                </a:cubicBezTo>
                <a:close/>
                <a:moveTo>
                  <a:pt x="12782" y="18092"/>
                </a:moveTo>
                <a:cubicBezTo>
                  <a:pt x="12577" y="18092"/>
                  <a:pt x="12371" y="18142"/>
                  <a:pt x="12215" y="18242"/>
                </a:cubicBezTo>
                <a:cubicBezTo>
                  <a:pt x="11903" y="18442"/>
                  <a:pt x="11903" y="18766"/>
                  <a:pt x="12215" y="18966"/>
                </a:cubicBezTo>
                <a:cubicBezTo>
                  <a:pt x="12528" y="19166"/>
                  <a:pt x="13034" y="19166"/>
                  <a:pt x="13347" y="18966"/>
                </a:cubicBezTo>
                <a:cubicBezTo>
                  <a:pt x="13659" y="18766"/>
                  <a:pt x="13659" y="18442"/>
                  <a:pt x="13347" y="18242"/>
                </a:cubicBezTo>
                <a:cubicBezTo>
                  <a:pt x="13191" y="18142"/>
                  <a:pt x="12986" y="18092"/>
                  <a:pt x="12782" y="18092"/>
                </a:cubicBezTo>
                <a:close/>
                <a:moveTo>
                  <a:pt x="14827" y="18092"/>
                </a:moveTo>
                <a:cubicBezTo>
                  <a:pt x="14622" y="18092"/>
                  <a:pt x="14418" y="18142"/>
                  <a:pt x="14262" y="18242"/>
                </a:cubicBezTo>
                <a:cubicBezTo>
                  <a:pt x="13949" y="18442"/>
                  <a:pt x="13949" y="18766"/>
                  <a:pt x="14262" y="18966"/>
                </a:cubicBezTo>
                <a:cubicBezTo>
                  <a:pt x="14574" y="19166"/>
                  <a:pt x="15080" y="19166"/>
                  <a:pt x="15392" y="18966"/>
                </a:cubicBezTo>
                <a:cubicBezTo>
                  <a:pt x="15704" y="18766"/>
                  <a:pt x="15704" y="18442"/>
                  <a:pt x="15392" y="18242"/>
                </a:cubicBezTo>
                <a:cubicBezTo>
                  <a:pt x="15236" y="18142"/>
                  <a:pt x="15032" y="18092"/>
                  <a:pt x="14827" y="18092"/>
                </a:cubicBezTo>
                <a:close/>
                <a:moveTo>
                  <a:pt x="8723" y="19280"/>
                </a:moveTo>
                <a:cubicBezTo>
                  <a:pt x="8518" y="19280"/>
                  <a:pt x="8314" y="19330"/>
                  <a:pt x="8158" y="19430"/>
                </a:cubicBezTo>
                <a:cubicBezTo>
                  <a:pt x="7845" y="19630"/>
                  <a:pt x="7845" y="19954"/>
                  <a:pt x="8158" y="20154"/>
                </a:cubicBezTo>
                <a:cubicBezTo>
                  <a:pt x="8470" y="20354"/>
                  <a:pt x="8976" y="20354"/>
                  <a:pt x="9288" y="20154"/>
                </a:cubicBezTo>
                <a:cubicBezTo>
                  <a:pt x="9601" y="19954"/>
                  <a:pt x="9601" y="19630"/>
                  <a:pt x="9288" y="19430"/>
                </a:cubicBezTo>
                <a:cubicBezTo>
                  <a:pt x="9132" y="19330"/>
                  <a:pt x="8928" y="19280"/>
                  <a:pt x="8723" y="19280"/>
                </a:cubicBezTo>
                <a:close/>
                <a:moveTo>
                  <a:pt x="10758" y="19280"/>
                </a:moveTo>
                <a:cubicBezTo>
                  <a:pt x="10553" y="19280"/>
                  <a:pt x="10349" y="19330"/>
                  <a:pt x="10192" y="19430"/>
                </a:cubicBezTo>
                <a:cubicBezTo>
                  <a:pt x="9880" y="19630"/>
                  <a:pt x="9880" y="19954"/>
                  <a:pt x="10192" y="20154"/>
                </a:cubicBezTo>
                <a:cubicBezTo>
                  <a:pt x="10505" y="20354"/>
                  <a:pt x="11010" y="20354"/>
                  <a:pt x="11323" y="20154"/>
                </a:cubicBezTo>
                <a:cubicBezTo>
                  <a:pt x="11635" y="19954"/>
                  <a:pt x="11635" y="19630"/>
                  <a:pt x="11323" y="19430"/>
                </a:cubicBezTo>
                <a:cubicBezTo>
                  <a:pt x="11167" y="19330"/>
                  <a:pt x="10962" y="19280"/>
                  <a:pt x="10758" y="19280"/>
                </a:cubicBezTo>
                <a:close/>
                <a:moveTo>
                  <a:pt x="12792" y="19280"/>
                </a:moveTo>
                <a:cubicBezTo>
                  <a:pt x="12588" y="19280"/>
                  <a:pt x="12383" y="19330"/>
                  <a:pt x="12227" y="19430"/>
                </a:cubicBezTo>
                <a:cubicBezTo>
                  <a:pt x="11915" y="19630"/>
                  <a:pt x="11915" y="19954"/>
                  <a:pt x="12227" y="20154"/>
                </a:cubicBezTo>
                <a:cubicBezTo>
                  <a:pt x="12539" y="20354"/>
                  <a:pt x="13045" y="20354"/>
                  <a:pt x="13357" y="20154"/>
                </a:cubicBezTo>
                <a:cubicBezTo>
                  <a:pt x="13670" y="19954"/>
                  <a:pt x="13670" y="19630"/>
                  <a:pt x="13357" y="19430"/>
                </a:cubicBezTo>
                <a:cubicBezTo>
                  <a:pt x="13201" y="19330"/>
                  <a:pt x="12997" y="19280"/>
                  <a:pt x="12792" y="19280"/>
                </a:cubicBezTo>
                <a:close/>
                <a:moveTo>
                  <a:pt x="10766" y="20527"/>
                </a:moveTo>
                <a:cubicBezTo>
                  <a:pt x="10561" y="20527"/>
                  <a:pt x="10356" y="20577"/>
                  <a:pt x="10199" y="20676"/>
                </a:cubicBezTo>
                <a:cubicBezTo>
                  <a:pt x="9887" y="20876"/>
                  <a:pt x="9887" y="21200"/>
                  <a:pt x="10199" y="21400"/>
                </a:cubicBezTo>
                <a:cubicBezTo>
                  <a:pt x="10512" y="21600"/>
                  <a:pt x="11019" y="21600"/>
                  <a:pt x="11331" y="21400"/>
                </a:cubicBezTo>
                <a:cubicBezTo>
                  <a:pt x="11643" y="21200"/>
                  <a:pt x="11643" y="20876"/>
                  <a:pt x="11331" y="20676"/>
                </a:cubicBezTo>
                <a:cubicBezTo>
                  <a:pt x="11175" y="20577"/>
                  <a:pt x="10971" y="20527"/>
                  <a:pt x="10766" y="20527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100000">
                <a:srgbClr val="A066CB"/>
              </a:gs>
            </a:gsLst>
            <a:lin ang="5400000" scaled="0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67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sym typeface="Helvetica Neue Medium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1" y="4497048"/>
            <a:ext cx="1305673" cy="1398274"/>
          </a:xfrm>
          <a:prstGeom prst="rect">
            <a:avLst/>
          </a:prstGeom>
        </p:spPr>
      </p:pic>
      <p:sp>
        <p:nvSpPr>
          <p:cNvPr id="105" name="TextBox 2"/>
          <p:cNvSpPr txBox="1"/>
          <p:nvPr/>
        </p:nvSpPr>
        <p:spPr>
          <a:xfrm>
            <a:off x="1053759" y="1284762"/>
            <a:ext cx="549944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Получил ваучер.</a:t>
            </a:r>
          </a:p>
          <a:p>
            <a:pPr algn="ctr"/>
            <a:r>
              <a:rPr lang="ru-RU" sz="2800" b="1" dirty="0" smtClean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Что делать дальше?</a:t>
            </a:r>
            <a:endParaRPr lang="en-US" sz="28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4597" y="3061974"/>
            <a:ext cx="1876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Получил Ваучер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2728341" y="2711091"/>
            <a:ext cx="22221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Выбирает любой ДО из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Перечня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с учетом свободных мест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2760" y="2615298"/>
            <a:ext cx="865640" cy="865640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2760" y="3704005"/>
            <a:ext cx="865640" cy="865640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2760" y="4879338"/>
            <a:ext cx="865640" cy="865640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2760" y="5989334"/>
            <a:ext cx="865640" cy="865640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31" y="4268702"/>
            <a:ext cx="2471441" cy="1268331"/>
          </a:xfrm>
          <a:prstGeom prst="rect">
            <a:avLst/>
          </a:prstGeom>
        </p:spPr>
      </p:pic>
      <p:sp>
        <p:nvSpPr>
          <p:cNvPr id="113" name="Прямоугольник 112"/>
          <p:cNvSpPr/>
          <p:nvPr/>
        </p:nvSpPr>
        <p:spPr>
          <a:xfrm>
            <a:off x="2758319" y="4590752"/>
            <a:ext cx="1843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5 раб. дней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+ 2 дня продление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2646860" y="5611569"/>
            <a:ext cx="24805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Готовит необходимые документы для зачисление в ДО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5" name="Прямая со стрелкой 114"/>
          <p:cNvCxnSpPr>
            <a:stCxn id="106" idx="2"/>
            <a:endCxn id="104" idx="0"/>
          </p:cNvCxnSpPr>
          <p:nvPr/>
        </p:nvCxnSpPr>
        <p:spPr>
          <a:xfrm>
            <a:off x="982911" y="3769860"/>
            <a:ext cx="2877" cy="727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Соединительная линия уступом 115"/>
          <p:cNvCxnSpPr>
            <a:stCxn id="104" idx="3"/>
            <a:endCxn id="107" idx="1"/>
          </p:cNvCxnSpPr>
          <p:nvPr/>
        </p:nvCxnSpPr>
        <p:spPr>
          <a:xfrm flipV="1">
            <a:off x="1638624" y="3372811"/>
            <a:ext cx="1089717" cy="182337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Соединительная линия уступом 116"/>
          <p:cNvCxnSpPr>
            <a:endCxn id="114" idx="1"/>
          </p:cNvCxnSpPr>
          <p:nvPr/>
        </p:nvCxnSpPr>
        <p:spPr>
          <a:xfrm>
            <a:off x="1629660" y="5363598"/>
            <a:ext cx="1017200" cy="909691"/>
          </a:xfrm>
          <a:prstGeom prst="bentConnector3">
            <a:avLst>
              <a:gd name="adj1" fmla="val 5528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Прямоугольник 117"/>
          <p:cNvSpPr/>
          <p:nvPr/>
        </p:nvSpPr>
        <p:spPr>
          <a:xfrm>
            <a:off x="1753619" y="8109593"/>
            <a:ext cx="30235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Заключает электронный договор с ДО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9" name="Рисунок 11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0983" y="7880005"/>
            <a:ext cx="737420" cy="737420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91" y="7945620"/>
            <a:ext cx="1305673" cy="1398274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2760" y="8197616"/>
            <a:ext cx="865640" cy="865640"/>
          </a:xfrm>
          <a:prstGeom prst="rect">
            <a:avLst/>
          </a:prstGeom>
        </p:spPr>
      </p:pic>
      <p:sp>
        <p:nvSpPr>
          <p:cNvPr id="122" name="Равнобедренный треугольник 121"/>
          <p:cNvSpPr/>
          <p:nvPr/>
        </p:nvSpPr>
        <p:spPr>
          <a:xfrm rot="10800000">
            <a:off x="-22412" y="6929510"/>
            <a:ext cx="6575612" cy="84202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AutoShape 9"/>
          <p:cNvSpPr/>
          <p:nvPr/>
        </p:nvSpPr>
        <p:spPr>
          <a:xfrm flipV="1">
            <a:off x="7269919" y="2301624"/>
            <a:ext cx="5320" cy="6331927"/>
          </a:xfrm>
          <a:prstGeom prst="line">
            <a:avLst/>
          </a:prstGeom>
          <a:ln w="101600" cap="rnd">
            <a:solidFill>
              <a:srgbClr val="86C7ED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CF554D6-16EA-F265-DA55-D99AD0C6E1E1}"/>
              </a:ext>
            </a:extLst>
          </p:cNvPr>
          <p:cNvSpPr txBox="1"/>
          <p:nvPr/>
        </p:nvSpPr>
        <p:spPr>
          <a:xfrm>
            <a:off x="7471488" y="2197113"/>
            <a:ext cx="1449417" cy="44267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  <a:r>
              <a:rPr lang="ru-K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CF554D6-16EA-F265-DA55-D99AD0C6E1E1}"/>
              </a:ext>
            </a:extLst>
          </p:cNvPr>
          <p:cNvSpPr txBox="1"/>
          <p:nvPr/>
        </p:nvSpPr>
        <p:spPr>
          <a:xfrm>
            <a:off x="12890116" y="4610880"/>
            <a:ext cx="1449417" cy="44267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ТАНЕТ</a:t>
            </a:r>
            <a:r>
              <a:rPr lang="ru-K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KZ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65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18476</TotalTime>
  <Words>2047</Words>
  <Application>Microsoft Office PowerPoint</Application>
  <PresentationFormat>Произвольный</PresentationFormat>
  <Paragraphs>362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30" baseType="lpstr">
      <vt:lpstr>Helvetica Neue Medium</vt:lpstr>
      <vt:lpstr>Fira Sans Ultra-Bold</vt:lpstr>
      <vt:lpstr>Verdana</vt:lpstr>
      <vt:lpstr>Calibri</vt:lpstr>
      <vt:lpstr>Courier New</vt:lpstr>
      <vt:lpstr>Malgun Gothic</vt:lpstr>
      <vt:lpstr>Wingdings</vt:lpstr>
      <vt:lpstr>Barlow Medium</vt:lpstr>
      <vt:lpstr>Arial</vt:lpstr>
      <vt:lpstr>Fira Sans Light</vt:lpstr>
      <vt:lpstr>Times New Roman</vt:lpstr>
      <vt:lpstr>Fira Sans Medium</vt:lpstr>
      <vt:lpstr>Poppins Regular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Purple Casual Corporate App Development Startup Digital Brainstorm Presentation</dc:title>
  <dc:creator>Наукенова Гульмира Кайдаровна</dc:creator>
  <cp:lastModifiedBy>Наукенова Гульмира Кайдаровна</cp:lastModifiedBy>
  <cp:revision>178</cp:revision>
  <cp:lastPrinted>2025-02-07T11:52:10Z</cp:lastPrinted>
  <dcterms:created xsi:type="dcterms:W3CDTF">2006-08-16T00:00:00Z</dcterms:created>
  <dcterms:modified xsi:type="dcterms:W3CDTF">2025-04-04T15:48:55Z</dcterms:modified>
  <dc:identifier>DAGYo0F8DDU</dc:identifier>
</cp:coreProperties>
</file>