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6" r:id="rId2"/>
    <p:sldId id="283" r:id="rId3"/>
    <p:sldId id="281" r:id="rId4"/>
    <p:sldId id="275" r:id="rId5"/>
    <p:sldId id="279" r:id="rId6"/>
    <p:sldId id="270" r:id="rId7"/>
    <p:sldId id="258" r:id="rId8"/>
    <p:sldId id="285" r:id="rId9"/>
    <p:sldId id="293" r:id="rId10"/>
    <p:sldId id="297" r:id="rId11"/>
    <p:sldId id="282" r:id="rId12"/>
    <p:sldId id="290" r:id="rId13"/>
    <p:sldId id="289" r:id="rId14"/>
    <p:sldId id="294" r:id="rId15"/>
    <p:sldId id="295" r:id="rId16"/>
    <p:sldId id="296" r:id="rId17"/>
  </p:sldIdLst>
  <p:sldSz cx="18288000" cy="10287000"/>
  <p:notesSz cx="6797675" cy="9872663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Fira Sans Medium" panose="020B0604020202020204" charset="0"/>
      <p:regular r:id="rId23"/>
    </p:embeddedFont>
    <p:embeddedFont>
      <p:font typeface="Verdana" panose="020B060403050404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6B2"/>
    <a:srgbClr val="A066CB"/>
    <a:srgbClr val="B6E9F5"/>
    <a:srgbClr val="327EBF"/>
    <a:srgbClr val="FF494B"/>
    <a:srgbClr val="95DD52"/>
    <a:srgbClr val="86C7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6" autoAdjust="0"/>
    <p:restoredTop sz="94622" autoAdjust="0"/>
  </p:normalViewPr>
  <p:slideViewPr>
    <p:cSldViewPr>
      <p:cViewPr varScale="1">
        <p:scale>
          <a:sx n="46" d="100"/>
          <a:sy n="46" d="100"/>
        </p:scale>
        <p:origin x="73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5349"/>
          </a:xfrm>
          <a:prstGeom prst="rect">
            <a:avLst/>
          </a:prstGeom>
        </p:spPr>
        <p:txBody>
          <a:bodyPr vert="horz" lIns="89881" tIns="44941" rIns="89881" bIns="4494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5349"/>
          </a:xfrm>
          <a:prstGeom prst="rect">
            <a:avLst/>
          </a:prstGeom>
        </p:spPr>
        <p:txBody>
          <a:bodyPr vert="horz" lIns="89881" tIns="44941" rIns="89881" bIns="44941" rtlCol="0"/>
          <a:lstStyle>
            <a:lvl1pPr algn="r">
              <a:defRPr sz="1200"/>
            </a:lvl1pPr>
          </a:lstStyle>
          <a:p>
            <a:fld id="{69F990D7-353E-42F0-9B84-95A84D595B08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881" tIns="44941" rIns="89881" bIns="4494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9" y="4751222"/>
            <a:ext cx="5438140" cy="3887360"/>
          </a:xfrm>
          <a:prstGeom prst="rect">
            <a:avLst/>
          </a:prstGeom>
        </p:spPr>
        <p:txBody>
          <a:bodyPr vert="horz" lIns="89881" tIns="44941" rIns="89881" bIns="4494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45659" cy="495348"/>
          </a:xfrm>
          <a:prstGeom prst="rect">
            <a:avLst/>
          </a:prstGeom>
        </p:spPr>
        <p:txBody>
          <a:bodyPr vert="horz" lIns="89881" tIns="44941" rIns="89881" bIns="4494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7318"/>
            <a:ext cx="2945659" cy="495348"/>
          </a:xfrm>
          <a:prstGeom prst="rect">
            <a:avLst/>
          </a:prstGeom>
        </p:spPr>
        <p:txBody>
          <a:bodyPr vert="horz" lIns="89881" tIns="44941" rIns="89881" bIns="44941" rtlCol="0" anchor="b"/>
          <a:lstStyle>
            <a:lvl1pPr algn="r">
              <a:defRPr sz="1200"/>
            </a:lvl1pPr>
          </a:lstStyle>
          <a:p>
            <a:fld id="{622A5321-6453-48EB-A4C8-3EBE1916C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21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A5321-6453-48EB-A4C8-3EBE1916C95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311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1763" y="1336675"/>
            <a:ext cx="6427787" cy="36147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3:notes"/>
          <p:cNvSpPr txBox="1">
            <a:spLocks noGrp="1"/>
          </p:cNvSpPr>
          <p:nvPr>
            <p:ph type="body" idx="1"/>
          </p:nvPr>
        </p:nvSpPr>
        <p:spPr>
          <a:xfrm>
            <a:off x="668956" y="5153762"/>
            <a:ext cx="5351625" cy="421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43" tIns="44921" rIns="89843" bIns="44921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/>
          </a:p>
        </p:txBody>
      </p:sp>
      <p:sp>
        <p:nvSpPr>
          <p:cNvPr id="159" name="Google Shape;159;p3:notes"/>
          <p:cNvSpPr txBox="1">
            <a:spLocks noGrp="1"/>
          </p:cNvSpPr>
          <p:nvPr>
            <p:ph type="sldNum" idx="12"/>
          </p:nvPr>
        </p:nvSpPr>
        <p:spPr>
          <a:xfrm>
            <a:off x="3789192" y="10171802"/>
            <a:ext cx="2898796" cy="537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43" tIns="44921" rIns="89843" bIns="44921" anchor="b" anchorCtr="0">
            <a:noAutofit/>
          </a:bodyPr>
          <a:lstStyle/>
          <a:p>
            <a:pPr defTabSz="898817">
              <a:buClr>
                <a:srgbClr val="000000"/>
              </a:buClr>
              <a:buSzPts val="1200"/>
              <a:defRPr/>
            </a:pPr>
            <a:fld id="{00000000-1234-1234-1234-123412341234}" type="slidenum">
              <a:rPr lang="ru-RU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defTabSz="898817">
                <a:buClr>
                  <a:srgbClr val="000000"/>
                </a:buClr>
                <a:buSzPts val="1200"/>
                <a:defRPr/>
              </a:pPr>
              <a:t>5</a:t>
            </a:fld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1096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33883" y="2019300"/>
            <a:ext cx="10954059" cy="4062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ru-RU" sz="8800" b="1" dirty="0" err="1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Мектепке</a:t>
            </a:r>
            <a:r>
              <a:rPr lang="ru-RU" sz="8800" b="1" dirty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 </a:t>
            </a:r>
            <a:r>
              <a:rPr lang="ru-RU" sz="8800" b="1" dirty="0" err="1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дейінгі</a:t>
            </a:r>
            <a:r>
              <a:rPr lang="ru-RU" sz="8800" b="1" dirty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 </a:t>
            </a:r>
            <a:r>
              <a:rPr lang="ru-RU" sz="8800" b="1" dirty="0" err="1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білімдегі</a:t>
            </a:r>
            <a:r>
              <a:rPr lang="ru-RU" sz="8800" b="1" dirty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 </a:t>
            </a:r>
            <a:r>
              <a:rPr lang="ru-RU" sz="8800" b="1" dirty="0" err="1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ваучерлік</a:t>
            </a:r>
            <a:r>
              <a:rPr lang="ru-RU" sz="8800" b="1" dirty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 </a:t>
            </a:r>
            <a:r>
              <a:rPr lang="ru-RU" sz="8800" b="1" dirty="0" err="1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қаржыландыру</a:t>
            </a:r>
            <a:endParaRPr lang="en-US" sz="8800" b="1" dirty="0">
              <a:solidFill>
                <a:srgbClr val="1836B2"/>
              </a:solidFill>
              <a:latin typeface="Arial" panose="020B0604020202020204" pitchFamily="34" charset="0"/>
              <a:ea typeface="Fira Sans Ultra-Bold"/>
              <a:cs typeface="Arial" panose="020B0604020202020204" pitchFamily="34" charset="0"/>
              <a:sym typeface="Fira Sans Ultra-Bold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1487942" y="6721669"/>
            <a:ext cx="7953476" cy="6888453"/>
            <a:chOff x="0" y="0"/>
            <a:chExt cx="6202680" cy="5372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A066CB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311262" y="2409036"/>
            <a:ext cx="7953476" cy="6888453"/>
            <a:chOff x="0" y="0"/>
            <a:chExt cx="6202680" cy="53721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1836B2"/>
            </a:solidFill>
          </p:spPr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AutoShape 14"/>
          <p:cNvSpPr/>
          <p:nvPr/>
        </p:nvSpPr>
        <p:spPr>
          <a:xfrm>
            <a:off x="1" y="-190500"/>
            <a:ext cx="18288000" cy="10477500"/>
          </a:xfrm>
          <a:prstGeom prst="rect">
            <a:avLst/>
          </a:prstGeom>
          <a:solidFill>
            <a:srgbClr val="A066CB">
              <a:alpha val="8627"/>
            </a:srgbClr>
          </a:solidFill>
        </p:spPr>
      </p:sp>
      <p:sp>
        <p:nvSpPr>
          <p:cNvPr id="19" name="Скругленный прямоугольник 18"/>
          <p:cNvSpPr/>
          <p:nvPr/>
        </p:nvSpPr>
        <p:spPr>
          <a:xfrm>
            <a:off x="132131" y="3277027"/>
            <a:ext cx="18010931" cy="264188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Group 2"/>
          <p:cNvGrpSpPr/>
          <p:nvPr/>
        </p:nvGrpSpPr>
        <p:grpSpPr>
          <a:xfrm>
            <a:off x="762000" y="9715500"/>
            <a:ext cx="16926697" cy="1542251"/>
            <a:chOff x="0" y="0"/>
            <a:chExt cx="58960502" cy="5372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960500" cy="5372100"/>
            </a:xfrm>
            <a:custGeom>
              <a:avLst/>
              <a:gdLst/>
              <a:ahLst/>
              <a:cxnLst/>
              <a:rect l="l" t="t" r="r" b="b"/>
              <a:pathLst>
                <a:path w="58960500" h="5372100">
                  <a:moveTo>
                    <a:pt x="5740982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57409829" y="5372100"/>
                  </a:lnTo>
                  <a:lnTo>
                    <a:pt x="58960500" y="2686050"/>
                  </a:lnTo>
                  <a:lnTo>
                    <a:pt x="57409829" y="0"/>
                  </a:lnTo>
                  <a:close/>
                </a:path>
              </a:pathLst>
            </a:custGeom>
            <a:solidFill>
              <a:srgbClr val="A066CB"/>
            </a:solidFill>
          </p:spPr>
        </p:sp>
      </p:grpSp>
      <p:grpSp>
        <p:nvGrpSpPr>
          <p:cNvPr id="4" name="Группа 3"/>
          <p:cNvGrpSpPr/>
          <p:nvPr/>
        </p:nvGrpSpPr>
        <p:grpSpPr>
          <a:xfrm>
            <a:off x="0" y="0"/>
            <a:ext cx="7347394" cy="1000470"/>
            <a:chOff x="-304801" y="642362"/>
            <a:chExt cx="7347394" cy="1000470"/>
          </a:xfrm>
        </p:grpSpPr>
        <p:sp>
          <p:nvSpPr>
            <p:cNvPr id="5" name="Freeform 16"/>
            <p:cNvSpPr/>
            <p:nvPr/>
          </p:nvSpPr>
          <p:spPr>
            <a:xfrm rot="10800000">
              <a:off x="1308847" y="868706"/>
              <a:ext cx="5582568" cy="774126"/>
            </a:xfrm>
            <a:custGeom>
              <a:avLst/>
              <a:gdLst/>
              <a:ahLst/>
              <a:cxnLst/>
              <a:rect l="l" t="t" r="r" b="b"/>
              <a:pathLst>
                <a:path w="29272148" h="5372100">
                  <a:moveTo>
                    <a:pt x="27721477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27721477" y="5372100"/>
                  </a:lnTo>
                  <a:lnTo>
                    <a:pt x="29272148" y="2686050"/>
                  </a:lnTo>
                  <a:lnTo>
                    <a:pt x="27721477" y="0"/>
                  </a:lnTo>
                  <a:close/>
                </a:path>
              </a:pathLst>
            </a:custGeom>
            <a:solidFill>
              <a:srgbClr val="86C7ED"/>
            </a:solidFill>
          </p:spPr>
        </p:sp>
        <p:grpSp>
          <p:nvGrpSpPr>
            <p:cNvPr id="6" name="Group 14"/>
            <p:cNvGrpSpPr/>
            <p:nvPr/>
          </p:nvGrpSpPr>
          <p:grpSpPr>
            <a:xfrm>
              <a:off x="-304801" y="642362"/>
              <a:ext cx="7347394" cy="779037"/>
              <a:chOff x="1521139" y="697844"/>
              <a:chExt cx="9796527" cy="1038717"/>
            </a:xfrm>
          </p:grpSpPr>
          <p:grpSp>
            <p:nvGrpSpPr>
              <p:cNvPr id="7" name="Group 15"/>
              <p:cNvGrpSpPr/>
              <p:nvPr/>
            </p:nvGrpSpPr>
            <p:grpSpPr>
              <a:xfrm rot="-10800000">
                <a:off x="1521139" y="697844"/>
                <a:ext cx="9624837" cy="1038717"/>
                <a:chOff x="2886224" y="1261133"/>
                <a:chExt cx="22784924" cy="2458962"/>
              </a:xfrm>
            </p:grpSpPr>
            <p:sp>
              <p:nvSpPr>
                <p:cNvPr id="9" name="Freeform 16"/>
                <p:cNvSpPr/>
                <p:nvPr/>
              </p:nvSpPr>
              <p:spPr>
                <a:xfrm>
                  <a:off x="2886224" y="1261133"/>
                  <a:ext cx="22784924" cy="2458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72148" h="5372100">
                      <a:moveTo>
                        <a:pt x="27721477" y="0"/>
                      </a:moveTo>
                      <a:lnTo>
                        <a:pt x="1550670" y="0"/>
                      </a:lnTo>
                      <a:lnTo>
                        <a:pt x="0" y="2686050"/>
                      </a:lnTo>
                      <a:lnTo>
                        <a:pt x="1550670" y="5372100"/>
                      </a:lnTo>
                      <a:lnTo>
                        <a:pt x="27721477" y="5372100"/>
                      </a:lnTo>
                      <a:lnTo>
                        <a:pt x="29272148" y="2686050"/>
                      </a:lnTo>
                      <a:lnTo>
                        <a:pt x="27721477" y="0"/>
                      </a:lnTo>
                      <a:close/>
                    </a:path>
                  </a:pathLst>
                </a:custGeom>
                <a:solidFill>
                  <a:srgbClr val="1836B2"/>
                </a:solidFill>
              </p:spPr>
            </p:sp>
          </p:grpSp>
          <p:sp>
            <p:nvSpPr>
              <p:cNvPr id="8" name="TextBox 17"/>
              <p:cNvSpPr txBox="1"/>
              <p:nvPr/>
            </p:nvSpPr>
            <p:spPr>
              <a:xfrm>
                <a:off x="2580064" y="835680"/>
                <a:ext cx="8737602" cy="65659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kk-KZ" sz="3200" b="1" spc="-139" dirty="0">
                    <a:solidFill>
                      <a:srgbClr val="FFFFFF"/>
                    </a:solidFill>
                    <a:latin typeface="Arial" panose="020B0604020202020204" pitchFamily="34" charset="0"/>
                    <a:ea typeface="Fira Sans Medium"/>
                    <a:cs typeface="Arial" panose="020B0604020202020204" pitchFamily="34" charset="0"/>
                    <a:sym typeface="Fira Sans Medium"/>
                  </a:rPr>
                  <a:t>Күту парағы</a:t>
                </a:r>
                <a:endParaRPr lang="en-US" sz="3200" b="1" spc="-139" dirty="0">
                  <a:solidFill>
                    <a:srgbClr val="FFFFFF"/>
                  </a:solidFill>
                  <a:latin typeface="Arial" panose="020B0604020202020204" pitchFamily="34" charset="0"/>
                  <a:ea typeface="Fira Sans Medium"/>
                  <a:cs typeface="Arial" panose="020B0604020202020204" pitchFamily="34" charset="0"/>
                  <a:sym typeface="Fira Sans Medium"/>
                </a:endParaRPr>
              </a:p>
            </p:txBody>
          </p:sp>
        </p:grpSp>
      </p:grpSp>
      <p:sp>
        <p:nvSpPr>
          <p:cNvPr id="27" name="AutoShape 2" descr="Договор – Бесплатные иконки: бизнес и финанс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17533515" y="219480"/>
            <a:ext cx="741485" cy="367252"/>
          </a:xfrm>
          <a:prstGeom prst="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691" y="1002712"/>
            <a:ext cx="1725255" cy="1674083"/>
          </a:xfrm>
          <a:prstGeom prst="rect">
            <a:avLst/>
          </a:prstGeom>
        </p:spPr>
      </p:pic>
      <p:sp>
        <p:nvSpPr>
          <p:cNvPr id="69" name="TextBox 2"/>
          <p:cNvSpPr txBox="1"/>
          <p:nvPr/>
        </p:nvSpPr>
        <p:spPr>
          <a:xfrm>
            <a:off x="5796026" y="1458294"/>
            <a:ext cx="8972447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800" b="1" dirty="0" err="1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Қалаған</a:t>
            </a:r>
            <a:r>
              <a:rPr lang="ru-RU" sz="2800" b="1" dirty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 МДҰ бос </a:t>
            </a:r>
            <a:r>
              <a:rPr lang="ru-RU" sz="2800" b="1" dirty="0" err="1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орын</a:t>
            </a:r>
            <a:r>
              <a:rPr lang="ru-RU" sz="2800" b="1" dirty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 </a:t>
            </a:r>
            <a:r>
              <a:rPr lang="ru-RU" sz="2800" b="1" dirty="0" err="1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болмаса</a:t>
            </a:r>
            <a:r>
              <a:rPr lang="ru-RU" sz="2800" b="1" dirty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 не </a:t>
            </a:r>
            <a:r>
              <a:rPr lang="ru-RU" sz="2800" b="1" dirty="0" err="1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істеу</a:t>
            </a:r>
            <a:r>
              <a:rPr lang="ru-RU" sz="2800" b="1" dirty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 </a:t>
            </a:r>
            <a:r>
              <a:rPr lang="ru-RU" sz="2800" b="1" dirty="0" err="1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керек</a:t>
            </a:r>
            <a:r>
              <a:rPr lang="ru-RU" sz="2800" b="1" dirty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?</a:t>
            </a:r>
            <a:endParaRPr lang="en-US" sz="2800" b="1" dirty="0">
              <a:solidFill>
                <a:srgbClr val="1836B2"/>
              </a:solidFill>
              <a:latin typeface="Arial" panose="020B0604020202020204" pitchFamily="34" charset="0"/>
              <a:ea typeface="Fira Sans Ultra-Bold"/>
              <a:cs typeface="Arial" panose="020B0604020202020204" pitchFamily="34" charset="0"/>
              <a:sym typeface="Fira Sans Ultra-Bold"/>
            </a:endParaRPr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784" y="3687140"/>
            <a:ext cx="1305673" cy="1398274"/>
          </a:xfrm>
          <a:prstGeom prst="rect">
            <a:avLst/>
          </a:prstGeom>
        </p:spPr>
      </p:pic>
      <p:sp>
        <p:nvSpPr>
          <p:cNvPr id="75" name="Прямоугольник 74"/>
          <p:cNvSpPr/>
          <p:nvPr/>
        </p:nvSpPr>
        <p:spPr>
          <a:xfrm>
            <a:off x="100755" y="4153804"/>
            <a:ext cx="18766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Ваучер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алды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3271292" y="4014173"/>
            <a:ext cx="18766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Қалаған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бақшада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орын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жоқ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9" name="Рисунок 7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0110" y="3900524"/>
            <a:ext cx="1022312" cy="1022312"/>
          </a:xfrm>
          <a:prstGeom prst="rect">
            <a:avLst/>
          </a:prstGeom>
        </p:spPr>
      </p:pic>
      <p:sp>
        <p:nvSpPr>
          <p:cNvPr id="80" name="Прямоугольник 79"/>
          <p:cNvSpPr/>
          <p:nvPr/>
        </p:nvSpPr>
        <p:spPr>
          <a:xfrm>
            <a:off x="6427097" y="3900524"/>
            <a:ext cx="22956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Уақытша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басқа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балабақшаны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таңдай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алады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7555" y="3942586"/>
            <a:ext cx="1071562" cy="1071562"/>
          </a:xfrm>
          <a:prstGeom prst="rect">
            <a:avLst/>
          </a:prstGeom>
        </p:spPr>
      </p:pic>
      <p:sp>
        <p:nvSpPr>
          <p:cNvPr id="81" name="Прямоугольник 80"/>
          <p:cNvSpPr/>
          <p:nvPr/>
        </p:nvSpPr>
        <p:spPr>
          <a:xfrm>
            <a:off x="9906000" y="3853722"/>
            <a:ext cx="22956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Нақты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көздеген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МДҰ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күту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парағына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тапсырыс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бере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алады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376455" y="3939848"/>
            <a:ext cx="999687" cy="999687"/>
          </a:xfrm>
          <a:prstGeom prst="rect">
            <a:avLst/>
          </a:prstGeom>
        </p:spPr>
      </p:pic>
      <p:sp>
        <p:nvSpPr>
          <p:cNvPr id="82" name="Прямоугольник 81"/>
          <p:cNvSpPr/>
          <p:nvPr/>
        </p:nvSpPr>
        <p:spPr>
          <a:xfrm>
            <a:off x="13550957" y="3675243"/>
            <a:ext cx="4301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МДҰ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орын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босаған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кезде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бірінші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кезекте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ата-анаға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шақырту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жіберіледі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қалаған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балабақшаға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қабылдана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алады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2"/>
          <p:cNvSpPr txBox="1"/>
          <p:nvPr/>
        </p:nvSpPr>
        <p:spPr>
          <a:xfrm>
            <a:off x="160057" y="6149809"/>
            <a:ext cx="5254625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400" b="1" dirty="0" err="1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Күту</a:t>
            </a:r>
            <a:r>
              <a:rPr lang="ru-RU" sz="2400" b="1" dirty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 </a:t>
            </a:r>
            <a:r>
              <a:rPr lang="ru-RU" sz="2400" b="1" dirty="0" err="1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парағы</a:t>
            </a:r>
            <a:r>
              <a:rPr lang="ru-RU" sz="2400" b="1" dirty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 не </a:t>
            </a:r>
            <a:r>
              <a:rPr lang="ru-RU" sz="2400" b="1" dirty="0" err="1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үшін</a:t>
            </a:r>
            <a:r>
              <a:rPr lang="ru-RU" sz="2400" b="1" dirty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 </a:t>
            </a:r>
            <a:r>
              <a:rPr lang="ru-RU" sz="2400" b="1" dirty="0" err="1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керек</a:t>
            </a:r>
            <a:r>
              <a:rPr lang="ru-RU" sz="2400" b="1" dirty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?</a:t>
            </a:r>
            <a:endParaRPr lang="en-US" sz="2400" b="1" dirty="0">
              <a:solidFill>
                <a:srgbClr val="1836B2"/>
              </a:solidFill>
              <a:latin typeface="Arial" panose="020B0604020202020204" pitchFamily="34" charset="0"/>
              <a:ea typeface="Fira Sans Ultra-Bold"/>
              <a:cs typeface="Arial" panose="020B0604020202020204" pitchFamily="34" charset="0"/>
              <a:sym typeface="Fira Sans Ultra-Bold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46354" y="6658613"/>
            <a:ext cx="93166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Орынның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босауын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күнделікті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бақылап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отырмас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үшін</a:t>
            </a:r>
            <a:endParaRPr lang="ru-RU" sz="2000" dirty="0">
              <a:solidFill>
                <a:srgbClr val="000000"/>
              </a:solidFill>
              <a:latin typeface="Arial" panose="020B0604020202020204" pitchFamily="34" charset="0"/>
              <a:ea typeface="Fira Sans Light"/>
              <a:cs typeface="Arial" panose="020B0604020202020204" pitchFamily="34" charset="0"/>
              <a:sym typeface="Fira Sans Light"/>
            </a:endParaRPr>
          </a:p>
          <a:p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Орын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тапшы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балабақшаларда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бос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орындар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«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өз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араларында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келісім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бойынша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»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босамас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үшін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2"/>
          <p:cNvSpPr txBox="1"/>
          <p:nvPr/>
        </p:nvSpPr>
        <p:spPr>
          <a:xfrm>
            <a:off x="155575" y="7761203"/>
            <a:ext cx="5254625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400" b="1" dirty="0" err="1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Күту</a:t>
            </a:r>
            <a:r>
              <a:rPr lang="ru-RU" sz="2400" b="1" dirty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 </a:t>
            </a:r>
            <a:r>
              <a:rPr lang="ru-RU" sz="2400" b="1" dirty="0" err="1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парағын</a:t>
            </a:r>
            <a:r>
              <a:rPr lang="ru-RU" sz="2400" b="1" dirty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 </a:t>
            </a:r>
            <a:r>
              <a:rPr lang="ru-RU" sz="2400" b="1" dirty="0" err="1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кім</a:t>
            </a:r>
            <a:r>
              <a:rPr lang="ru-RU" sz="2400" b="1" dirty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 </a:t>
            </a:r>
            <a:r>
              <a:rPr lang="ru-RU" sz="2400" b="1" dirty="0" err="1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қолдана</a:t>
            </a:r>
            <a:r>
              <a:rPr lang="ru-RU" sz="2400" b="1" dirty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 </a:t>
            </a:r>
            <a:r>
              <a:rPr lang="ru-RU" sz="2400" b="1" dirty="0" err="1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алады</a:t>
            </a:r>
            <a:r>
              <a:rPr lang="ru-RU" sz="2400" b="1" dirty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?</a:t>
            </a:r>
            <a:endParaRPr lang="en-US" sz="2400" b="1" dirty="0">
              <a:solidFill>
                <a:srgbClr val="1836B2"/>
              </a:solidFill>
              <a:latin typeface="Arial" panose="020B0604020202020204" pitchFamily="34" charset="0"/>
              <a:ea typeface="Fira Sans Ultra-Bold"/>
              <a:cs typeface="Arial" panose="020B0604020202020204" pitchFamily="34" charset="0"/>
              <a:sym typeface="Fira Sans Ultra-Bold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132131" y="8586794"/>
            <a:ext cx="85906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Күту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парағына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ваучері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бар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және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сол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ваучер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бойынша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балабақшаға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барып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жүрген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бала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тұра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алады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Box 2"/>
          <p:cNvSpPr txBox="1"/>
          <p:nvPr/>
        </p:nvSpPr>
        <p:spPr>
          <a:xfrm>
            <a:off x="9304615" y="6236736"/>
            <a:ext cx="5782985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400" b="1" dirty="0" err="1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Күту</a:t>
            </a:r>
            <a:r>
              <a:rPr lang="ru-RU" sz="2400" b="1" dirty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 </a:t>
            </a:r>
            <a:r>
              <a:rPr lang="ru-RU" sz="2400" b="1" dirty="0" err="1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парағына</a:t>
            </a:r>
            <a:r>
              <a:rPr lang="ru-RU" sz="2400" b="1" dirty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 </a:t>
            </a:r>
            <a:r>
              <a:rPr lang="ru-RU" sz="2400" b="1" dirty="0" err="1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қалай</a:t>
            </a:r>
            <a:r>
              <a:rPr lang="ru-RU" sz="2400" b="1" dirty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 </a:t>
            </a:r>
            <a:r>
              <a:rPr lang="ru-RU" sz="2400" b="1" dirty="0" err="1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тұруға</a:t>
            </a:r>
            <a:r>
              <a:rPr lang="ru-RU" sz="2400" b="1" dirty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 </a:t>
            </a:r>
            <a:r>
              <a:rPr lang="ru-RU" sz="2400" b="1" dirty="0" err="1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болады</a:t>
            </a:r>
            <a:r>
              <a:rPr lang="ru-RU" sz="2400" b="1" dirty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?</a:t>
            </a:r>
            <a:endParaRPr lang="en-US" sz="2400" b="1" dirty="0">
              <a:solidFill>
                <a:srgbClr val="1836B2"/>
              </a:solidFill>
              <a:latin typeface="Arial" panose="020B0604020202020204" pitchFamily="34" charset="0"/>
              <a:ea typeface="Fira Sans Ultra-Bold"/>
              <a:cs typeface="Arial" panose="020B0604020202020204" pitchFamily="34" charset="0"/>
              <a:sym typeface="Fira Sans Ultra-Bold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9190912" y="6745540"/>
            <a:ext cx="93166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Электронды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өтініш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беру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міндетті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Өтініш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беру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ата-ананың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жеке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кабинетінен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қолжетімді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.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Box 2"/>
          <p:cNvSpPr txBox="1"/>
          <p:nvPr/>
        </p:nvSpPr>
        <p:spPr>
          <a:xfrm>
            <a:off x="9240609" y="8005395"/>
            <a:ext cx="8612156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400" b="1" dirty="0" err="1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Күту</a:t>
            </a:r>
            <a:r>
              <a:rPr lang="ru-RU" sz="2400" b="1" dirty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 </a:t>
            </a:r>
            <a:r>
              <a:rPr lang="ru-RU" sz="2400" b="1" dirty="0" err="1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парағы</a:t>
            </a:r>
            <a:r>
              <a:rPr lang="ru-RU" sz="2400" b="1" dirty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 </a:t>
            </a:r>
            <a:r>
              <a:rPr lang="ru-RU" sz="2400" b="1" dirty="0" err="1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үшін</a:t>
            </a:r>
            <a:r>
              <a:rPr lang="ru-RU" sz="2400" b="1" dirty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 </a:t>
            </a:r>
            <a:r>
              <a:rPr lang="ru-RU" sz="2400" b="1" dirty="0" err="1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қандай</a:t>
            </a:r>
            <a:r>
              <a:rPr lang="ru-RU" sz="2400" b="1" dirty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 </a:t>
            </a:r>
            <a:r>
              <a:rPr lang="ru-RU" sz="2400" b="1" dirty="0" err="1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жеңілдіктер</a:t>
            </a:r>
            <a:r>
              <a:rPr lang="ru-RU" sz="2400" b="1" dirty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 </a:t>
            </a:r>
            <a:r>
              <a:rPr lang="ru-RU" sz="2400" b="1" dirty="0" err="1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қарастырылған</a:t>
            </a:r>
            <a:r>
              <a:rPr lang="ru-RU" sz="2400" b="1" dirty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?</a:t>
            </a:r>
            <a:endParaRPr lang="en-US" sz="2400" b="1" dirty="0">
              <a:solidFill>
                <a:srgbClr val="1836B2"/>
              </a:solidFill>
              <a:latin typeface="Arial" panose="020B0604020202020204" pitchFamily="34" charset="0"/>
              <a:ea typeface="Fira Sans Ultra-Bold"/>
              <a:cs typeface="Arial" panose="020B0604020202020204" pitchFamily="34" charset="0"/>
              <a:sym typeface="Fira Sans Ultra-Bold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9126907" y="8514199"/>
            <a:ext cx="90161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Барлық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ваучер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ұстаушылар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тең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жеңілдіктер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жоқ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Күту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парағына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кім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бірінші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жазылса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, бос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орынды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сол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бірінші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алады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Өтініштер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берілген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күні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мен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уақытына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сәйкес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автоматты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түрде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сортталады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351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AutoShape 5"/>
          <p:cNvSpPr/>
          <p:nvPr/>
        </p:nvSpPr>
        <p:spPr>
          <a:xfrm>
            <a:off x="9592610" y="1187201"/>
            <a:ext cx="8695390" cy="8801100"/>
          </a:xfrm>
          <a:prstGeom prst="rect">
            <a:avLst/>
          </a:prstGeom>
          <a:solidFill>
            <a:srgbClr val="A066CB">
              <a:alpha val="8627"/>
            </a:srgbClr>
          </a:solidFill>
        </p:spPr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E23C682-6C54-1EB9-4724-F52F54DE88D2}"/>
              </a:ext>
            </a:extLst>
          </p:cNvPr>
          <p:cNvSpPr txBox="1"/>
          <p:nvPr/>
        </p:nvSpPr>
        <p:spPr>
          <a:xfrm>
            <a:off x="1219200" y="276260"/>
            <a:ext cx="12864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kk-KZ" dirty="0"/>
              <a:t>ӘР БАЛАБАҚШАМЕН КЕЛІСІМШАРТ ЖАСАЛМАЙДЫ</a:t>
            </a:r>
            <a:endParaRPr lang="ru-RU" dirty="0"/>
          </a:p>
        </p:txBody>
      </p:sp>
      <p:sp>
        <p:nvSpPr>
          <p:cNvPr id="64" name="Freeform 18"/>
          <p:cNvSpPr/>
          <p:nvPr/>
        </p:nvSpPr>
        <p:spPr>
          <a:xfrm rot="10800000">
            <a:off x="243801" y="647700"/>
            <a:ext cx="493064" cy="426670"/>
          </a:xfrm>
          <a:custGeom>
            <a:avLst/>
            <a:gdLst/>
            <a:ahLst/>
            <a:cxnLst/>
            <a:rect l="l" t="t" r="r" b="b"/>
            <a:pathLst>
              <a:path w="6202680" h="5372100">
                <a:moveTo>
                  <a:pt x="4652010" y="0"/>
                </a:moveTo>
                <a:lnTo>
                  <a:pt x="1550670" y="0"/>
                </a:lnTo>
                <a:lnTo>
                  <a:pt x="0" y="2686050"/>
                </a:lnTo>
                <a:lnTo>
                  <a:pt x="1550670" y="5372100"/>
                </a:lnTo>
                <a:lnTo>
                  <a:pt x="4652010" y="5372100"/>
                </a:lnTo>
                <a:lnTo>
                  <a:pt x="6202680" y="2686050"/>
                </a:lnTo>
                <a:lnTo>
                  <a:pt x="4652010" y="0"/>
                </a:lnTo>
                <a:close/>
              </a:path>
            </a:pathLst>
          </a:custGeom>
          <a:solidFill>
            <a:srgbClr val="A066CB"/>
          </a:solidFill>
        </p:spPr>
      </p:sp>
      <p:pic>
        <p:nvPicPr>
          <p:cNvPr id="66" name="Рисунок 6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00" y="3101743"/>
            <a:ext cx="1071790" cy="1071790"/>
          </a:xfrm>
          <a:prstGeom prst="rect">
            <a:avLst/>
          </a:prstGeom>
        </p:spPr>
      </p:pic>
      <p:pic>
        <p:nvPicPr>
          <p:cNvPr id="67" name="Google Shape;2789;p7">
            <a:extLst>
              <a:ext uri="{FF2B5EF4-FFF2-40B4-BE49-F238E27FC236}">
                <a16:creationId xmlns:a16="http://schemas.microsoft.com/office/drawing/2014/main" id="{D991C465-C448-33AF-A0F4-0401B21CF836}"/>
              </a:ext>
            </a:extLst>
          </p:cNvPr>
          <p:cNvPicPr preferRelativeResize="0"/>
          <p:nvPr/>
        </p:nvPicPr>
        <p:blipFill rotWithShape="1">
          <a:blip r:embed="rId3">
            <a:alphaModFix/>
            <a:biLevel thresh="25000"/>
          </a:blip>
          <a:srcRect/>
          <a:stretch/>
        </p:blipFill>
        <p:spPr>
          <a:xfrm>
            <a:off x="6464214" y="1611478"/>
            <a:ext cx="640197" cy="730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2789;p7">
            <a:extLst>
              <a:ext uri="{FF2B5EF4-FFF2-40B4-BE49-F238E27FC236}">
                <a16:creationId xmlns:a16="http://schemas.microsoft.com/office/drawing/2014/main" id="{D991C465-C448-33AF-A0F4-0401B21CF836}"/>
              </a:ext>
            </a:extLst>
          </p:cNvPr>
          <p:cNvPicPr preferRelativeResize="0"/>
          <p:nvPr/>
        </p:nvPicPr>
        <p:blipFill rotWithShape="1">
          <a:blip r:embed="rId3">
            <a:alphaModFix/>
            <a:biLevel thresh="25000"/>
          </a:blip>
          <a:srcRect/>
          <a:stretch/>
        </p:blipFill>
        <p:spPr>
          <a:xfrm>
            <a:off x="6464213" y="2466163"/>
            <a:ext cx="640197" cy="730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2789;p7">
            <a:extLst>
              <a:ext uri="{FF2B5EF4-FFF2-40B4-BE49-F238E27FC236}">
                <a16:creationId xmlns:a16="http://schemas.microsoft.com/office/drawing/2014/main" id="{D991C465-C448-33AF-A0F4-0401B21CF836}"/>
              </a:ext>
            </a:extLst>
          </p:cNvPr>
          <p:cNvPicPr preferRelativeResize="0"/>
          <p:nvPr/>
        </p:nvPicPr>
        <p:blipFill rotWithShape="1">
          <a:blip r:embed="rId3">
            <a:alphaModFix/>
            <a:biLevel thresh="25000"/>
          </a:blip>
          <a:srcRect/>
          <a:stretch/>
        </p:blipFill>
        <p:spPr>
          <a:xfrm>
            <a:off x="6464213" y="3299385"/>
            <a:ext cx="640197" cy="7306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" name="Соединительная линия уступом 70"/>
          <p:cNvCxnSpPr/>
          <p:nvPr/>
        </p:nvCxnSpPr>
        <p:spPr>
          <a:xfrm rot="5400000" flipH="1" flipV="1">
            <a:off x="4002981" y="2069544"/>
            <a:ext cx="871294" cy="685800"/>
          </a:xfrm>
          <a:prstGeom prst="bentConnector3">
            <a:avLst>
              <a:gd name="adj1" fmla="val 9770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Соединительная линия уступом 71"/>
          <p:cNvCxnSpPr/>
          <p:nvPr/>
        </p:nvCxnSpPr>
        <p:spPr>
          <a:xfrm rot="16200000" flipH="1">
            <a:off x="3543592" y="3416943"/>
            <a:ext cx="1790072" cy="685800"/>
          </a:xfrm>
          <a:prstGeom prst="bentConnector3">
            <a:avLst>
              <a:gd name="adj1" fmla="val 9957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>
            <a:off x="4095728" y="2848091"/>
            <a:ext cx="685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Рисунок 7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13" y="1775388"/>
            <a:ext cx="566728" cy="566728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319" y="2552889"/>
            <a:ext cx="566728" cy="566728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500" y="4356357"/>
            <a:ext cx="566728" cy="566728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BFF8F1C1-9870-62BD-A0C2-58AA89726EC9}"/>
              </a:ext>
            </a:extLst>
          </p:cNvPr>
          <p:cNvSpPr txBox="1"/>
          <p:nvPr/>
        </p:nvSpPr>
        <p:spPr>
          <a:xfrm>
            <a:off x="1592705" y="3304656"/>
            <a:ext cx="19231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Әр ұйыммен мемлекеттік сатып алу (МСА) келісімшарты жасалады</a:t>
            </a:r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8" name="Google Shape;2789;p7">
            <a:extLst>
              <a:ext uri="{FF2B5EF4-FFF2-40B4-BE49-F238E27FC236}">
                <a16:creationId xmlns:a16="http://schemas.microsoft.com/office/drawing/2014/main" id="{D991C465-C448-33AF-A0F4-0401B21CF836}"/>
              </a:ext>
            </a:extLst>
          </p:cNvPr>
          <p:cNvPicPr preferRelativeResize="0"/>
          <p:nvPr/>
        </p:nvPicPr>
        <p:blipFill rotWithShape="1">
          <a:blip r:embed="rId3">
            <a:alphaModFix/>
            <a:biLevel thresh="25000"/>
          </a:blip>
          <a:srcRect/>
          <a:stretch/>
        </p:blipFill>
        <p:spPr>
          <a:xfrm>
            <a:off x="6542437" y="5148482"/>
            <a:ext cx="493288" cy="562974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DBD5CFD0-0D7F-DDA0-5E6A-D6A72606A1E5}"/>
              </a:ext>
            </a:extLst>
          </p:cNvPr>
          <p:cNvSpPr txBox="1"/>
          <p:nvPr/>
        </p:nvSpPr>
        <p:spPr>
          <a:xfrm>
            <a:off x="4231132" y="5264586"/>
            <a:ext cx="1649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Келісімшарт жоқ</a:t>
            </a:r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5" name="Google Shape;2789;p7">
            <a:extLst>
              <a:ext uri="{FF2B5EF4-FFF2-40B4-BE49-F238E27FC236}">
                <a16:creationId xmlns:a16="http://schemas.microsoft.com/office/drawing/2014/main" id="{D991C465-C448-33AF-A0F4-0401B21CF836}"/>
              </a:ext>
            </a:extLst>
          </p:cNvPr>
          <p:cNvPicPr preferRelativeResize="0"/>
          <p:nvPr/>
        </p:nvPicPr>
        <p:blipFill rotWithShape="1">
          <a:blip r:embed="rId3">
            <a:alphaModFix/>
            <a:biLevel thresh="25000"/>
          </a:blip>
          <a:srcRect/>
          <a:stretch/>
        </p:blipFill>
        <p:spPr>
          <a:xfrm>
            <a:off x="6160892" y="5388054"/>
            <a:ext cx="566742" cy="6468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" name="Прямая со стрелкой 86"/>
          <p:cNvCxnSpPr/>
          <p:nvPr/>
        </p:nvCxnSpPr>
        <p:spPr>
          <a:xfrm>
            <a:off x="5763095" y="1944019"/>
            <a:ext cx="6391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>
            <a:off x="5763095" y="2796583"/>
            <a:ext cx="6391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>
            <a:off x="5763096" y="3779326"/>
            <a:ext cx="6391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Фигура"/>
          <p:cNvSpPr/>
          <p:nvPr/>
        </p:nvSpPr>
        <p:spPr>
          <a:xfrm rot="16200000">
            <a:off x="7779709" y="2492884"/>
            <a:ext cx="1544022" cy="21160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4" h="21550" extrusionOk="0">
                <a:moveTo>
                  <a:pt x="6688" y="0"/>
                </a:moveTo>
                <a:cubicBezTo>
                  <a:pt x="6599" y="0"/>
                  <a:pt x="6510" y="21"/>
                  <a:pt x="6442" y="65"/>
                </a:cubicBezTo>
                <a:cubicBezTo>
                  <a:pt x="6306" y="152"/>
                  <a:pt x="6306" y="293"/>
                  <a:pt x="6442" y="380"/>
                </a:cubicBezTo>
                <a:cubicBezTo>
                  <a:pt x="6578" y="466"/>
                  <a:pt x="6799" y="466"/>
                  <a:pt x="6934" y="380"/>
                </a:cubicBezTo>
                <a:cubicBezTo>
                  <a:pt x="7070" y="293"/>
                  <a:pt x="7070" y="152"/>
                  <a:pt x="6934" y="65"/>
                </a:cubicBezTo>
                <a:cubicBezTo>
                  <a:pt x="6867" y="21"/>
                  <a:pt x="6777" y="0"/>
                  <a:pt x="6688" y="0"/>
                </a:cubicBezTo>
                <a:close/>
                <a:moveTo>
                  <a:pt x="8723" y="0"/>
                </a:moveTo>
                <a:cubicBezTo>
                  <a:pt x="8634" y="0"/>
                  <a:pt x="8545" y="21"/>
                  <a:pt x="8477" y="65"/>
                </a:cubicBezTo>
                <a:cubicBezTo>
                  <a:pt x="8341" y="152"/>
                  <a:pt x="8341" y="293"/>
                  <a:pt x="8477" y="380"/>
                </a:cubicBezTo>
                <a:cubicBezTo>
                  <a:pt x="8613" y="466"/>
                  <a:pt x="8833" y="466"/>
                  <a:pt x="8969" y="380"/>
                </a:cubicBezTo>
                <a:cubicBezTo>
                  <a:pt x="9105" y="293"/>
                  <a:pt x="9105" y="152"/>
                  <a:pt x="8969" y="65"/>
                </a:cubicBezTo>
                <a:cubicBezTo>
                  <a:pt x="8901" y="21"/>
                  <a:pt x="8812" y="0"/>
                  <a:pt x="8723" y="0"/>
                </a:cubicBezTo>
                <a:close/>
                <a:moveTo>
                  <a:pt x="10758" y="0"/>
                </a:moveTo>
                <a:cubicBezTo>
                  <a:pt x="10669" y="0"/>
                  <a:pt x="10579" y="21"/>
                  <a:pt x="10512" y="65"/>
                </a:cubicBezTo>
                <a:cubicBezTo>
                  <a:pt x="10376" y="152"/>
                  <a:pt x="10376" y="293"/>
                  <a:pt x="10512" y="380"/>
                </a:cubicBezTo>
                <a:cubicBezTo>
                  <a:pt x="10647" y="466"/>
                  <a:pt x="10868" y="466"/>
                  <a:pt x="11004" y="380"/>
                </a:cubicBezTo>
                <a:cubicBezTo>
                  <a:pt x="11139" y="293"/>
                  <a:pt x="11139" y="152"/>
                  <a:pt x="11004" y="65"/>
                </a:cubicBezTo>
                <a:cubicBezTo>
                  <a:pt x="10936" y="21"/>
                  <a:pt x="10847" y="0"/>
                  <a:pt x="10758" y="0"/>
                </a:cubicBezTo>
                <a:close/>
                <a:moveTo>
                  <a:pt x="12792" y="0"/>
                </a:moveTo>
                <a:cubicBezTo>
                  <a:pt x="12703" y="0"/>
                  <a:pt x="12614" y="21"/>
                  <a:pt x="12546" y="65"/>
                </a:cubicBezTo>
                <a:cubicBezTo>
                  <a:pt x="12410" y="152"/>
                  <a:pt x="12410" y="293"/>
                  <a:pt x="12546" y="380"/>
                </a:cubicBezTo>
                <a:cubicBezTo>
                  <a:pt x="12682" y="466"/>
                  <a:pt x="12903" y="466"/>
                  <a:pt x="13038" y="380"/>
                </a:cubicBezTo>
                <a:cubicBezTo>
                  <a:pt x="13174" y="293"/>
                  <a:pt x="13174" y="152"/>
                  <a:pt x="13038" y="65"/>
                </a:cubicBezTo>
                <a:cubicBezTo>
                  <a:pt x="12970" y="21"/>
                  <a:pt x="12881" y="0"/>
                  <a:pt x="12792" y="0"/>
                </a:cubicBezTo>
                <a:close/>
                <a:moveTo>
                  <a:pt x="14827" y="0"/>
                </a:moveTo>
                <a:cubicBezTo>
                  <a:pt x="14738" y="0"/>
                  <a:pt x="14649" y="21"/>
                  <a:pt x="14581" y="65"/>
                </a:cubicBezTo>
                <a:cubicBezTo>
                  <a:pt x="14445" y="152"/>
                  <a:pt x="14445" y="293"/>
                  <a:pt x="14581" y="380"/>
                </a:cubicBezTo>
                <a:cubicBezTo>
                  <a:pt x="14717" y="466"/>
                  <a:pt x="14937" y="466"/>
                  <a:pt x="15073" y="380"/>
                </a:cubicBezTo>
                <a:cubicBezTo>
                  <a:pt x="15209" y="293"/>
                  <a:pt x="15209" y="152"/>
                  <a:pt x="15073" y="65"/>
                </a:cubicBezTo>
                <a:cubicBezTo>
                  <a:pt x="15005" y="21"/>
                  <a:pt x="14916" y="0"/>
                  <a:pt x="14827" y="0"/>
                </a:cubicBezTo>
                <a:close/>
                <a:moveTo>
                  <a:pt x="6688" y="1091"/>
                </a:moveTo>
                <a:cubicBezTo>
                  <a:pt x="6549" y="1091"/>
                  <a:pt x="6410" y="1125"/>
                  <a:pt x="6303" y="1193"/>
                </a:cubicBezTo>
                <a:cubicBezTo>
                  <a:pt x="6091" y="1329"/>
                  <a:pt x="6091" y="1550"/>
                  <a:pt x="6303" y="1686"/>
                </a:cubicBezTo>
                <a:cubicBezTo>
                  <a:pt x="6516" y="1821"/>
                  <a:pt x="6861" y="1821"/>
                  <a:pt x="7073" y="1686"/>
                </a:cubicBezTo>
                <a:cubicBezTo>
                  <a:pt x="7286" y="1550"/>
                  <a:pt x="7286" y="1329"/>
                  <a:pt x="7073" y="1193"/>
                </a:cubicBezTo>
                <a:cubicBezTo>
                  <a:pt x="6967" y="1125"/>
                  <a:pt x="6828" y="1091"/>
                  <a:pt x="6688" y="1091"/>
                </a:cubicBezTo>
                <a:close/>
                <a:moveTo>
                  <a:pt x="8723" y="1091"/>
                </a:moveTo>
                <a:cubicBezTo>
                  <a:pt x="8688" y="1091"/>
                  <a:pt x="8654" y="1093"/>
                  <a:pt x="8619" y="1097"/>
                </a:cubicBezTo>
                <a:cubicBezTo>
                  <a:pt x="8516" y="1110"/>
                  <a:pt x="8418" y="1142"/>
                  <a:pt x="8338" y="1193"/>
                </a:cubicBezTo>
                <a:cubicBezTo>
                  <a:pt x="8126" y="1329"/>
                  <a:pt x="8126" y="1550"/>
                  <a:pt x="8338" y="1686"/>
                </a:cubicBezTo>
                <a:cubicBezTo>
                  <a:pt x="8444" y="1754"/>
                  <a:pt x="8584" y="1787"/>
                  <a:pt x="8723" y="1787"/>
                </a:cubicBezTo>
                <a:cubicBezTo>
                  <a:pt x="8862" y="1787"/>
                  <a:pt x="9002" y="1754"/>
                  <a:pt x="9108" y="1686"/>
                </a:cubicBezTo>
                <a:cubicBezTo>
                  <a:pt x="9320" y="1550"/>
                  <a:pt x="9320" y="1329"/>
                  <a:pt x="9108" y="1193"/>
                </a:cubicBezTo>
                <a:cubicBezTo>
                  <a:pt x="9002" y="1125"/>
                  <a:pt x="8862" y="1091"/>
                  <a:pt x="8723" y="1091"/>
                </a:cubicBezTo>
                <a:close/>
                <a:moveTo>
                  <a:pt x="10758" y="1091"/>
                </a:moveTo>
                <a:cubicBezTo>
                  <a:pt x="10723" y="1091"/>
                  <a:pt x="10688" y="1093"/>
                  <a:pt x="10654" y="1097"/>
                </a:cubicBezTo>
                <a:cubicBezTo>
                  <a:pt x="10551" y="1110"/>
                  <a:pt x="10452" y="1142"/>
                  <a:pt x="10373" y="1193"/>
                </a:cubicBezTo>
                <a:cubicBezTo>
                  <a:pt x="10160" y="1329"/>
                  <a:pt x="10160" y="1550"/>
                  <a:pt x="10373" y="1686"/>
                </a:cubicBezTo>
                <a:cubicBezTo>
                  <a:pt x="10479" y="1754"/>
                  <a:pt x="10618" y="1787"/>
                  <a:pt x="10758" y="1787"/>
                </a:cubicBezTo>
                <a:cubicBezTo>
                  <a:pt x="10897" y="1787"/>
                  <a:pt x="11036" y="1754"/>
                  <a:pt x="11143" y="1686"/>
                </a:cubicBezTo>
                <a:cubicBezTo>
                  <a:pt x="11355" y="1550"/>
                  <a:pt x="11355" y="1329"/>
                  <a:pt x="11143" y="1193"/>
                </a:cubicBezTo>
                <a:cubicBezTo>
                  <a:pt x="11036" y="1125"/>
                  <a:pt x="10897" y="1091"/>
                  <a:pt x="10758" y="1091"/>
                </a:cubicBezTo>
                <a:close/>
                <a:moveTo>
                  <a:pt x="12792" y="1091"/>
                </a:moveTo>
                <a:cubicBezTo>
                  <a:pt x="12757" y="1091"/>
                  <a:pt x="12723" y="1093"/>
                  <a:pt x="12689" y="1097"/>
                </a:cubicBezTo>
                <a:cubicBezTo>
                  <a:pt x="12586" y="1110"/>
                  <a:pt x="12487" y="1142"/>
                  <a:pt x="12407" y="1193"/>
                </a:cubicBezTo>
                <a:cubicBezTo>
                  <a:pt x="12195" y="1329"/>
                  <a:pt x="12195" y="1550"/>
                  <a:pt x="12407" y="1686"/>
                </a:cubicBezTo>
                <a:cubicBezTo>
                  <a:pt x="12513" y="1754"/>
                  <a:pt x="12653" y="1787"/>
                  <a:pt x="12792" y="1787"/>
                </a:cubicBezTo>
                <a:cubicBezTo>
                  <a:pt x="12931" y="1787"/>
                  <a:pt x="13071" y="1754"/>
                  <a:pt x="13177" y="1686"/>
                </a:cubicBezTo>
                <a:cubicBezTo>
                  <a:pt x="13390" y="1550"/>
                  <a:pt x="13390" y="1329"/>
                  <a:pt x="13177" y="1193"/>
                </a:cubicBezTo>
                <a:cubicBezTo>
                  <a:pt x="13071" y="1125"/>
                  <a:pt x="12931" y="1091"/>
                  <a:pt x="12792" y="1091"/>
                </a:cubicBezTo>
                <a:close/>
                <a:moveTo>
                  <a:pt x="14827" y="1091"/>
                </a:moveTo>
                <a:cubicBezTo>
                  <a:pt x="14792" y="1091"/>
                  <a:pt x="14758" y="1093"/>
                  <a:pt x="14723" y="1097"/>
                </a:cubicBezTo>
                <a:cubicBezTo>
                  <a:pt x="14620" y="1110"/>
                  <a:pt x="14521" y="1142"/>
                  <a:pt x="14442" y="1193"/>
                </a:cubicBezTo>
                <a:cubicBezTo>
                  <a:pt x="14229" y="1329"/>
                  <a:pt x="14229" y="1550"/>
                  <a:pt x="14442" y="1686"/>
                </a:cubicBezTo>
                <a:cubicBezTo>
                  <a:pt x="14548" y="1754"/>
                  <a:pt x="14688" y="1787"/>
                  <a:pt x="14827" y="1787"/>
                </a:cubicBezTo>
                <a:cubicBezTo>
                  <a:pt x="14966" y="1787"/>
                  <a:pt x="15106" y="1754"/>
                  <a:pt x="15212" y="1686"/>
                </a:cubicBezTo>
                <a:cubicBezTo>
                  <a:pt x="15424" y="1550"/>
                  <a:pt x="15424" y="1329"/>
                  <a:pt x="15212" y="1193"/>
                </a:cubicBezTo>
                <a:cubicBezTo>
                  <a:pt x="15106" y="1125"/>
                  <a:pt x="14966" y="1091"/>
                  <a:pt x="14827" y="1091"/>
                </a:cubicBezTo>
                <a:close/>
                <a:moveTo>
                  <a:pt x="6688" y="2258"/>
                </a:moveTo>
                <a:cubicBezTo>
                  <a:pt x="6529" y="2258"/>
                  <a:pt x="6369" y="2297"/>
                  <a:pt x="6248" y="2375"/>
                </a:cubicBezTo>
                <a:cubicBezTo>
                  <a:pt x="6005" y="2530"/>
                  <a:pt x="6005" y="2782"/>
                  <a:pt x="6248" y="2937"/>
                </a:cubicBezTo>
                <a:cubicBezTo>
                  <a:pt x="6491" y="3093"/>
                  <a:pt x="6886" y="3093"/>
                  <a:pt x="7129" y="2937"/>
                </a:cubicBezTo>
                <a:cubicBezTo>
                  <a:pt x="7372" y="2782"/>
                  <a:pt x="7372" y="2530"/>
                  <a:pt x="7129" y="2375"/>
                </a:cubicBezTo>
                <a:cubicBezTo>
                  <a:pt x="7007" y="2297"/>
                  <a:pt x="6848" y="2258"/>
                  <a:pt x="6688" y="2258"/>
                </a:cubicBezTo>
                <a:close/>
                <a:moveTo>
                  <a:pt x="8723" y="2258"/>
                </a:moveTo>
                <a:cubicBezTo>
                  <a:pt x="8564" y="2258"/>
                  <a:pt x="8404" y="2297"/>
                  <a:pt x="8283" y="2375"/>
                </a:cubicBezTo>
                <a:cubicBezTo>
                  <a:pt x="8040" y="2530"/>
                  <a:pt x="8040" y="2782"/>
                  <a:pt x="8283" y="2937"/>
                </a:cubicBezTo>
                <a:cubicBezTo>
                  <a:pt x="8526" y="3093"/>
                  <a:pt x="8920" y="3093"/>
                  <a:pt x="9163" y="2937"/>
                </a:cubicBezTo>
                <a:cubicBezTo>
                  <a:pt x="9406" y="2782"/>
                  <a:pt x="9406" y="2530"/>
                  <a:pt x="9163" y="2375"/>
                </a:cubicBezTo>
                <a:cubicBezTo>
                  <a:pt x="9042" y="2297"/>
                  <a:pt x="8882" y="2258"/>
                  <a:pt x="8723" y="2258"/>
                </a:cubicBezTo>
                <a:close/>
                <a:moveTo>
                  <a:pt x="10758" y="2258"/>
                </a:moveTo>
                <a:cubicBezTo>
                  <a:pt x="10598" y="2258"/>
                  <a:pt x="10439" y="2297"/>
                  <a:pt x="10317" y="2375"/>
                </a:cubicBezTo>
                <a:cubicBezTo>
                  <a:pt x="10074" y="2530"/>
                  <a:pt x="10074" y="2782"/>
                  <a:pt x="10317" y="2937"/>
                </a:cubicBezTo>
                <a:cubicBezTo>
                  <a:pt x="10560" y="3093"/>
                  <a:pt x="10955" y="3093"/>
                  <a:pt x="11198" y="2937"/>
                </a:cubicBezTo>
                <a:cubicBezTo>
                  <a:pt x="11441" y="2782"/>
                  <a:pt x="11441" y="2530"/>
                  <a:pt x="11198" y="2375"/>
                </a:cubicBezTo>
                <a:cubicBezTo>
                  <a:pt x="11076" y="2297"/>
                  <a:pt x="10917" y="2258"/>
                  <a:pt x="10758" y="2258"/>
                </a:cubicBezTo>
                <a:close/>
                <a:moveTo>
                  <a:pt x="12792" y="2258"/>
                </a:moveTo>
                <a:cubicBezTo>
                  <a:pt x="12633" y="2258"/>
                  <a:pt x="12473" y="2297"/>
                  <a:pt x="12352" y="2375"/>
                </a:cubicBezTo>
                <a:cubicBezTo>
                  <a:pt x="12109" y="2530"/>
                  <a:pt x="12109" y="2782"/>
                  <a:pt x="12352" y="2937"/>
                </a:cubicBezTo>
                <a:cubicBezTo>
                  <a:pt x="12595" y="3093"/>
                  <a:pt x="12990" y="3093"/>
                  <a:pt x="13233" y="2937"/>
                </a:cubicBezTo>
                <a:cubicBezTo>
                  <a:pt x="13476" y="2782"/>
                  <a:pt x="13476" y="2530"/>
                  <a:pt x="13233" y="2375"/>
                </a:cubicBezTo>
                <a:cubicBezTo>
                  <a:pt x="13111" y="2297"/>
                  <a:pt x="12951" y="2258"/>
                  <a:pt x="12792" y="2258"/>
                </a:cubicBezTo>
                <a:close/>
                <a:moveTo>
                  <a:pt x="14827" y="2258"/>
                </a:moveTo>
                <a:cubicBezTo>
                  <a:pt x="14668" y="2258"/>
                  <a:pt x="14508" y="2297"/>
                  <a:pt x="14386" y="2375"/>
                </a:cubicBezTo>
                <a:cubicBezTo>
                  <a:pt x="14143" y="2530"/>
                  <a:pt x="14143" y="2782"/>
                  <a:pt x="14386" y="2937"/>
                </a:cubicBezTo>
                <a:cubicBezTo>
                  <a:pt x="14629" y="3093"/>
                  <a:pt x="15024" y="3093"/>
                  <a:pt x="15267" y="2937"/>
                </a:cubicBezTo>
                <a:cubicBezTo>
                  <a:pt x="15510" y="2782"/>
                  <a:pt x="15510" y="2530"/>
                  <a:pt x="15267" y="2375"/>
                </a:cubicBezTo>
                <a:cubicBezTo>
                  <a:pt x="15146" y="2297"/>
                  <a:pt x="14986" y="2258"/>
                  <a:pt x="14827" y="2258"/>
                </a:cubicBezTo>
                <a:close/>
                <a:moveTo>
                  <a:pt x="6707" y="3439"/>
                </a:moveTo>
                <a:cubicBezTo>
                  <a:pt x="6529" y="3439"/>
                  <a:pt x="6350" y="3483"/>
                  <a:pt x="6214" y="3570"/>
                </a:cubicBezTo>
                <a:cubicBezTo>
                  <a:pt x="5941" y="3744"/>
                  <a:pt x="5941" y="4027"/>
                  <a:pt x="6214" y="4201"/>
                </a:cubicBezTo>
                <a:cubicBezTo>
                  <a:pt x="6486" y="4375"/>
                  <a:pt x="6928" y="4375"/>
                  <a:pt x="7201" y="4201"/>
                </a:cubicBezTo>
                <a:cubicBezTo>
                  <a:pt x="7473" y="4027"/>
                  <a:pt x="7473" y="3744"/>
                  <a:pt x="7201" y="3570"/>
                </a:cubicBezTo>
                <a:cubicBezTo>
                  <a:pt x="7064" y="3483"/>
                  <a:pt x="6886" y="3439"/>
                  <a:pt x="6707" y="3439"/>
                </a:cubicBezTo>
                <a:close/>
                <a:moveTo>
                  <a:pt x="8742" y="3439"/>
                </a:moveTo>
                <a:cubicBezTo>
                  <a:pt x="8563" y="3439"/>
                  <a:pt x="8385" y="3483"/>
                  <a:pt x="8248" y="3570"/>
                </a:cubicBezTo>
                <a:cubicBezTo>
                  <a:pt x="7976" y="3744"/>
                  <a:pt x="7976" y="4027"/>
                  <a:pt x="8248" y="4201"/>
                </a:cubicBezTo>
                <a:cubicBezTo>
                  <a:pt x="8521" y="4375"/>
                  <a:pt x="8963" y="4375"/>
                  <a:pt x="9235" y="4201"/>
                </a:cubicBezTo>
                <a:cubicBezTo>
                  <a:pt x="9508" y="4027"/>
                  <a:pt x="9508" y="3744"/>
                  <a:pt x="9235" y="3570"/>
                </a:cubicBezTo>
                <a:cubicBezTo>
                  <a:pt x="9099" y="3483"/>
                  <a:pt x="8920" y="3439"/>
                  <a:pt x="8742" y="3439"/>
                </a:cubicBezTo>
                <a:close/>
                <a:moveTo>
                  <a:pt x="10776" y="3439"/>
                </a:moveTo>
                <a:cubicBezTo>
                  <a:pt x="10598" y="3439"/>
                  <a:pt x="10419" y="3483"/>
                  <a:pt x="10283" y="3570"/>
                </a:cubicBezTo>
                <a:cubicBezTo>
                  <a:pt x="10011" y="3744"/>
                  <a:pt x="10011" y="4027"/>
                  <a:pt x="10283" y="4201"/>
                </a:cubicBezTo>
                <a:cubicBezTo>
                  <a:pt x="10556" y="4375"/>
                  <a:pt x="10997" y="4375"/>
                  <a:pt x="11270" y="4201"/>
                </a:cubicBezTo>
                <a:cubicBezTo>
                  <a:pt x="11542" y="4027"/>
                  <a:pt x="11542" y="3744"/>
                  <a:pt x="11270" y="3570"/>
                </a:cubicBezTo>
                <a:cubicBezTo>
                  <a:pt x="11134" y="3483"/>
                  <a:pt x="10955" y="3439"/>
                  <a:pt x="10776" y="3439"/>
                </a:cubicBezTo>
                <a:close/>
                <a:moveTo>
                  <a:pt x="12792" y="3439"/>
                </a:moveTo>
                <a:cubicBezTo>
                  <a:pt x="12614" y="3439"/>
                  <a:pt x="12435" y="3483"/>
                  <a:pt x="12299" y="3570"/>
                </a:cubicBezTo>
                <a:cubicBezTo>
                  <a:pt x="12026" y="3744"/>
                  <a:pt x="12026" y="4027"/>
                  <a:pt x="12299" y="4201"/>
                </a:cubicBezTo>
                <a:cubicBezTo>
                  <a:pt x="12571" y="4375"/>
                  <a:pt x="13013" y="4375"/>
                  <a:pt x="13286" y="4201"/>
                </a:cubicBezTo>
                <a:cubicBezTo>
                  <a:pt x="13558" y="4027"/>
                  <a:pt x="13558" y="3744"/>
                  <a:pt x="13286" y="3570"/>
                </a:cubicBezTo>
                <a:cubicBezTo>
                  <a:pt x="13149" y="3483"/>
                  <a:pt x="12971" y="3439"/>
                  <a:pt x="12792" y="3439"/>
                </a:cubicBezTo>
                <a:close/>
                <a:moveTo>
                  <a:pt x="14827" y="3439"/>
                </a:moveTo>
                <a:cubicBezTo>
                  <a:pt x="14648" y="3439"/>
                  <a:pt x="14470" y="3483"/>
                  <a:pt x="14333" y="3570"/>
                </a:cubicBezTo>
                <a:cubicBezTo>
                  <a:pt x="14061" y="3744"/>
                  <a:pt x="14061" y="4027"/>
                  <a:pt x="14333" y="4201"/>
                </a:cubicBezTo>
                <a:cubicBezTo>
                  <a:pt x="14606" y="4375"/>
                  <a:pt x="15048" y="4375"/>
                  <a:pt x="15320" y="4201"/>
                </a:cubicBezTo>
                <a:cubicBezTo>
                  <a:pt x="15593" y="4027"/>
                  <a:pt x="15593" y="3744"/>
                  <a:pt x="15320" y="3570"/>
                </a:cubicBezTo>
                <a:cubicBezTo>
                  <a:pt x="15184" y="3483"/>
                  <a:pt x="15005" y="3439"/>
                  <a:pt x="14827" y="3439"/>
                </a:cubicBezTo>
                <a:close/>
                <a:moveTo>
                  <a:pt x="6688" y="4603"/>
                </a:moveTo>
                <a:cubicBezTo>
                  <a:pt x="6484" y="4603"/>
                  <a:pt x="6279" y="4653"/>
                  <a:pt x="6123" y="4752"/>
                </a:cubicBezTo>
                <a:cubicBezTo>
                  <a:pt x="5811" y="4952"/>
                  <a:pt x="5811" y="5276"/>
                  <a:pt x="6123" y="5476"/>
                </a:cubicBezTo>
                <a:cubicBezTo>
                  <a:pt x="6436" y="5676"/>
                  <a:pt x="6941" y="5676"/>
                  <a:pt x="7254" y="5476"/>
                </a:cubicBezTo>
                <a:cubicBezTo>
                  <a:pt x="7566" y="5276"/>
                  <a:pt x="7566" y="4952"/>
                  <a:pt x="7254" y="4752"/>
                </a:cubicBezTo>
                <a:cubicBezTo>
                  <a:pt x="7097" y="4653"/>
                  <a:pt x="6893" y="4603"/>
                  <a:pt x="6688" y="4603"/>
                </a:cubicBezTo>
                <a:close/>
                <a:moveTo>
                  <a:pt x="8723" y="4603"/>
                </a:moveTo>
                <a:cubicBezTo>
                  <a:pt x="8518" y="4603"/>
                  <a:pt x="8314" y="4653"/>
                  <a:pt x="8158" y="4752"/>
                </a:cubicBezTo>
                <a:cubicBezTo>
                  <a:pt x="7845" y="4952"/>
                  <a:pt x="7845" y="5276"/>
                  <a:pt x="8158" y="5476"/>
                </a:cubicBezTo>
                <a:cubicBezTo>
                  <a:pt x="8470" y="5676"/>
                  <a:pt x="8976" y="5676"/>
                  <a:pt x="9288" y="5476"/>
                </a:cubicBezTo>
                <a:cubicBezTo>
                  <a:pt x="9601" y="5276"/>
                  <a:pt x="9601" y="4952"/>
                  <a:pt x="9288" y="4752"/>
                </a:cubicBezTo>
                <a:cubicBezTo>
                  <a:pt x="9132" y="4653"/>
                  <a:pt x="8928" y="4603"/>
                  <a:pt x="8723" y="4603"/>
                </a:cubicBezTo>
                <a:close/>
                <a:moveTo>
                  <a:pt x="10758" y="4603"/>
                </a:moveTo>
                <a:cubicBezTo>
                  <a:pt x="10553" y="4603"/>
                  <a:pt x="10349" y="4653"/>
                  <a:pt x="10192" y="4752"/>
                </a:cubicBezTo>
                <a:cubicBezTo>
                  <a:pt x="9880" y="4952"/>
                  <a:pt x="9880" y="5276"/>
                  <a:pt x="10192" y="5476"/>
                </a:cubicBezTo>
                <a:cubicBezTo>
                  <a:pt x="10505" y="5676"/>
                  <a:pt x="11010" y="5676"/>
                  <a:pt x="11323" y="5476"/>
                </a:cubicBezTo>
                <a:cubicBezTo>
                  <a:pt x="11635" y="5276"/>
                  <a:pt x="11635" y="4952"/>
                  <a:pt x="11323" y="4752"/>
                </a:cubicBezTo>
                <a:cubicBezTo>
                  <a:pt x="11167" y="4653"/>
                  <a:pt x="10962" y="4603"/>
                  <a:pt x="10758" y="4603"/>
                </a:cubicBezTo>
                <a:close/>
                <a:moveTo>
                  <a:pt x="12792" y="4603"/>
                </a:moveTo>
                <a:cubicBezTo>
                  <a:pt x="12588" y="4603"/>
                  <a:pt x="12383" y="4653"/>
                  <a:pt x="12227" y="4752"/>
                </a:cubicBezTo>
                <a:cubicBezTo>
                  <a:pt x="11915" y="4952"/>
                  <a:pt x="11915" y="5276"/>
                  <a:pt x="12227" y="5476"/>
                </a:cubicBezTo>
                <a:cubicBezTo>
                  <a:pt x="12539" y="5676"/>
                  <a:pt x="13045" y="5676"/>
                  <a:pt x="13357" y="5476"/>
                </a:cubicBezTo>
                <a:cubicBezTo>
                  <a:pt x="13670" y="5276"/>
                  <a:pt x="13670" y="4952"/>
                  <a:pt x="13357" y="4752"/>
                </a:cubicBezTo>
                <a:cubicBezTo>
                  <a:pt x="13201" y="4653"/>
                  <a:pt x="12997" y="4603"/>
                  <a:pt x="12792" y="4603"/>
                </a:cubicBezTo>
                <a:close/>
                <a:moveTo>
                  <a:pt x="14827" y="4603"/>
                </a:moveTo>
                <a:cubicBezTo>
                  <a:pt x="14622" y="4603"/>
                  <a:pt x="14418" y="4653"/>
                  <a:pt x="14262" y="4752"/>
                </a:cubicBezTo>
                <a:cubicBezTo>
                  <a:pt x="13949" y="4952"/>
                  <a:pt x="13949" y="5276"/>
                  <a:pt x="14262" y="5476"/>
                </a:cubicBezTo>
                <a:cubicBezTo>
                  <a:pt x="14574" y="5676"/>
                  <a:pt x="15080" y="5676"/>
                  <a:pt x="15392" y="5476"/>
                </a:cubicBezTo>
                <a:cubicBezTo>
                  <a:pt x="15704" y="5276"/>
                  <a:pt x="15704" y="4952"/>
                  <a:pt x="15392" y="4752"/>
                </a:cubicBezTo>
                <a:cubicBezTo>
                  <a:pt x="15236" y="4653"/>
                  <a:pt x="15032" y="4603"/>
                  <a:pt x="14827" y="4603"/>
                </a:cubicBezTo>
                <a:close/>
                <a:moveTo>
                  <a:pt x="6688" y="5832"/>
                </a:moveTo>
                <a:cubicBezTo>
                  <a:pt x="6484" y="5832"/>
                  <a:pt x="6279" y="5882"/>
                  <a:pt x="6123" y="5982"/>
                </a:cubicBezTo>
                <a:cubicBezTo>
                  <a:pt x="5811" y="6181"/>
                  <a:pt x="5811" y="6506"/>
                  <a:pt x="6123" y="6705"/>
                </a:cubicBezTo>
                <a:cubicBezTo>
                  <a:pt x="6436" y="6905"/>
                  <a:pt x="6941" y="6905"/>
                  <a:pt x="7254" y="6705"/>
                </a:cubicBezTo>
                <a:cubicBezTo>
                  <a:pt x="7566" y="6506"/>
                  <a:pt x="7566" y="6181"/>
                  <a:pt x="7254" y="5982"/>
                </a:cubicBezTo>
                <a:cubicBezTo>
                  <a:pt x="7097" y="5882"/>
                  <a:pt x="6893" y="5832"/>
                  <a:pt x="6688" y="5832"/>
                </a:cubicBezTo>
                <a:close/>
                <a:moveTo>
                  <a:pt x="8723" y="5832"/>
                </a:moveTo>
                <a:cubicBezTo>
                  <a:pt x="8672" y="5832"/>
                  <a:pt x="8620" y="5835"/>
                  <a:pt x="8570" y="5841"/>
                </a:cubicBezTo>
                <a:cubicBezTo>
                  <a:pt x="8419" y="5860"/>
                  <a:pt x="8275" y="5907"/>
                  <a:pt x="8158" y="5982"/>
                </a:cubicBezTo>
                <a:cubicBezTo>
                  <a:pt x="7845" y="6181"/>
                  <a:pt x="7845" y="6506"/>
                  <a:pt x="8158" y="6705"/>
                </a:cubicBezTo>
                <a:cubicBezTo>
                  <a:pt x="8314" y="6805"/>
                  <a:pt x="8518" y="6855"/>
                  <a:pt x="8723" y="6855"/>
                </a:cubicBezTo>
                <a:cubicBezTo>
                  <a:pt x="8928" y="6855"/>
                  <a:pt x="9132" y="6805"/>
                  <a:pt x="9288" y="6705"/>
                </a:cubicBezTo>
                <a:cubicBezTo>
                  <a:pt x="9601" y="6506"/>
                  <a:pt x="9601" y="6181"/>
                  <a:pt x="9288" y="5982"/>
                </a:cubicBezTo>
                <a:cubicBezTo>
                  <a:pt x="9132" y="5882"/>
                  <a:pt x="8928" y="5832"/>
                  <a:pt x="8723" y="5832"/>
                </a:cubicBezTo>
                <a:close/>
                <a:moveTo>
                  <a:pt x="10758" y="5832"/>
                </a:moveTo>
                <a:cubicBezTo>
                  <a:pt x="10706" y="5832"/>
                  <a:pt x="10655" y="5835"/>
                  <a:pt x="10605" y="5841"/>
                </a:cubicBezTo>
                <a:cubicBezTo>
                  <a:pt x="10453" y="5860"/>
                  <a:pt x="10310" y="5907"/>
                  <a:pt x="10192" y="5982"/>
                </a:cubicBezTo>
                <a:cubicBezTo>
                  <a:pt x="9880" y="6181"/>
                  <a:pt x="9880" y="6506"/>
                  <a:pt x="10192" y="6705"/>
                </a:cubicBezTo>
                <a:cubicBezTo>
                  <a:pt x="10349" y="6805"/>
                  <a:pt x="10553" y="6855"/>
                  <a:pt x="10758" y="6855"/>
                </a:cubicBezTo>
                <a:cubicBezTo>
                  <a:pt x="10962" y="6855"/>
                  <a:pt x="11167" y="6805"/>
                  <a:pt x="11323" y="6705"/>
                </a:cubicBezTo>
                <a:cubicBezTo>
                  <a:pt x="11635" y="6506"/>
                  <a:pt x="11635" y="6181"/>
                  <a:pt x="11323" y="5982"/>
                </a:cubicBezTo>
                <a:cubicBezTo>
                  <a:pt x="11167" y="5882"/>
                  <a:pt x="10962" y="5832"/>
                  <a:pt x="10758" y="5832"/>
                </a:cubicBezTo>
                <a:close/>
                <a:moveTo>
                  <a:pt x="12792" y="5832"/>
                </a:moveTo>
                <a:cubicBezTo>
                  <a:pt x="12741" y="5832"/>
                  <a:pt x="12690" y="5835"/>
                  <a:pt x="12639" y="5841"/>
                </a:cubicBezTo>
                <a:cubicBezTo>
                  <a:pt x="12488" y="5860"/>
                  <a:pt x="12344" y="5907"/>
                  <a:pt x="12227" y="5982"/>
                </a:cubicBezTo>
                <a:cubicBezTo>
                  <a:pt x="11915" y="6181"/>
                  <a:pt x="11915" y="6506"/>
                  <a:pt x="12227" y="6705"/>
                </a:cubicBezTo>
                <a:cubicBezTo>
                  <a:pt x="12383" y="6805"/>
                  <a:pt x="12588" y="6855"/>
                  <a:pt x="12792" y="6855"/>
                </a:cubicBezTo>
                <a:cubicBezTo>
                  <a:pt x="12997" y="6855"/>
                  <a:pt x="13201" y="6805"/>
                  <a:pt x="13357" y="6705"/>
                </a:cubicBezTo>
                <a:cubicBezTo>
                  <a:pt x="13670" y="6506"/>
                  <a:pt x="13670" y="6181"/>
                  <a:pt x="13357" y="5982"/>
                </a:cubicBezTo>
                <a:cubicBezTo>
                  <a:pt x="13201" y="5882"/>
                  <a:pt x="12997" y="5832"/>
                  <a:pt x="12792" y="5832"/>
                </a:cubicBezTo>
                <a:close/>
                <a:moveTo>
                  <a:pt x="14827" y="5832"/>
                </a:moveTo>
                <a:cubicBezTo>
                  <a:pt x="14776" y="5832"/>
                  <a:pt x="14724" y="5835"/>
                  <a:pt x="14674" y="5841"/>
                </a:cubicBezTo>
                <a:cubicBezTo>
                  <a:pt x="14523" y="5860"/>
                  <a:pt x="14379" y="5907"/>
                  <a:pt x="14262" y="5982"/>
                </a:cubicBezTo>
                <a:cubicBezTo>
                  <a:pt x="13949" y="6181"/>
                  <a:pt x="13949" y="6506"/>
                  <a:pt x="14262" y="6705"/>
                </a:cubicBezTo>
                <a:cubicBezTo>
                  <a:pt x="14418" y="6805"/>
                  <a:pt x="14622" y="6855"/>
                  <a:pt x="14827" y="6855"/>
                </a:cubicBezTo>
                <a:cubicBezTo>
                  <a:pt x="15032" y="6855"/>
                  <a:pt x="15236" y="6805"/>
                  <a:pt x="15392" y="6705"/>
                </a:cubicBezTo>
                <a:cubicBezTo>
                  <a:pt x="15704" y="6506"/>
                  <a:pt x="15704" y="6181"/>
                  <a:pt x="15392" y="5982"/>
                </a:cubicBezTo>
                <a:cubicBezTo>
                  <a:pt x="15236" y="5882"/>
                  <a:pt x="15032" y="5832"/>
                  <a:pt x="14827" y="5832"/>
                </a:cubicBezTo>
                <a:close/>
                <a:moveTo>
                  <a:pt x="6688" y="11941"/>
                </a:moveTo>
                <a:cubicBezTo>
                  <a:pt x="6484" y="11941"/>
                  <a:pt x="6279" y="11991"/>
                  <a:pt x="6123" y="12091"/>
                </a:cubicBezTo>
                <a:cubicBezTo>
                  <a:pt x="5811" y="12291"/>
                  <a:pt x="5811" y="12615"/>
                  <a:pt x="6123" y="12815"/>
                </a:cubicBezTo>
                <a:cubicBezTo>
                  <a:pt x="6436" y="13015"/>
                  <a:pt x="6941" y="13015"/>
                  <a:pt x="7254" y="12815"/>
                </a:cubicBezTo>
                <a:cubicBezTo>
                  <a:pt x="7566" y="12615"/>
                  <a:pt x="7566" y="12291"/>
                  <a:pt x="7254" y="12091"/>
                </a:cubicBezTo>
                <a:cubicBezTo>
                  <a:pt x="7097" y="11991"/>
                  <a:pt x="6893" y="11941"/>
                  <a:pt x="6688" y="11941"/>
                </a:cubicBezTo>
                <a:close/>
                <a:moveTo>
                  <a:pt x="8723" y="11941"/>
                </a:moveTo>
                <a:cubicBezTo>
                  <a:pt x="8518" y="11941"/>
                  <a:pt x="8314" y="11991"/>
                  <a:pt x="8158" y="12091"/>
                </a:cubicBezTo>
                <a:cubicBezTo>
                  <a:pt x="7845" y="12291"/>
                  <a:pt x="7845" y="12615"/>
                  <a:pt x="8158" y="12815"/>
                </a:cubicBezTo>
                <a:cubicBezTo>
                  <a:pt x="8470" y="13015"/>
                  <a:pt x="8976" y="13015"/>
                  <a:pt x="9288" y="12815"/>
                </a:cubicBezTo>
                <a:cubicBezTo>
                  <a:pt x="9601" y="12615"/>
                  <a:pt x="9601" y="12291"/>
                  <a:pt x="9288" y="12091"/>
                </a:cubicBezTo>
                <a:cubicBezTo>
                  <a:pt x="9132" y="11991"/>
                  <a:pt x="8928" y="11941"/>
                  <a:pt x="8723" y="11941"/>
                </a:cubicBezTo>
                <a:close/>
                <a:moveTo>
                  <a:pt x="10758" y="11941"/>
                </a:moveTo>
                <a:cubicBezTo>
                  <a:pt x="10553" y="11941"/>
                  <a:pt x="10349" y="11991"/>
                  <a:pt x="10192" y="12091"/>
                </a:cubicBezTo>
                <a:cubicBezTo>
                  <a:pt x="9880" y="12291"/>
                  <a:pt x="9880" y="12615"/>
                  <a:pt x="10192" y="12815"/>
                </a:cubicBezTo>
                <a:cubicBezTo>
                  <a:pt x="10505" y="13015"/>
                  <a:pt x="11010" y="13015"/>
                  <a:pt x="11323" y="12815"/>
                </a:cubicBezTo>
                <a:cubicBezTo>
                  <a:pt x="11635" y="12615"/>
                  <a:pt x="11635" y="12291"/>
                  <a:pt x="11323" y="12091"/>
                </a:cubicBezTo>
                <a:cubicBezTo>
                  <a:pt x="11167" y="11991"/>
                  <a:pt x="10962" y="11941"/>
                  <a:pt x="10758" y="11941"/>
                </a:cubicBezTo>
                <a:close/>
                <a:moveTo>
                  <a:pt x="12792" y="11941"/>
                </a:moveTo>
                <a:cubicBezTo>
                  <a:pt x="12588" y="11941"/>
                  <a:pt x="12383" y="11991"/>
                  <a:pt x="12227" y="12091"/>
                </a:cubicBezTo>
                <a:cubicBezTo>
                  <a:pt x="11915" y="12291"/>
                  <a:pt x="11915" y="12615"/>
                  <a:pt x="12227" y="12815"/>
                </a:cubicBezTo>
                <a:cubicBezTo>
                  <a:pt x="12539" y="13015"/>
                  <a:pt x="13045" y="13015"/>
                  <a:pt x="13357" y="12815"/>
                </a:cubicBezTo>
                <a:cubicBezTo>
                  <a:pt x="13670" y="12615"/>
                  <a:pt x="13670" y="12291"/>
                  <a:pt x="13357" y="12091"/>
                </a:cubicBezTo>
                <a:cubicBezTo>
                  <a:pt x="13201" y="11991"/>
                  <a:pt x="12997" y="11941"/>
                  <a:pt x="12792" y="11941"/>
                </a:cubicBezTo>
                <a:close/>
                <a:moveTo>
                  <a:pt x="14827" y="11941"/>
                </a:moveTo>
                <a:cubicBezTo>
                  <a:pt x="14622" y="11941"/>
                  <a:pt x="14418" y="11991"/>
                  <a:pt x="14262" y="12091"/>
                </a:cubicBezTo>
                <a:cubicBezTo>
                  <a:pt x="13949" y="12291"/>
                  <a:pt x="13949" y="12615"/>
                  <a:pt x="14262" y="12815"/>
                </a:cubicBezTo>
                <a:cubicBezTo>
                  <a:pt x="14574" y="13015"/>
                  <a:pt x="15080" y="13015"/>
                  <a:pt x="15392" y="12815"/>
                </a:cubicBezTo>
                <a:cubicBezTo>
                  <a:pt x="15704" y="12615"/>
                  <a:pt x="15704" y="12291"/>
                  <a:pt x="15392" y="12091"/>
                </a:cubicBezTo>
                <a:cubicBezTo>
                  <a:pt x="15236" y="11991"/>
                  <a:pt x="15032" y="11941"/>
                  <a:pt x="14827" y="11941"/>
                </a:cubicBezTo>
                <a:close/>
                <a:moveTo>
                  <a:pt x="6688" y="13158"/>
                </a:moveTo>
                <a:cubicBezTo>
                  <a:pt x="6484" y="13158"/>
                  <a:pt x="6279" y="13208"/>
                  <a:pt x="6123" y="13308"/>
                </a:cubicBezTo>
                <a:cubicBezTo>
                  <a:pt x="5811" y="13508"/>
                  <a:pt x="5811" y="13832"/>
                  <a:pt x="6123" y="14032"/>
                </a:cubicBezTo>
                <a:cubicBezTo>
                  <a:pt x="6436" y="14232"/>
                  <a:pt x="6941" y="14232"/>
                  <a:pt x="7254" y="14032"/>
                </a:cubicBezTo>
                <a:cubicBezTo>
                  <a:pt x="7566" y="13832"/>
                  <a:pt x="7566" y="13508"/>
                  <a:pt x="7254" y="13308"/>
                </a:cubicBezTo>
                <a:cubicBezTo>
                  <a:pt x="7097" y="13208"/>
                  <a:pt x="6893" y="13158"/>
                  <a:pt x="6688" y="13158"/>
                </a:cubicBezTo>
                <a:close/>
                <a:moveTo>
                  <a:pt x="8723" y="13158"/>
                </a:moveTo>
                <a:cubicBezTo>
                  <a:pt x="8518" y="13158"/>
                  <a:pt x="8314" y="13208"/>
                  <a:pt x="8158" y="13308"/>
                </a:cubicBezTo>
                <a:cubicBezTo>
                  <a:pt x="7845" y="13508"/>
                  <a:pt x="7845" y="13832"/>
                  <a:pt x="8158" y="14032"/>
                </a:cubicBezTo>
                <a:cubicBezTo>
                  <a:pt x="8470" y="14232"/>
                  <a:pt x="8976" y="14232"/>
                  <a:pt x="9288" y="14032"/>
                </a:cubicBezTo>
                <a:cubicBezTo>
                  <a:pt x="9601" y="13832"/>
                  <a:pt x="9601" y="13508"/>
                  <a:pt x="9288" y="13308"/>
                </a:cubicBezTo>
                <a:cubicBezTo>
                  <a:pt x="9132" y="13208"/>
                  <a:pt x="8928" y="13158"/>
                  <a:pt x="8723" y="13158"/>
                </a:cubicBezTo>
                <a:close/>
                <a:moveTo>
                  <a:pt x="10758" y="13158"/>
                </a:moveTo>
                <a:cubicBezTo>
                  <a:pt x="10553" y="13158"/>
                  <a:pt x="10349" y="13208"/>
                  <a:pt x="10192" y="13308"/>
                </a:cubicBezTo>
                <a:cubicBezTo>
                  <a:pt x="9880" y="13508"/>
                  <a:pt x="9880" y="13832"/>
                  <a:pt x="10192" y="14032"/>
                </a:cubicBezTo>
                <a:cubicBezTo>
                  <a:pt x="10505" y="14232"/>
                  <a:pt x="11010" y="14232"/>
                  <a:pt x="11323" y="14032"/>
                </a:cubicBezTo>
                <a:cubicBezTo>
                  <a:pt x="11635" y="13832"/>
                  <a:pt x="11635" y="13508"/>
                  <a:pt x="11323" y="13308"/>
                </a:cubicBezTo>
                <a:cubicBezTo>
                  <a:pt x="11167" y="13208"/>
                  <a:pt x="10962" y="13158"/>
                  <a:pt x="10758" y="13158"/>
                </a:cubicBezTo>
                <a:close/>
                <a:moveTo>
                  <a:pt x="14827" y="13158"/>
                </a:moveTo>
                <a:cubicBezTo>
                  <a:pt x="14622" y="13158"/>
                  <a:pt x="14418" y="13208"/>
                  <a:pt x="14262" y="13308"/>
                </a:cubicBezTo>
                <a:cubicBezTo>
                  <a:pt x="13949" y="13508"/>
                  <a:pt x="13949" y="13832"/>
                  <a:pt x="14262" y="14032"/>
                </a:cubicBezTo>
                <a:cubicBezTo>
                  <a:pt x="14574" y="14232"/>
                  <a:pt x="15080" y="14232"/>
                  <a:pt x="15392" y="14032"/>
                </a:cubicBezTo>
                <a:cubicBezTo>
                  <a:pt x="15704" y="13832"/>
                  <a:pt x="15704" y="13508"/>
                  <a:pt x="15392" y="13308"/>
                </a:cubicBezTo>
                <a:cubicBezTo>
                  <a:pt x="15236" y="13208"/>
                  <a:pt x="15032" y="13158"/>
                  <a:pt x="14827" y="13158"/>
                </a:cubicBezTo>
                <a:close/>
                <a:moveTo>
                  <a:pt x="12792" y="13170"/>
                </a:moveTo>
                <a:cubicBezTo>
                  <a:pt x="12588" y="13170"/>
                  <a:pt x="12383" y="13220"/>
                  <a:pt x="12227" y="13320"/>
                </a:cubicBezTo>
                <a:cubicBezTo>
                  <a:pt x="11915" y="13520"/>
                  <a:pt x="11915" y="13844"/>
                  <a:pt x="12227" y="14044"/>
                </a:cubicBezTo>
                <a:cubicBezTo>
                  <a:pt x="12539" y="14244"/>
                  <a:pt x="13045" y="14244"/>
                  <a:pt x="13357" y="14044"/>
                </a:cubicBezTo>
                <a:cubicBezTo>
                  <a:pt x="13670" y="13844"/>
                  <a:pt x="13670" y="13520"/>
                  <a:pt x="13357" y="13320"/>
                </a:cubicBezTo>
                <a:cubicBezTo>
                  <a:pt x="13201" y="13220"/>
                  <a:pt x="12997" y="13170"/>
                  <a:pt x="12792" y="13170"/>
                </a:cubicBezTo>
                <a:close/>
                <a:moveTo>
                  <a:pt x="6688" y="14376"/>
                </a:moveTo>
                <a:cubicBezTo>
                  <a:pt x="6484" y="14376"/>
                  <a:pt x="6279" y="14425"/>
                  <a:pt x="6123" y="14525"/>
                </a:cubicBezTo>
                <a:cubicBezTo>
                  <a:pt x="5811" y="14725"/>
                  <a:pt x="5811" y="15049"/>
                  <a:pt x="6123" y="15249"/>
                </a:cubicBezTo>
                <a:cubicBezTo>
                  <a:pt x="6436" y="15449"/>
                  <a:pt x="6941" y="15449"/>
                  <a:pt x="7254" y="15249"/>
                </a:cubicBezTo>
                <a:cubicBezTo>
                  <a:pt x="7566" y="15049"/>
                  <a:pt x="7566" y="14725"/>
                  <a:pt x="7254" y="14525"/>
                </a:cubicBezTo>
                <a:cubicBezTo>
                  <a:pt x="7097" y="14425"/>
                  <a:pt x="6893" y="14376"/>
                  <a:pt x="6688" y="14376"/>
                </a:cubicBezTo>
                <a:close/>
                <a:moveTo>
                  <a:pt x="8723" y="14376"/>
                </a:moveTo>
                <a:cubicBezTo>
                  <a:pt x="8518" y="14376"/>
                  <a:pt x="8314" y="14425"/>
                  <a:pt x="8158" y="14525"/>
                </a:cubicBezTo>
                <a:cubicBezTo>
                  <a:pt x="7845" y="14725"/>
                  <a:pt x="7845" y="15049"/>
                  <a:pt x="8158" y="15249"/>
                </a:cubicBezTo>
                <a:cubicBezTo>
                  <a:pt x="8470" y="15449"/>
                  <a:pt x="8976" y="15449"/>
                  <a:pt x="9288" y="15249"/>
                </a:cubicBezTo>
                <a:cubicBezTo>
                  <a:pt x="9601" y="15049"/>
                  <a:pt x="9601" y="14725"/>
                  <a:pt x="9288" y="14525"/>
                </a:cubicBezTo>
                <a:cubicBezTo>
                  <a:pt x="9132" y="14425"/>
                  <a:pt x="8928" y="14376"/>
                  <a:pt x="8723" y="14376"/>
                </a:cubicBezTo>
                <a:close/>
                <a:moveTo>
                  <a:pt x="10758" y="14376"/>
                </a:moveTo>
                <a:cubicBezTo>
                  <a:pt x="10553" y="14376"/>
                  <a:pt x="10349" y="14425"/>
                  <a:pt x="10192" y="14525"/>
                </a:cubicBezTo>
                <a:cubicBezTo>
                  <a:pt x="9880" y="14725"/>
                  <a:pt x="9880" y="15049"/>
                  <a:pt x="10192" y="15249"/>
                </a:cubicBezTo>
                <a:cubicBezTo>
                  <a:pt x="10505" y="15449"/>
                  <a:pt x="11010" y="15449"/>
                  <a:pt x="11323" y="15249"/>
                </a:cubicBezTo>
                <a:cubicBezTo>
                  <a:pt x="11635" y="15049"/>
                  <a:pt x="11635" y="14725"/>
                  <a:pt x="11323" y="14525"/>
                </a:cubicBezTo>
                <a:cubicBezTo>
                  <a:pt x="11167" y="14425"/>
                  <a:pt x="10962" y="14376"/>
                  <a:pt x="10758" y="14376"/>
                </a:cubicBezTo>
                <a:close/>
                <a:moveTo>
                  <a:pt x="12792" y="14376"/>
                </a:moveTo>
                <a:cubicBezTo>
                  <a:pt x="12588" y="14376"/>
                  <a:pt x="12383" y="14425"/>
                  <a:pt x="12227" y="14525"/>
                </a:cubicBezTo>
                <a:cubicBezTo>
                  <a:pt x="11915" y="14725"/>
                  <a:pt x="11915" y="15049"/>
                  <a:pt x="12227" y="15249"/>
                </a:cubicBezTo>
                <a:cubicBezTo>
                  <a:pt x="12539" y="15449"/>
                  <a:pt x="13045" y="15449"/>
                  <a:pt x="13357" y="15249"/>
                </a:cubicBezTo>
                <a:cubicBezTo>
                  <a:pt x="13670" y="15049"/>
                  <a:pt x="13670" y="14725"/>
                  <a:pt x="13357" y="14525"/>
                </a:cubicBezTo>
                <a:cubicBezTo>
                  <a:pt x="13201" y="14425"/>
                  <a:pt x="12997" y="14376"/>
                  <a:pt x="12792" y="14376"/>
                </a:cubicBezTo>
                <a:close/>
                <a:moveTo>
                  <a:pt x="14827" y="14376"/>
                </a:moveTo>
                <a:cubicBezTo>
                  <a:pt x="14622" y="14376"/>
                  <a:pt x="14418" y="14425"/>
                  <a:pt x="14262" y="14525"/>
                </a:cubicBezTo>
                <a:cubicBezTo>
                  <a:pt x="13949" y="14725"/>
                  <a:pt x="13949" y="15049"/>
                  <a:pt x="14262" y="15249"/>
                </a:cubicBezTo>
                <a:cubicBezTo>
                  <a:pt x="14574" y="15449"/>
                  <a:pt x="15080" y="15449"/>
                  <a:pt x="15392" y="15249"/>
                </a:cubicBezTo>
                <a:cubicBezTo>
                  <a:pt x="15704" y="15049"/>
                  <a:pt x="15704" y="14725"/>
                  <a:pt x="15392" y="14525"/>
                </a:cubicBezTo>
                <a:cubicBezTo>
                  <a:pt x="15236" y="14425"/>
                  <a:pt x="15032" y="14376"/>
                  <a:pt x="14827" y="14376"/>
                </a:cubicBezTo>
                <a:close/>
                <a:moveTo>
                  <a:pt x="4673" y="14441"/>
                </a:moveTo>
                <a:cubicBezTo>
                  <a:pt x="4494" y="14441"/>
                  <a:pt x="4315" y="14485"/>
                  <a:pt x="4179" y="14572"/>
                </a:cubicBezTo>
                <a:cubicBezTo>
                  <a:pt x="3907" y="14746"/>
                  <a:pt x="3907" y="15029"/>
                  <a:pt x="4179" y="15203"/>
                </a:cubicBezTo>
                <a:cubicBezTo>
                  <a:pt x="4452" y="15378"/>
                  <a:pt x="4893" y="15378"/>
                  <a:pt x="5166" y="15203"/>
                </a:cubicBezTo>
                <a:cubicBezTo>
                  <a:pt x="5438" y="15029"/>
                  <a:pt x="5438" y="14746"/>
                  <a:pt x="5166" y="14572"/>
                </a:cubicBezTo>
                <a:cubicBezTo>
                  <a:pt x="5030" y="14485"/>
                  <a:pt x="4851" y="14441"/>
                  <a:pt x="4673" y="14441"/>
                </a:cubicBezTo>
                <a:close/>
                <a:moveTo>
                  <a:pt x="16861" y="14441"/>
                </a:moveTo>
                <a:cubicBezTo>
                  <a:pt x="16683" y="14441"/>
                  <a:pt x="16504" y="14485"/>
                  <a:pt x="16368" y="14572"/>
                </a:cubicBezTo>
                <a:cubicBezTo>
                  <a:pt x="16096" y="14746"/>
                  <a:pt x="16096" y="15029"/>
                  <a:pt x="16368" y="15203"/>
                </a:cubicBezTo>
                <a:cubicBezTo>
                  <a:pt x="16641" y="15378"/>
                  <a:pt x="17082" y="15378"/>
                  <a:pt x="17355" y="15203"/>
                </a:cubicBezTo>
                <a:cubicBezTo>
                  <a:pt x="17627" y="15029"/>
                  <a:pt x="17627" y="14746"/>
                  <a:pt x="17355" y="14572"/>
                </a:cubicBezTo>
                <a:cubicBezTo>
                  <a:pt x="17219" y="14485"/>
                  <a:pt x="17040" y="14441"/>
                  <a:pt x="16861" y="14441"/>
                </a:cubicBezTo>
                <a:close/>
                <a:moveTo>
                  <a:pt x="2657" y="14489"/>
                </a:moveTo>
                <a:cubicBezTo>
                  <a:pt x="2498" y="14489"/>
                  <a:pt x="2338" y="14528"/>
                  <a:pt x="2216" y="14606"/>
                </a:cubicBezTo>
                <a:cubicBezTo>
                  <a:pt x="1973" y="14761"/>
                  <a:pt x="1973" y="15013"/>
                  <a:pt x="2216" y="15169"/>
                </a:cubicBezTo>
                <a:cubicBezTo>
                  <a:pt x="2459" y="15324"/>
                  <a:pt x="2854" y="15324"/>
                  <a:pt x="3097" y="15169"/>
                </a:cubicBezTo>
                <a:cubicBezTo>
                  <a:pt x="3340" y="15013"/>
                  <a:pt x="3340" y="14761"/>
                  <a:pt x="3097" y="14606"/>
                </a:cubicBezTo>
                <a:cubicBezTo>
                  <a:pt x="2976" y="14528"/>
                  <a:pt x="2816" y="14489"/>
                  <a:pt x="2657" y="14489"/>
                </a:cubicBezTo>
                <a:close/>
                <a:moveTo>
                  <a:pt x="18858" y="14489"/>
                </a:moveTo>
                <a:cubicBezTo>
                  <a:pt x="18699" y="14489"/>
                  <a:pt x="18540" y="14528"/>
                  <a:pt x="18418" y="14606"/>
                </a:cubicBezTo>
                <a:cubicBezTo>
                  <a:pt x="18175" y="14761"/>
                  <a:pt x="18175" y="15013"/>
                  <a:pt x="18418" y="15169"/>
                </a:cubicBezTo>
                <a:cubicBezTo>
                  <a:pt x="18661" y="15324"/>
                  <a:pt x="19056" y="15324"/>
                  <a:pt x="19299" y="15169"/>
                </a:cubicBezTo>
                <a:cubicBezTo>
                  <a:pt x="19542" y="15013"/>
                  <a:pt x="19542" y="14761"/>
                  <a:pt x="19299" y="14606"/>
                </a:cubicBezTo>
                <a:cubicBezTo>
                  <a:pt x="19177" y="14528"/>
                  <a:pt x="19018" y="14489"/>
                  <a:pt x="18858" y="14489"/>
                </a:cubicBezTo>
                <a:close/>
                <a:moveTo>
                  <a:pt x="544" y="14540"/>
                </a:moveTo>
                <a:cubicBezTo>
                  <a:pt x="405" y="14540"/>
                  <a:pt x="266" y="14573"/>
                  <a:pt x="159" y="14641"/>
                </a:cubicBezTo>
                <a:cubicBezTo>
                  <a:pt x="-53" y="14777"/>
                  <a:pt x="-53" y="14998"/>
                  <a:pt x="159" y="15134"/>
                </a:cubicBezTo>
                <a:cubicBezTo>
                  <a:pt x="372" y="15270"/>
                  <a:pt x="716" y="15270"/>
                  <a:pt x="928" y="15134"/>
                </a:cubicBezTo>
                <a:cubicBezTo>
                  <a:pt x="1141" y="14998"/>
                  <a:pt x="1141" y="14777"/>
                  <a:pt x="928" y="14641"/>
                </a:cubicBezTo>
                <a:cubicBezTo>
                  <a:pt x="822" y="14573"/>
                  <a:pt x="684" y="14540"/>
                  <a:pt x="544" y="14540"/>
                </a:cubicBezTo>
                <a:close/>
                <a:moveTo>
                  <a:pt x="20950" y="14540"/>
                </a:moveTo>
                <a:cubicBezTo>
                  <a:pt x="20810" y="14540"/>
                  <a:pt x="20671" y="14573"/>
                  <a:pt x="20565" y="14641"/>
                </a:cubicBezTo>
                <a:cubicBezTo>
                  <a:pt x="20352" y="14777"/>
                  <a:pt x="20352" y="14998"/>
                  <a:pt x="20565" y="15134"/>
                </a:cubicBezTo>
                <a:cubicBezTo>
                  <a:pt x="20777" y="15270"/>
                  <a:pt x="21122" y="15270"/>
                  <a:pt x="21335" y="15134"/>
                </a:cubicBezTo>
                <a:cubicBezTo>
                  <a:pt x="21547" y="14998"/>
                  <a:pt x="21547" y="14777"/>
                  <a:pt x="21335" y="14641"/>
                </a:cubicBezTo>
                <a:cubicBezTo>
                  <a:pt x="21228" y="14573"/>
                  <a:pt x="21089" y="14540"/>
                  <a:pt x="20950" y="14540"/>
                </a:cubicBezTo>
                <a:close/>
                <a:moveTo>
                  <a:pt x="6688" y="15593"/>
                </a:moveTo>
                <a:cubicBezTo>
                  <a:pt x="6484" y="15593"/>
                  <a:pt x="6279" y="15643"/>
                  <a:pt x="6123" y="15742"/>
                </a:cubicBezTo>
                <a:cubicBezTo>
                  <a:pt x="5811" y="15942"/>
                  <a:pt x="5811" y="16266"/>
                  <a:pt x="6123" y="16466"/>
                </a:cubicBezTo>
                <a:cubicBezTo>
                  <a:pt x="6436" y="16666"/>
                  <a:pt x="6941" y="16666"/>
                  <a:pt x="7254" y="16466"/>
                </a:cubicBezTo>
                <a:cubicBezTo>
                  <a:pt x="7566" y="16266"/>
                  <a:pt x="7566" y="15942"/>
                  <a:pt x="7254" y="15742"/>
                </a:cubicBezTo>
                <a:cubicBezTo>
                  <a:pt x="7097" y="15643"/>
                  <a:pt x="6893" y="15593"/>
                  <a:pt x="6688" y="15593"/>
                </a:cubicBezTo>
                <a:close/>
                <a:moveTo>
                  <a:pt x="8723" y="15593"/>
                </a:moveTo>
                <a:cubicBezTo>
                  <a:pt x="8518" y="15593"/>
                  <a:pt x="8314" y="15643"/>
                  <a:pt x="8158" y="15742"/>
                </a:cubicBezTo>
                <a:cubicBezTo>
                  <a:pt x="7845" y="15942"/>
                  <a:pt x="7845" y="16266"/>
                  <a:pt x="8158" y="16466"/>
                </a:cubicBezTo>
                <a:cubicBezTo>
                  <a:pt x="8470" y="16666"/>
                  <a:pt x="8976" y="16666"/>
                  <a:pt x="9288" y="16466"/>
                </a:cubicBezTo>
                <a:cubicBezTo>
                  <a:pt x="9601" y="16266"/>
                  <a:pt x="9601" y="15942"/>
                  <a:pt x="9288" y="15742"/>
                </a:cubicBezTo>
                <a:cubicBezTo>
                  <a:pt x="9132" y="15643"/>
                  <a:pt x="8928" y="15593"/>
                  <a:pt x="8723" y="15593"/>
                </a:cubicBezTo>
                <a:close/>
                <a:moveTo>
                  <a:pt x="10758" y="15593"/>
                </a:moveTo>
                <a:cubicBezTo>
                  <a:pt x="10553" y="15593"/>
                  <a:pt x="10349" y="15643"/>
                  <a:pt x="10192" y="15742"/>
                </a:cubicBezTo>
                <a:cubicBezTo>
                  <a:pt x="9880" y="15942"/>
                  <a:pt x="9880" y="16266"/>
                  <a:pt x="10192" y="16466"/>
                </a:cubicBezTo>
                <a:cubicBezTo>
                  <a:pt x="10505" y="16666"/>
                  <a:pt x="11010" y="16666"/>
                  <a:pt x="11323" y="16466"/>
                </a:cubicBezTo>
                <a:cubicBezTo>
                  <a:pt x="11635" y="16266"/>
                  <a:pt x="11635" y="15942"/>
                  <a:pt x="11323" y="15742"/>
                </a:cubicBezTo>
                <a:cubicBezTo>
                  <a:pt x="11167" y="15643"/>
                  <a:pt x="10962" y="15593"/>
                  <a:pt x="10758" y="15593"/>
                </a:cubicBezTo>
                <a:close/>
                <a:moveTo>
                  <a:pt x="12792" y="15593"/>
                </a:moveTo>
                <a:cubicBezTo>
                  <a:pt x="12588" y="15593"/>
                  <a:pt x="12383" y="15643"/>
                  <a:pt x="12227" y="15742"/>
                </a:cubicBezTo>
                <a:cubicBezTo>
                  <a:pt x="11915" y="15942"/>
                  <a:pt x="11915" y="16266"/>
                  <a:pt x="12227" y="16466"/>
                </a:cubicBezTo>
                <a:cubicBezTo>
                  <a:pt x="12539" y="16666"/>
                  <a:pt x="13045" y="16666"/>
                  <a:pt x="13357" y="16466"/>
                </a:cubicBezTo>
                <a:cubicBezTo>
                  <a:pt x="13670" y="16266"/>
                  <a:pt x="13670" y="15942"/>
                  <a:pt x="13357" y="15742"/>
                </a:cubicBezTo>
                <a:cubicBezTo>
                  <a:pt x="13201" y="15643"/>
                  <a:pt x="12997" y="15593"/>
                  <a:pt x="12792" y="15593"/>
                </a:cubicBezTo>
                <a:close/>
                <a:moveTo>
                  <a:pt x="14827" y="15593"/>
                </a:moveTo>
                <a:cubicBezTo>
                  <a:pt x="14622" y="15593"/>
                  <a:pt x="14418" y="15643"/>
                  <a:pt x="14262" y="15742"/>
                </a:cubicBezTo>
                <a:cubicBezTo>
                  <a:pt x="13949" y="15942"/>
                  <a:pt x="13949" y="16266"/>
                  <a:pt x="14262" y="16466"/>
                </a:cubicBezTo>
                <a:cubicBezTo>
                  <a:pt x="14574" y="16666"/>
                  <a:pt x="15080" y="16666"/>
                  <a:pt x="15392" y="16466"/>
                </a:cubicBezTo>
                <a:cubicBezTo>
                  <a:pt x="15704" y="16266"/>
                  <a:pt x="15704" y="15942"/>
                  <a:pt x="15392" y="15742"/>
                </a:cubicBezTo>
                <a:cubicBezTo>
                  <a:pt x="15236" y="15643"/>
                  <a:pt x="15032" y="15593"/>
                  <a:pt x="14827" y="15593"/>
                </a:cubicBezTo>
                <a:close/>
                <a:moveTo>
                  <a:pt x="4673" y="15658"/>
                </a:moveTo>
                <a:cubicBezTo>
                  <a:pt x="4494" y="15658"/>
                  <a:pt x="4315" y="15702"/>
                  <a:pt x="4179" y="15789"/>
                </a:cubicBezTo>
                <a:cubicBezTo>
                  <a:pt x="3907" y="15963"/>
                  <a:pt x="3907" y="16246"/>
                  <a:pt x="4179" y="16420"/>
                </a:cubicBezTo>
                <a:cubicBezTo>
                  <a:pt x="4452" y="16595"/>
                  <a:pt x="4893" y="16595"/>
                  <a:pt x="5166" y="16420"/>
                </a:cubicBezTo>
                <a:cubicBezTo>
                  <a:pt x="5438" y="16246"/>
                  <a:pt x="5438" y="15963"/>
                  <a:pt x="5166" y="15789"/>
                </a:cubicBezTo>
                <a:cubicBezTo>
                  <a:pt x="5030" y="15702"/>
                  <a:pt x="4851" y="15658"/>
                  <a:pt x="4673" y="15658"/>
                </a:cubicBezTo>
                <a:close/>
                <a:moveTo>
                  <a:pt x="16861" y="15658"/>
                </a:moveTo>
                <a:cubicBezTo>
                  <a:pt x="16683" y="15658"/>
                  <a:pt x="16504" y="15702"/>
                  <a:pt x="16368" y="15789"/>
                </a:cubicBezTo>
                <a:cubicBezTo>
                  <a:pt x="16096" y="15963"/>
                  <a:pt x="16096" y="16246"/>
                  <a:pt x="16368" y="16420"/>
                </a:cubicBezTo>
                <a:cubicBezTo>
                  <a:pt x="16641" y="16595"/>
                  <a:pt x="17082" y="16595"/>
                  <a:pt x="17355" y="16420"/>
                </a:cubicBezTo>
                <a:cubicBezTo>
                  <a:pt x="17627" y="16246"/>
                  <a:pt x="17627" y="15963"/>
                  <a:pt x="17355" y="15789"/>
                </a:cubicBezTo>
                <a:cubicBezTo>
                  <a:pt x="17219" y="15702"/>
                  <a:pt x="17040" y="15658"/>
                  <a:pt x="16861" y="15658"/>
                </a:cubicBezTo>
                <a:close/>
                <a:moveTo>
                  <a:pt x="2646" y="15706"/>
                </a:moveTo>
                <a:cubicBezTo>
                  <a:pt x="2487" y="15706"/>
                  <a:pt x="2327" y="15745"/>
                  <a:pt x="2206" y="15823"/>
                </a:cubicBezTo>
                <a:cubicBezTo>
                  <a:pt x="1963" y="15978"/>
                  <a:pt x="1963" y="16230"/>
                  <a:pt x="2206" y="16386"/>
                </a:cubicBezTo>
                <a:cubicBezTo>
                  <a:pt x="2329" y="16464"/>
                  <a:pt x="2491" y="16503"/>
                  <a:pt x="2652" y="16502"/>
                </a:cubicBezTo>
                <a:cubicBezTo>
                  <a:pt x="2813" y="16503"/>
                  <a:pt x="2974" y="16464"/>
                  <a:pt x="3097" y="16386"/>
                </a:cubicBezTo>
                <a:cubicBezTo>
                  <a:pt x="3340" y="16230"/>
                  <a:pt x="3340" y="15978"/>
                  <a:pt x="3097" y="15823"/>
                </a:cubicBezTo>
                <a:cubicBezTo>
                  <a:pt x="2974" y="15745"/>
                  <a:pt x="2813" y="15706"/>
                  <a:pt x="2652" y="15706"/>
                </a:cubicBezTo>
                <a:cubicBezTo>
                  <a:pt x="2650" y="15706"/>
                  <a:pt x="2648" y="15706"/>
                  <a:pt x="2646" y="15706"/>
                </a:cubicBezTo>
                <a:close/>
                <a:moveTo>
                  <a:pt x="18858" y="15706"/>
                </a:moveTo>
                <a:cubicBezTo>
                  <a:pt x="18699" y="15706"/>
                  <a:pt x="18540" y="15745"/>
                  <a:pt x="18418" y="15823"/>
                </a:cubicBezTo>
                <a:cubicBezTo>
                  <a:pt x="18175" y="15978"/>
                  <a:pt x="18175" y="16230"/>
                  <a:pt x="18418" y="16386"/>
                </a:cubicBezTo>
                <a:cubicBezTo>
                  <a:pt x="18661" y="16541"/>
                  <a:pt x="19056" y="16541"/>
                  <a:pt x="19299" y="16386"/>
                </a:cubicBezTo>
                <a:cubicBezTo>
                  <a:pt x="19542" y="16230"/>
                  <a:pt x="19542" y="15978"/>
                  <a:pt x="19299" y="15823"/>
                </a:cubicBezTo>
                <a:cubicBezTo>
                  <a:pt x="19177" y="15745"/>
                  <a:pt x="19018" y="15706"/>
                  <a:pt x="18858" y="15706"/>
                </a:cubicBezTo>
                <a:close/>
                <a:moveTo>
                  <a:pt x="6678" y="16810"/>
                </a:moveTo>
                <a:cubicBezTo>
                  <a:pt x="6473" y="16810"/>
                  <a:pt x="6268" y="16860"/>
                  <a:pt x="6111" y="16960"/>
                </a:cubicBezTo>
                <a:cubicBezTo>
                  <a:pt x="5799" y="17159"/>
                  <a:pt x="5799" y="17484"/>
                  <a:pt x="6111" y="17683"/>
                </a:cubicBezTo>
                <a:cubicBezTo>
                  <a:pt x="6424" y="17883"/>
                  <a:pt x="6931" y="17883"/>
                  <a:pt x="7243" y="17683"/>
                </a:cubicBezTo>
                <a:cubicBezTo>
                  <a:pt x="7555" y="17484"/>
                  <a:pt x="7555" y="17159"/>
                  <a:pt x="7243" y="16960"/>
                </a:cubicBezTo>
                <a:cubicBezTo>
                  <a:pt x="7087" y="16860"/>
                  <a:pt x="6882" y="16810"/>
                  <a:pt x="6678" y="16810"/>
                </a:cubicBezTo>
                <a:close/>
                <a:moveTo>
                  <a:pt x="8712" y="16810"/>
                </a:moveTo>
                <a:cubicBezTo>
                  <a:pt x="8508" y="16810"/>
                  <a:pt x="8302" y="16860"/>
                  <a:pt x="8146" y="16960"/>
                </a:cubicBezTo>
                <a:cubicBezTo>
                  <a:pt x="7834" y="17159"/>
                  <a:pt x="7834" y="17484"/>
                  <a:pt x="8146" y="17683"/>
                </a:cubicBezTo>
                <a:cubicBezTo>
                  <a:pt x="8458" y="17883"/>
                  <a:pt x="8965" y="17883"/>
                  <a:pt x="9278" y="17683"/>
                </a:cubicBezTo>
                <a:cubicBezTo>
                  <a:pt x="9590" y="17484"/>
                  <a:pt x="9590" y="17159"/>
                  <a:pt x="9278" y="16960"/>
                </a:cubicBezTo>
                <a:cubicBezTo>
                  <a:pt x="9121" y="16860"/>
                  <a:pt x="8917" y="16810"/>
                  <a:pt x="8712" y="16810"/>
                </a:cubicBezTo>
                <a:close/>
                <a:moveTo>
                  <a:pt x="10747" y="16810"/>
                </a:moveTo>
                <a:cubicBezTo>
                  <a:pt x="10542" y="16810"/>
                  <a:pt x="10337" y="16860"/>
                  <a:pt x="10181" y="16960"/>
                </a:cubicBezTo>
                <a:cubicBezTo>
                  <a:pt x="9868" y="17159"/>
                  <a:pt x="9868" y="17484"/>
                  <a:pt x="10181" y="17683"/>
                </a:cubicBezTo>
                <a:cubicBezTo>
                  <a:pt x="10493" y="17883"/>
                  <a:pt x="11000" y="17883"/>
                  <a:pt x="11312" y="17683"/>
                </a:cubicBezTo>
                <a:cubicBezTo>
                  <a:pt x="11625" y="17484"/>
                  <a:pt x="11625" y="17159"/>
                  <a:pt x="11312" y="16960"/>
                </a:cubicBezTo>
                <a:cubicBezTo>
                  <a:pt x="11156" y="16860"/>
                  <a:pt x="10952" y="16810"/>
                  <a:pt x="10747" y="16810"/>
                </a:cubicBezTo>
                <a:close/>
                <a:moveTo>
                  <a:pt x="12782" y="16810"/>
                </a:moveTo>
                <a:cubicBezTo>
                  <a:pt x="12577" y="16810"/>
                  <a:pt x="12371" y="16860"/>
                  <a:pt x="12215" y="16960"/>
                </a:cubicBezTo>
                <a:cubicBezTo>
                  <a:pt x="11903" y="17159"/>
                  <a:pt x="11903" y="17484"/>
                  <a:pt x="12215" y="17683"/>
                </a:cubicBezTo>
                <a:cubicBezTo>
                  <a:pt x="12528" y="17883"/>
                  <a:pt x="13034" y="17883"/>
                  <a:pt x="13347" y="17683"/>
                </a:cubicBezTo>
                <a:cubicBezTo>
                  <a:pt x="13659" y="17484"/>
                  <a:pt x="13659" y="17159"/>
                  <a:pt x="13347" y="16960"/>
                </a:cubicBezTo>
                <a:cubicBezTo>
                  <a:pt x="13191" y="16860"/>
                  <a:pt x="12986" y="16810"/>
                  <a:pt x="12782" y="16810"/>
                </a:cubicBezTo>
                <a:close/>
                <a:moveTo>
                  <a:pt x="14816" y="16810"/>
                </a:moveTo>
                <a:cubicBezTo>
                  <a:pt x="14612" y="16810"/>
                  <a:pt x="14406" y="16860"/>
                  <a:pt x="14250" y="16960"/>
                </a:cubicBezTo>
                <a:cubicBezTo>
                  <a:pt x="13938" y="17159"/>
                  <a:pt x="13938" y="17484"/>
                  <a:pt x="14250" y="17683"/>
                </a:cubicBezTo>
                <a:cubicBezTo>
                  <a:pt x="14562" y="17883"/>
                  <a:pt x="15069" y="17883"/>
                  <a:pt x="15381" y="17683"/>
                </a:cubicBezTo>
                <a:cubicBezTo>
                  <a:pt x="15694" y="17484"/>
                  <a:pt x="15694" y="17159"/>
                  <a:pt x="15381" y="16960"/>
                </a:cubicBezTo>
                <a:cubicBezTo>
                  <a:pt x="15225" y="16860"/>
                  <a:pt x="15021" y="16810"/>
                  <a:pt x="14816" y="16810"/>
                </a:cubicBezTo>
                <a:close/>
                <a:moveTo>
                  <a:pt x="4662" y="16875"/>
                </a:moveTo>
                <a:cubicBezTo>
                  <a:pt x="4483" y="16875"/>
                  <a:pt x="4305" y="16919"/>
                  <a:pt x="4169" y="17006"/>
                </a:cubicBezTo>
                <a:cubicBezTo>
                  <a:pt x="3896" y="17181"/>
                  <a:pt x="3896" y="17463"/>
                  <a:pt x="4169" y="17637"/>
                </a:cubicBezTo>
                <a:cubicBezTo>
                  <a:pt x="4441" y="17812"/>
                  <a:pt x="4883" y="17812"/>
                  <a:pt x="5155" y="17637"/>
                </a:cubicBezTo>
                <a:cubicBezTo>
                  <a:pt x="5428" y="17463"/>
                  <a:pt x="5428" y="17181"/>
                  <a:pt x="5155" y="17006"/>
                </a:cubicBezTo>
                <a:cubicBezTo>
                  <a:pt x="5019" y="16919"/>
                  <a:pt x="4841" y="16875"/>
                  <a:pt x="4662" y="16875"/>
                </a:cubicBezTo>
                <a:close/>
                <a:moveTo>
                  <a:pt x="16851" y="16875"/>
                </a:moveTo>
                <a:cubicBezTo>
                  <a:pt x="16672" y="16875"/>
                  <a:pt x="16494" y="16919"/>
                  <a:pt x="16358" y="17006"/>
                </a:cubicBezTo>
                <a:cubicBezTo>
                  <a:pt x="16085" y="17181"/>
                  <a:pt x="16085" y="17463"/>
                  <a:pt x="16358" y="17637"/>
                </a:cubicBezTo>
                <a:cubicBezTo>
                  <a:pt x="16630" y="17812"/>
                  <a:pt x="17072" y="17812"/>
                  <a:pt x="17344" y="17637"/>
                </a:cubicBezTo>
                <a:cubicBezTo>
                  <a:pt x="17617" y="17463"/>
                  <a:pt x="17617" y="17181"/>
                  <a:pt x="17344" y="17006"/>
                </a:cubicBezTo>
                <a:cubicBezTo>
                  <a:pt x="17208" y="16919"/>
                  <a:pt x="17029" y="16875"/>
                  <a:pt x="16851" y="16875"/>
                </a:cubicBezTo>
                <a:close/>
                <a:moveTo>
                  <a:pt x="6678" y="18092"/>
                </a:moveTo>
                <a:cubicBezTo>
                  <a:pt x="6473" y="18092"/>
                  <a:pt x="6268" y="18142"/>
                  <a:pt x="6111" y="18242"/>
                </a:cubicBezTo>
                <a:cubicBezTo>
                  <a:pt x="5799" y="18442"/>
                  <a:pt x="5799" y="18766"/>
                  <a:pt x="6111" y="18966"/>
                </a:cubicBezTo>
                <a:cubicBezTo>
                  <a:pt x="6424" y="19166"/>
                  <a:pt x="6931" y="19166"/>
                  <a:pt x="7243" y="18966"/>
                </a:cubicBezTo>
                <a:cubicBezTo>
                  <a:pt x="7555" y="18766"/>
                  <a:pt x="7555" y="18442"/>
                  <a:pt x="7243" y="18242"/>
                </a:cubicBezTo>
                <a:cubicBezTo>
                  <a:pt x="7087" y="18142"/>
                  <a:pt x="6882" y="18092"/>
                  <a:pt x="6678" y="18092"/>
                </a:cubicBezTo>
                <a:close/>
                <a:moveTo>
                  <a:pt x="8712" y="18092"/>
                </a:moveTo>
                <a:cubicBezTo>
                  <a:pt x="8508" y="18092"/>
                  <a:pt x="8302" y="18142"/>
                  <a:pt x="8146" y="18242"/>
                </a:cubicBezTo>
                <a:cubicBezTo>
                  <a:pt x="7834" y="18442"/>
                  <a:pt x="7834" y="18766"/>
                  <a:pt x="8146" y="18966"/>
                </a:cubicBezTo>
                <a:cubicBezTo>
                  <a:pt x="8458" y="19166"/>
                  <a:pt x="8965" y="19166"/>
                  <a:pt x="9278" y="18966"/>
                </a:cubicBezTo>
                <a:cubicBezTo>
                  <a:pt x="9590" y="18766"/>
                  <a:pt x="9590" y="18442"/>
                  <a:pt x="9278" y="18242"/>
                </a:cubicBezTo>
                <a:cubicBezTo>
                  <a:pt x="9121" y="18142"/>
                  <a:pt x="8917" y="18092"/>
                  <a:pt x="8712" y="18092"/>
                </a:cubicBezTo>
                <a:close/>
                <a:moveTo>
                  <a:pt x="10747" y="18092"/>
                </a:moveTo>
                <a:cubicBezTo>
                  <a:pt x="10542" y="18092"/>
                  <a:pt x="10337" y="18142"/>
                  <a:pt x="10181" y="18242"/>
                </a:cubicBezTo>
                <a:cubicBezTo>
                  <a:pt x="9868" y="18442"/>
                  <a:pt x="9868" y="18766"/>
                  <a:pt x="10181" y="18966"/>
                </a:cubicBezTo>
                <a:cubicBezTo>
                  <a:pt x="10493" y="19166"/>
                  <a:pt x="11000" y="19166"/>
                  <a:pt x="11312" y="18966"/>
                </a:cubicBezTo>
                <a:cubicBezTo>
                  <a:pt x="11625" y="18766"/>
                  <a:pt x="11625" y="18442"/>
                  <a:pt x="11312" y="18242"/>
                </a:cubicBezTo>
                <a:cubicBezTo>
                  <a:pt x="11156" y="18142"/>
                  <a:pt x="10952" y="18092"/>
                  <a:pt x="10747" y="18092"/>
                </a:cubicBezTo>
                <a:close/>
                <a:moveTo>
                  <a:pt x="12782" y="18092"/>
                </a:moveTo>
                <a:cubicBezTo>
                  <a:pt x="12577" y="18092"/>
                  <a:pt x="12371" y="18142"/>
                  <a:pt x="12215" y="18242"/>
                </a:cubicBezTo>
                <a:cubicBezTo>
                  <a:pt x="11903" y="18442"/>
                  <a:pt x="11903" y="18766"/>
                  <a:pt x="12215" y="18966"/>
                </a:cubicBezTo>
                <a:cubicBezTo>
                  <a:pt x="12528" y="19166"/>
                  <a:pt x="13034" y="19166"/>
                  <a:pt x="13347" y="18966"/>
                </a:cubicBezTo>
                <a:cubicBezTo>
                  <a:pt x="13659" y="18766"/>
                  <a:pt x="13659" y="18442"/>
                  <a:pt x="13347" y="18242"/>
                </a:cubicBezTo>
                <a:cubicBezTo>
                  <a:pt x="13191" y="18142"/>
                  <a:pt x="12986" y="18092"/>
                  <a:pt x="12782" y="18092"/>
                </a:cubicBezTo>
                <a:close/>
                <a:moveTo>
                  <a:pt x="14827" y="18092"/>
                </a:moveTo>
                <a:cubicBezTo>
                  <a:pt x="14622" y="18092"/>
                  <a:pt x="14418" y="18142"/>
                  <a:pt x="14262" y="18242"/>
                </a:cubicBezTo>
                <a:cubicBezTo>
                  <a:pt x="13949" y="18442"/>
                  <a:pt x="13949" y="18766"/>
                  <a:pt x="14262" y="18966"/>
                </a:cubicBezTo>
                <a:cubicBezTo>
                  <a:pt x="14574" y="19166"/>
                  <a:pt x="15080" y="19166"/>
                  <a:pt x="15392" y="18966"/>
                </a:cubicBezTo>
                <a:cubicBezTo>
                  <a:pt x="15704" y="18766"/>
                  <a:pt x="15704" y="18442"/>
                  <a:pt x="15392" y="18242"/>
                </a:cubicBezTo>
                <a:cubicBezTo>
                  <a:pt x="15236" y="18142"/>
                  <a:pt x="15032" y="18092"/>
                  <a:pt x="14827" y="18092"/>
                </a:cubicBezTo>
                <a:close/>
                <a:moveTo>
                  <a:pt x="8723" y="19280"/>
                </a:moveTo>
                <a:cubicBezTo>
                  <a:pt x="8518" y="19280"/>
                  <a:pt x="8314" y="19330"/>
                  <a:pt x="8158" y="19430"/>
                </a:cubicBezTo>
                <a:cubicBezTo>
                  <a:pt x="7845" y="19630"/>
                  <a:pt x="7845" y="19954"/>
                  <a:pt x="8158" y="20154"/>
                </a:cubicBezTo>
                <a:cubicBezTo>
                  <a:pt x="8470" y="20354"/>
                  <a:pt x="8976" y="20354"/>
                  <a:pt x="9288" y="20154"/>
                </a:cubicBezTo>
                <a:cubicBezTo>
                  <a:pt x="9601" y="19954"/>
                  <a:pt x="9601" y="19630"/>
                  <a:pt x="9288" y="19430"/>
                </a:cubicBezTo>
                <a:cubicBezTo>
                  <a:pt x="9132" y="19330"/>
                  <a:pt x="8928" y="19280"/>
                  <a:pt x="8723" y="19280"/>
                </a:cubicBezTo>
                <a:close/>
                <a:moveTo>
                  <a:pt x="10758" y="19280"/>
                </a:moveTo>
                <a:cubicBezTo>
                  <a:pt x="10553" y="19280"/>
                  <a:pt x="10349" y="19330"/>
                  <a:pt x="10192" y="19430"/>
                </a:cubicBezTo>
                <a:cubicBezTo>
                  <a:pt x="9880" y="19630"/>
                  <a:pt x="9880" y="19954"/>
                  <a:pt x="10192" y="20154"/>
                </a:cubicBezTo>
                <a:cubicBezTo>
                  <a:pt x="10505" y="20354"/>
                  <a:pt x="11010" y="20354"/>
                  <a:pt x="11323" y="20154"/>
                </a:cubicBezTo>
                <a:cubicBezTo>
                  <a:pt x="11635" y="19954"/>
                  <a:pt x="11635" y="19630"/>
                  <a:pt x="11323" y="19430"/>
                </a:cubicBezTo>
                <a:cubicBezTo>
                  <a:pt x="11167" y="19330"/>
                  <a:pt x="10962" y="19280"/>
                  <a:pt x="10758" y="19280"/>
                </a:cubicBezTo>
                <a:close/>
                <a:moveTo>
                  <a:pt x="12792" y="19280"/>
                </a:moveTo>
                <a:cubicBezTo>
                  <a:pt x="12588" y="19280"/>
                  <a:pt x="12383" y="19330"/>
                  <a:pt x="12227" y="19430"/>
                </a:cubicBezTo>
                <a:cubicBezTo>
                  <a:pt x="11915" y="19630"/>
                  <a:pt x="11915" y="19954"/>
                  <a:pt x="12227" y="20154"/>
                </a:cubicBezTo>
                <a:cubicBezTo>
                  <a:pt x="12539" y="20354"/>
                  <a:pt x="13045" y="20354"/>
                  <a:pt x="13357" y="20154"/>
                </a:cubicBezTo>
                <a:cubicBezTo>
                  <a:pt x="13670" y="19954"/>
                  <a:pt x="13670" y="19630"/>
                  <a:pt x="13357" y="19430"/>
                </a:cubicBezTo>
                <a:cubicBezTo>
                  <a:pt x="13201" y="19330"/>
                  <a:pt x="12997" y="19280"/>
                  <a:pt x="12792" y="19280"/>
                </a:cubicBezTo>
                <a:close/>
                <a:moveTo>
                  <a:pt x="10766" y="20527"/>
                </a:moveTo>
                <a:cubicBezTo>
                  <a:pt x="10561" y="20527"/>
                  <a:pt x="10356" y="20577"/>
                  <a:pt x="10199" y="20676"/>
                </a:cubicBezTo>
                <a:cubicBezTo>
                  <a:pt x="9887" y="20876"/>
                  <a:pt x="9887" y="21200"/>
                  <a:pt x="10199" y="21400"/>
                </a:cubicBezTo>
                <a:cubicBezTo>
                  <a:pt x="10512" y="21600"/>
                  <a:pt x="11019" y="21600"/>
                  <a:pt x="11331" y="21400"/>
                </a:cubicBezTo>
                <a:cubicBezTo>
                  <a:pt x="11643" y="21200"/>
                  <a:pt x="11643" y="20876"/>
                  <a:pt x="11331" y="20676"/>
                </a:cubicBezTo>
                <a:cubicBezTo>
                  <a:pt x="11175" y="20577"/>
                  <a:pt x="10971" y="20527"/>
                  <a:pt x="10766" y="20527"/>
                </a:cubicBezTo>
                <a:close/>
              </a:path>
            </a:pathLst>
          </a:custGeom>
          <a:gradFill flip="none" rotWithShape="1">
            <a:gsLst>
              <a:gs pos="0">
                <a:sysClr val="window" lastClr="FFFFFF">
                  <a:lumMod val="95000"/>
                </a:sysClr>
              </a:gs>
              <a:gs pos="100000">
                <a:srgbClr val="A066CB"/>
              </a:gs>
            </a:gsLst>
            <a:lin ang="5400000" scaled="0"/>
            <a:tileRect/>
          </a:gra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678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3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sym typeface="Helvetica Neue Medium"/>
            </a:endParaRPr>
          </a:p>
        </p:txBody>
      </p:sp>
      <p:pic>
        <p:nvPicPr>
          <p:cNvPr id="94" name="Рисунок 9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6608" y="1596556"/>
            <a:ext cx="867524" cy="867524"/>
          </a:xfrm>
          <a:prstGeom prst="rect">
            <a:avLst/>
          </a:prstGeom>
        </p:spPr>
      </p:pic>
      <p:cxnSp>
        <p:nvCxnSpPr>
          <p:cNvPr id="96" name="Прямая со стрелкой 95"/>
          <p:cNvCxnSpPr/>
          <p:nvPr/>
        </p:nvCxnSpPr>
        <p:spPr>
          <a:xfrm flipH="1">
            <a:off x="14183300" y="2822918"/>
            <a:ext cx="1" cy="3252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DBD5CFD0-0D7F-DDA0-5E6A-D6A72606A1E5}"/>
              </a:ext>
            </a:extLst>
          </p:cNvPr>
          <p:cNvSpPr txBox="1"/>
          <p:nvPr/>
        </p:nvSpPr>
        <p:spPr>
          <a:xfrm>
            <a:off x="13423416" y="3088945"/>
            <a:ext cx="1630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Оператор</a:t>
            </a:r>
            <a:endParaRPr lang="x-non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50BD633-F610-7AB4-37AC-02304CF9E1B0}"/>
              </a:ext>
            </a:extLst>
          </p:cNvPr>
          <p:cNvSpPr txBox="1"/>
          <p:nvPr/>
        </p:nvSpPr>
        <p:spPr>
          <a:xfrm>
            <a:off x="13025894" y="4497774"/>
            <a:ext cx="2441185" cy="715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24" b="1" dirty="0" err="1">
                <a:latin typeface="Arial" panose="020B0604020202020204" pitchFamily="34" charset="0"/>
                <a:cs typeface="Arial" panose="020B0604020202020204" pitchFamily="34" charset="0"/>
              </a:rPr>
              <a:t>Қосылу</a:t>
            </a:r>
            <a:r>
              <a:rPr lang="ru-RU" sz="2024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24" b="1" dirty="0" err="1">
                <a:latin typeface="Arial" panose="020B0604020202020204" pitchFamily="34" charset="0"/>
                <a:cs typeface="Arial" panose="020B0604020202020204" pitchFamily="34" charset="0"/>
              </a:rPr>
              <a:t>келісімшарты</a:t>
            </a:r>
            <a:endParaRPr lang="x-none" sz="2024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" name="Google Shape;2789;p7">
            <a:extLst>
              <a:ext uri="{FF2B5EF4-FFF2-40B4-BE49-F238E27FC236}">
                <a16:creationId xmlns:a16="http://schemas.microsoft.com/office/drawing/2014/main" id="{D991C465-C448-33AF-A0F4-0401B21CF836}"/>
              </a:ext>
            </a:extLst>
          </p:cNvPr>
          <p:cNvPicPr preferRelativeResize="0"/>
          <p:nvPr/>
        </p:nvPicPr>
        <p:blipFill rotWithShape="1">
          <a:blip r:embed="rId3">
            <a:alphaModFix/>
            <a:biLevel thresh="25000"/>
          </a:blip>
          <a:srcRect/>
          <a:stretch/>
        </p:blipFill>
        <p:spPr>
          <a:xfrm>
            <a:off x="13255531" y="6161839"/>
            <a:ext cx="640197" cy="730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2789;p7">
            <a:extLst>
              <a:ext uri="{FF2B5EF4-FFF2-40B4-BE49-F238E27FC236}">
                <a16:creationId xmlns:a16="http://schemas.microsoft.com/office/drawing/2014/main" id="{D991C465-C448-33AF-A0F4-0401B21CF836}"/>
              </a:ext>
            </a:extLst>
          </p:cNvPr>
          <p:cNvPicPr preferRelativeResize="0"/>
          <p:nvPr/>
        </p:nvPicPr>
        <p:blipFill rotWithShape="1">
          <a:blip r:embed="rId3">
            <a:alphaModFix/>
            <a:biLevel thresh="25000"/>
          </a:blip>
          <a:srcRect/>
          <a:stretch/>
        </p:blipFill>
        <p:spPr>
          <a:xfrm>
            <a:off x="11743835" y="6161839"/>
            <a:ext cx="640197" cy="730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2789;p7">
            <a:extLst>
              <a:ext uri="{FF2B5EF4-FFF2-40B4-BE49-F238E27FC236}">
                <a16:creationId xmlns:a16="http://schemas.microsoft.com/office/drawing/2014/main" id="{D991C465-C448-33AF-A0F4-0401B21CF836}"/>
              </a:ext>
            </a:extLst>
          </p:cNvPr>
          <p:cNvPicPr preferRelativeResize="0"/>
          <p:nvPr/>
        </p:nvPicPr>
        <p:blipFill rotWithShape="1">
          <a:blip r:embed="rId3">
            <a:alphaModFix/>
            <a:biLevel thresh="25000"/>
          </a:blip>
          <a:srcRect/>
          <a:stretch/>
        </p:blipFill>
        <p:spPr>
          <a:xfrm>
            <a:off x="14604132" y="6148239"/>
            <a:ext cx="640197" cy="730638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Прямоугольник 121">
            <a:extLst>
              <a:ext uri="{FF2B5EF4-FFF2-40B4-BE49-F238E27FC236}">
                <a16:creationId xmlns:a16="http://schemas.microsoft.com/office/drawing/2014/main" id="{3913C2C7-0742-4DC2-7477-15CDD7F511BD}"/>
              </a:ext>
            </a:extLst>
          </p:cNvPr>
          <p:cNvSpPr/>
          <p:nvPr/>
        </p:nvSpPr>
        <p:spPr>
          <a:xfrm>
            <a:off x="12362544" y="2464080"/>
            <a:ext cx="38774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МСА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орналастыруды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тапсырады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Прямоугольник: скругленные углы 35">
            <a:extLst>
              <a:ext uri="{FF2B5EF4-FFF2-40B4-BE49-F238E27FC236}">
                <a16:creationId xmlns:a16="http://schemas.microsoft.com/office/drawing/2014/main" id="{B3490F36-17FA-8DC6-16F3-BE2B3F678C45}"/>
              </a:ext>
            </a:extLst>
          </p:cNvPr>
          <p:cNvSpPr/>
          <p:nvPr/>
        </p:nvSpPr>
        <p:spPr>
          <a:xfrm>
            <a:off x="243801" y="7446177"/>
            <a:ext cx="7974661" cy="2709332"/>
          </a:xfrm>
          <a:prstGeom prst="roundRect">
            <a:avLst>
              <a:gd name="adj" fmla="val 10868"/>
            </a:avLst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94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C6AC8A87-795F-BD26-787F-83B1FBC5AE33}"/>
              </a:ext>
            </a:extLst>
          </p:cNvPr>
          <p:cNvSpPr txBox="1"/>
          <p:nvPr/>
        </p:nvSpPr>
        <p:spPr>
          <a:xfrm>
            <a:off x="426636" y="7860260"/>
            <a:ext cx="7608990" cy="1856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1202" indent="-471202" algn="just">
              <a:spcAft>
                <a:spcPts val="989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Мектепке дейінгі ұйымда «орын» қаржыландырылады</a:t>
            </a:r>
            <a:endParaRPr lang="x-non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1202" indent="-471202" algn="just">
              <a:spcAft>
                <a:spcPts val="989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Әр ұйыммен жеке келісімшарт жасалады. </a:t>
            </a:r>
            <a:endParaRPr lang="x-non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1202" indent="-471202" algn="just">
              <a:spcAft>
                <a:spcPts val="989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Қабылданған міндеттердің көлемінің өзгеруі бойынша қиындақтар </a:t>
            </a:r>
            <a:r>
              <a:rPr lang="x-non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МДҰ бала саны толмаған жағдайда ЖАО жылдам орындарды бөле алмайды</a:t>
            </a:r>
            <a:r>
              <a:rPr lang="x-none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1C73D485-6EBC-247D-8757-8E6F44E9A06D}"/>
              </a:ext>
            </a:extLst>
          </p:cNvPr>
          <p:cNvSpPr txBox="1"/>
          <p:nvPr/>
        </p:nvSpPr>
        <p:spPr>
          <a:xfrm>
            <a:off x="268144" y="6999610"/>
            <a:ext cx="2414453" cy="49531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x-none" sz="2309" b="1">
                <a:latin typeface="Arial" panose="020B0604020202020204" pitchFamily="34" charset="0"/>
                <a:cs typeface="Arial" panose="020B0604020202020204" pitchFamily="34" charset="0"/>
              </a:rPr>
              <a:t>МИНУС</a:t>
            </a:r>
            <a:r>
              <a:rPr lang="kk-KZ" sz="2309" b="1" dirty="0">
                <a:latin typeface="Arial" panose="020B0604020202020204" pitchFamily="34" charset="0"/>
                <a:cs typeface="Arial" panose="020B0604020202020204" pitchFamily="34" charset="0"/>
              </a:rPr>
              <a:t>ТАРЫ</a:t>
            </a:r>
            <a:r>
              <a:rPr lang="x-none" sz="2309" b="1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x-none" sz="2309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Прямоугольник: скругленные углы 42">
            <a:extLst>
              <a:ext uri="{FF2B5EF4-FFF2-40B4-BE49-F238E27FC236}">
                <a16:creationId xmlns:a16="http://schemas.microsoft.com/office/drawing/2014/main" id="{3F34ED32-F43E-B006-D63D-7F58A14CDD5C}"/>
              </a:ext>
            </a:extLst>
          </p:cNvPr>
          <p:cNvSpPr/>
          <p:nvPr/>
        </p:nvSpPr>
        <p:spPr>
          <a:xfrm>
            <a:off x="10007326" y="7195363"/>
            <a:ext cx="8076478" cy="2692874"/>
          </a:xfrm>
          <a:prstGeom prst="roundRect">
            <a:avLst>
              <a:gd name="adj" fmla="val 10868"/>
            </a:avLst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94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EB4FA2DE-A471-C591-1FAC-0F21BAE2F903}"/>
              </a:ext>
            </a:extLst>
          </p:cNvPr>
          <p:cNvSpPr txBox="1"/>
          <p:nvPr/>
        </p:nvSpPr>
        <p:spPr>
          <a:xfrm>
            <a:off x="10140262" y="7715493"/>
            <a:ext cx="7810606" cy="2528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1202" indent="-471202" algn="just">
              <a:buClr>
                <a:schemeClr val="accent3"/>
              </a:buClr>
              <a:buFont typeface="Wingdings" panose="05000000000000000000" pitchFamily="2" charset="2"/>
              <a:buChar char="v"/>
            </a:pPr>
            <a:r>
              <a:rPr lang="kk-KZ" sz="1979" dirty="0">
                <a:latin typeface="Arial" panose="020B0604020202020204" pitchFamily="34" charset="0"/>
                <a:cs typeface="Arial" panose="020B0604020202020204" pitchFamily="34" charset="0"/>
              </a:rPr>
              <a:t>Мектепке дейінгі ұйым  артында мемлекеттік тапсырыстың бекітулі болмауы</a:t>
            </a:r>
            <a:endParaRPr lang="x-none" sz="197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1202" indent="-471202" algn="just">
              <a:buClr>
                <a:schemeClr val="accent3"/>
              </a:buClr>
              <a:buFont typeface="Wingdings" panose="05000000000000000000" pitchFamily="2" charset="2"/>
              <a:buChar char="v"/>
            </a:pPr>
            <a:r>
              <a:rPr lang="kk-KZ" sz="1979" dirty="0">
                <a:latin typeface="Arial" panose="020B0604020202020204" pitchFamily="34" charset="0"/>
                <a:cs typeface="Arial" panose="020B0604020202020204" pitchFamily="34" charset="0"/>
              </a:rPr>
              <a:t>Еңбек шығынын қысқарту</a:t>
            </a:r>
            <a:endParaRPr lang="x-none" sz="197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1202" indent="-471202" algn="just">
              <a:buClr>
                <a:schemeClr val="accent3"/>
              </a:buClr>
              <a:buFont typeface="Wingdings" panose="05000000000000000000" pitchFamily="2" charset="2"/>
              <a:buChar char="v"/>
            </a:pPr>
            <a:r>
              <a:rPr lang="kk-KZ" sz="1979" dirty="0">
                <a:latin typeface="Arial" panose="020B0604020202020204" pitchFamily="34" charset="0"/>
                <a:cs typeface="Arial" panose="020B0604020202020204" pitchFamily="34" charset="0"/>
              </a:rPr>
              <a:t>Бірінші ұйымда бала толмаған жағдайда, қаржының екінші ұйымға ағуы, яғни балалардың еркін ауысуы, жаңа ойыншылардың еркін кіруі</a:t>
            </a:r>
            <a:endParaRPr lang="ru-RU" sz="197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1202" indent="-471202" algn="just">
              <a:buClr>
                <a:schemeClr val="accent3"/>
              </a:buClr>
              <a:buFont typeface="Wingdings" panose="05000000000000000000" pitchFamily="2" charset="2"/>
              <a:buChar char="v"/>
            </a:pPr>
            <a:r>
              <a:rPr lang="ru-RU" sz="1979" dirty="0">
                <a:latin typeface="Arial" panose="020B0604020202020204" pitchFamily="34" charset="0"/>
                <a:cs typeface="Arial" panose="020B0604020202020204" pitchFamily="34" charset="0"/>
              </a:rPr>
              <a:t>МҰ </a:t>
            </a:r>
            <a:r>
              <a:rPr lang="ru-RU" sz="1979" dirty="0" err="1">
                <a:latin typeface="Arial" panose="020B0604020202020204" pitchFamily="34" charset="0"/>
                <a:cs typeface="Arial" panose="020B0604020202020204" pitchFamily="34" charset="0"/>
              </a:rPr>
              <a:t>барлық</a:t>
            </a:r>
            <a:r>
              <a:rPr lang="ru-RU" sz="197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79" dirty="0" err="1">
                <a:latin typeface="Arial" panose="020B0604020202020204" pitchFamily="34" charset="0"/>
                <a:cs typeface="Arial" panose="020B0604020202020204" pitchFamily="34" charset="0"/>
              </a:rPr>
              <a:t>базаларын</a:t>
            </a:r>
            <a:r>
              <a:rPr lang="ru-RU" sz="197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79" dirty="0" err="1">
                <a:latin typeface="Arial" panose="020B0604020202020204" pitchFamily="34" charset="0"/>
                <a:cs typeface="Arial" panose="020B0604020202020204" pitchFamily="34" charset="0"/>
              </a:rPr>
              <a:t>қолдану</a:t>
            </a:r>
            <a:r>
              <a:rPr lang="ru-RU" sz="197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79" dirty="0" err="1"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sz="197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79" dirty="0" err="1">
                <a:latin typeface="Arial" panose="020B0604020202020204" pitchFamily="34" charset="0"/>
                <a:cs typeface="Arial" panose="020B0604020202020204" pitchFamily="34" charset="0"/>
              </a:rPr>
              <a:t>ресурстармен</a:t>
            </a:r>
            <a:r>
              <a:rPr lang="ru-RU" sz="197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79" dirty="0" err="1">
                <a:latin typeface="Arial" panose="020B0604020202020204" pitchFamily="34" charset="0"/>
                <a:cs typeface="Arial" panose="020B0604020202020204" pitchFamily="34" charset="0"/>
              </a:rPr>
              <a:t>басқару</a:t>
            </a:r>
            <a:r>
              <a:rPr lang="ru-RU" sz="197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79" dirty="0" err="1">
                <a:latin typeface="Arial" panose="020B0604020202020204" pitchFamily="34" charset="0"/>
                <a:cs typeface="Arial" panose="020B0604020202020204" pitchFamily="34" charset="0"/>
              </a:rPr>
              <a:t>жүйесін</a:t>
            </a:r>
            <a:r>
              <a:rPr lang="ru-RU" sz="1979" dirty="0">
                <a:latin typeface="Arial" panose="020B0604020202020204" pitchFamily="34" charset="0"/>
                <a:cs typeface="Arial" panose="020B0604020202020204" pitchFamily="34" charset="0"/>
              </a:rPr>
              <a:t> (РБЖ) </a:t>
            </a:r>
            <a:r>
              <a:rPr lang="ru-RU" sz="1979" dirty="0" err="1">
                <a:latin typeface="Arial" panose="020B0604020202020204" pitchFamily="34" charset="0"/>
                <a:cs typeface="Arial" panose="020B0604020202020204" pitchFamily="34" charset="0"/>
              </a:rPr>
              <a:t>өткізу</a:t>
            </a:r>
            <a:endParaRPr lang="x-none" sz="197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A46F5A82-1F96-766B-06C8-6709BF816C43}"/>
              </a:ext>
            </a:extLst>
          </p:cNvPr>
          <p:cNvSpPr txBox="1"/>
          <p:nvPr/>
        </p:nvSpPr>
        <p:spPr>
          <a:xfrm>
            <a:off x="10123853" y="7198520"/>
            <a:ext cx="2260179" cy="495313"/>
          </a:xfrm>
          <a:prstGeom prst="roundRect">
            <a:avLst/>
          </a:prstGeom>
          <a:solidFill>
            <a:srgbClr val="59AAF2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x-none" sz="2309" b="1">
                <a:latin typeface="Arial" panose="020B0604020202020204" pitchFamily="34" charset="0"/>
                <a:cs typeface="Arial" panose="020B0604020202020204" pitchFamily="34" charset="0"/>
              </a:rPr>
              <a:t>ПЛЮС</a:t>
            </a:r>
            <a:r>
              <a:rPr lang="kk-KZ" sz="2309" b="1" dirty="0">
                <a:latin typeface="Arial" panose="020B0604020202020204" pitchFamily="34" charset="0"/>
                <a:cs typeface="Arial" panose="020B0604020202020204" pitchFamily="34" charset="0"/>
              </a:rPr>
              <a:t>ТАРЫ</a:t>
            </a:r>
            <a:r>
              <a:rPr lang="x-none" sz="2309" b="1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x-none" sz="2309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A10EB77D-3AAD-9BE8-DD9C-0D53E5EE46AB}"/>
              </a:ext>
            </a:extLst>
          </p:cNvPr>
          <p:cNvSpPr txBox="1"/>
          <p:nvPr/>
        </p:nvSpPr>
        <p:spPr>
          <a:xfrm>
            <a:off x="10159995" y="3576398"/>
            <a:ext cx="8133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2721" indent="-282721">
              <a:buFont typeface="Wingdings" pitchFamily="2" charset="2"/>
              <a:buChar char="§"/>
            </a:pPr>
            <a:r>
              <a:rPr lang="kk-KZ" sz="1600" dirty="0">
                <a:latin typeface="Arial" panose="020B0604020202020204" pitchFamily="34" charset="0"/>
                <a:cs typeface="Arial" panose="020B0604020202020204" pitchFamily="34" charset="0"/>
              </a:rPr>
              <a:t>Мем. сатып алу порталында қосылу келісімшартын орналастырады  </a:t>
            </a:r>
            <a:endParaRPr lang="x-non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2721" indent="-282721">
              <a:buFont typeface="Wingdings" pitchFamily="2" charset="2"/>
              <a:buChar char="§"/>
            </a:pPr>
            <a:r>
              <a:rPr lang="kk-KZ" sz="1600" dirty="0">
                <a:latin typeface="Arial" panose="020B0604020202020204" pitchFamily="34" charset="0"/>
                <a:cs typeface="Arial" panose="020B0604020202020204" pitchFamily="34" charset="0"/>
              </a:rPr>
              <a:t>Келісімшартқа қосылу туралына өтініш қосымшасымен хабарлама жібереді  </a:t>
            </a:r>
            <a:endParaRPr lang="x-non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Фигура"/>
          <p:cNvSpPr/>
          <p:nvPr/>
        </p:nvSpPr>
        <p:spPr>
          <a:xfrm rot="16200000">
            <a:off x="7779710" y="5679065"/>
            <a:ext cx="1544022" cy="21160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4" h="21550" extrusionOk="0">
                <a:moveTo>
                  <a:pt x="6688" y="0"/>
                </a:moveTo>
                <a:cubicBezTo>
                  <a:pt x="6599" y="0"/>
                  <a:pt x="6510" y="21"/>
                  <a:pt x="6442" y="65"/>
                </a:cubicBezTo>
                <a:cubicBezTo>
                  <a:pt x="6306" y="152"/>
                  <a:pt x="6306" y="293"/>
                  <a:pt x="6442" y="380"/>
                </a:cubicBezTo>
                <a:cubicBezTo>
                  <a:pt x="6578" y="466"/>
                  <a:pt x="6799" y="466"/>
                  <a:pt x="6934" y="380"/>
                </a:cubicBezTo>
                <a:cubicBezTo>
                  <a:pt x="7070" y="293"/>
                  <a:pt x="7070" y="152"/>
                  <a:pt x="6934" y="65"/>
                </a:cubicBezTo>
                <a:cubicBezTo>
                  <a:pt x="6867" y="21"/>
                  <a:pt x="6777" y="0"/>
                  <a:pt x="6688" y="0"/>
                </a:cubicBezTo>
                <a:close/>
                <a:moveTo>
                  <a:pt x="8723" y="0"/>
                </a:moveTo>
                <a:cubicBezTo>
                  <a:pt x="8634" y="0"/>
                  <a:pt x="8545" y="21"/>
                  <a:pt x="8477" y="65"/>
                </a:cubicBezTo>
                <a:cubicBezTo>
                  <a:pt x="8341" y="152"/>
                  <a:pt x="8341" y="293"/>
                  <a:pt x="8477" y="380"/>
                </a:cubicBezTo>
                <a:cubicBezTo>
                  <a:pt x="8613" y="466"/>
                  <a:pt x="8833" y="466"/>
                  <a:pt x="8969" y="380"/>
                </a:cubicBezTo>
                <a:cubicBezTo>
                  <a:pt x="9105" y="293"/>
                  <a:pt x="9105" y="152"/>
                  <a:pt x="8969" y="65"/>
                </a:cubicBezTo>
                <a:cubicBezTo>
                  <a:pt x="8901" y="21"/>
                  <a:pt x="8812" y="0"/>
                  <a:pt x="8723" y="0"/>
                </a:cubicBezTo>
                <a:close/>
                <a:moveTo>
                  <a:pt x="10758" y="0"/>
                </a:moveTo>
                <a:cubicBezTo>
                  <a:pt x="10669" y="0"/>
                  <a:pt x="10579" y="21"/>
                  <a:pt x="10512" y="65"/>
                </a:cubicBezTo>
                <a:cubicBezTo>
                  <a:pt x="10376" y="152"/>
                  <a:pt x="10376" y="293"/>
                  <a:pt x="10512" y="380"/>
                </a:cubicBezTo>
                <a:cubicBezTo>
                  <a:pt x="10647" y="466"/>
                  <a:pt x="10868" y="466"/>
                  <a:pt x="11004" y="380"/>
                </a:cubicBezTo>
                <a:cubicBezTo>
                  <a:pt x="11139" y="293"/>
                  <a:pt x="11139" y="152"/>
                  <a:pt x="11004" y="65"/>
                </a:cubicBezTo>
                <a:cubicBezTo>
                  <a:pt x="10936" y="21"/>
                  <a:pt x="10847" y="0"/>
                  <a:pt x="10758" y="0"/>
                </a:cubicBezTo>
                <a:close/>
                <a:moveTo>
                  <a:pt x="12792" y="0"/>
                </a:moveTo>
                <a:cubicBezTo>
                  <a:pt x="12703" y="0"/>
                  <a:pt x="12614" y="21"/>
                  <a:pt x="12546" y="65"/>
                </a:cubicBezTo>
                <a:cubicBezTo>
                  <a:pt x="12410" y="152"/>
                  <a:pt x="12410" y="293"/>
                  <a:pt x="12546" y="380"/>
                </a:cubicBezTo>
                <a:cubicBezTo>
                  <a:pt x="12682" y="466"/>
                  <a:pt x="12903" y="466"/>
                  <a:pt x="13038" y="380"/>
                </a:cubicBezTo>
                <a:cubicBezTo>
                  <a:pt x="13174" y="293"/>
                  <a:pt x="13174" y="152"/>
                  <a:pt x="13038" y="65"/>
                </a:cubicBezTo>
                <a:cubicBezTo>
                  <a:pt x="12970" y="21"/>
                  <a:pt x="12881" y="0"/>
                  <a:pt x="12792" y="0"/>
                </a:cubicBezTo>
                <a:close/>
                <a:moveTo>
                  <a:pt x="14827" y="0"/>
                </a:moveTo>
                <a:cubicBezTo>
                  <a:pt x="14738" y="0"/>
                  <a:pt x="14649" y="21"/>
                  <a:pt x="14581" y="65"/>
                </a:cubicBezTo>
                <a:cubicBezTo>
                  <a:pt x="14445" y="152"/>
                  <a:pt x="14445" y="293"/>
                  <a:pt x="14581" y="380"/>
                </a:cubicBezTo>
                <a:cubicBezTo>
                  <a:pt x="14717" y="466"/>
                  <a:pt x="14937" y="466"/>
                  <a:pt x="15073" y="380"/>
                </a:cubicBezTo>
                <a:cubicBezTo>
                  <a:pt x="15209" y="293"/>
                  <a:pt x="15209" y="152"/>
                  <a:pt x="15073" y="65"/>
                </a:cubicBezTo>
                <a:cubicBezTo>
                  <a:pt x="15005" y="21"/>
                  <a:pt x="14916" y="0"/>
                  <a:pt x="14827" y="0"/>
                </a:cubicBezTo>
                <a:close/>
                <a:moveTo>
                  <a:pt x="6688" y="1091"/>
                </a:moveTo>
                <a:cubicBezTo>
                  <a:pt x="6549" y="1091"/>
                  <a:pt x="6410" y="1125"/>
                  <a:pt x="6303" y="1193"/>
                </a:cubicBezTo>
                <a:cubicBezTo>
                  <a:pt x="6091" y="1329"/>
                  <a:pt x="6091" y="1550"/>
                  <a:pt x="6303" y="1686"/>
                </a:cubicBezTo>
                <a:cubicBezTo>
                  <a:pt x="6516" y="1821"/>
                  <a:pt x="6861" y="1821"/>
                  <a:pt x="7073" y="1686"/>
                </a:cubicBezTo>
                <a:cubicBezTo>
                  <a:pt x="7286" y="1550"/>
                  <a:pt x="7286" y="1329"/>
                  <a:pt x="7073" y="1193"/>
                </a:cubicBezTo>
                <a:cubicBezTo>
                  <a:pt x="6967" y="1125"/>
                  <a:pt x="6828" y="1091"/>
                  <a:pt x="6688" y="1091"/>
                </a:cubicBezTo>
                <a:close/>
                <a:moveTo>
                  <a:pt x="8723" y="1091"/>
                </a:moveTo>
                <a:cubicBezTo>
                  <a:pt x="8688" y="1091"/>
                  <a:pt x="8654" y="1093"/>
                  <a:pt x="8619" y="1097"/>
                </a:cubicBezTo>
                <a:cubicBezTo>
                  <a:pt x="8516" y="1110"/>
                  <a:pt x="8418" y="1142"/>
                  <a:pt x="8338" y="1193"/>
                </a:cubicBezTo>
                <a:cubicBezTo>
                  <a:pt x="8126" y="1329"/>
                  <a:pt x="8126" y="1550"/>
                  <a:pt x="8338" y="1686"/>
                </a:cubicBezTo>
                <a:cubicBezTo>
                  <a:pt x="8444" y="1754"/>
                  <a:pt x="8584" y="1787"/>
                  <a:pt x="8723" y="1787"/>
                </a:cubicBezTo>
                <a:cubicBezTo>
                  <a:pt x="8862" y="1787"/>
                  <a:pt x="9002" y="1754"/>
                  <a:pt x="9108" y="1686"/>
                </a:cubicBezTo>
                <a:cubicBezTo>
                  <a:pt x="9320" y="1550"/>
                  <a:pt x="9320" y="1329"/>
                  <a:pt x="9108" y="1193"/>
                </a:cubicBezTo>
                <a:cubicBezTo>
                  <a:pt x="9002" y="1125"/>
                  <a:pt x="8862" y="1091"/>
                  <a:pt x="8723" y="1091"/>
                </a:cubicBezTo>
                <a:close/>
                <a:moveTo>
                  <a:pt x="10758" y="1091"/>
                </a:moveTo>
                <a:cubicBezTo>
                  <a:pt x="10723" y="1091"/>
                  <a:pt x="10688" y="1093"/>
                  <a:pt x="10654" y="1097"/>
                </a:cubicBezTo>
                <a:cubicBezTo>
                  <a:pt x="10551" y="1110"/>
                  <a:pt x="10452" y="1142"/>
                  <a:pt x="10373" y="1193"/>
                </a:cubicBezTo>
                <a:cubicBezTo>
                  <a:pt x="10160" y="1329"/>
                  <a:pt x="10160" y="1550"/>
                  <a:pt x="10373" y="1686"/>
                </a:cubicBezTo>
                <a:cubicBezTo>
                  <a:pt x="10479" y="1754"/>
                  <a:pt x="10618" y="1787"/>
                  <a:pt x="10758" y="1787"/>
                </a:cubicBezTo>
                <a:cubicBezTo>
                  <a:pt x="10897" y="1787"/>
                  <a:pt x="11036" y="1754"/>
                  <a:pt x="11143" y="1686"/>
                </a:cubicBezTo>
                <a:cubicBezTo>
                  <a:pt x="11355" y="1550"/>
                  <a:pt x="11355" y="1329"/>
                  <a:pt x="11143" y="1193"/>
                </a:cubicBezTo>
                <a:cubicBezTo>
                  <a:pt x="11036" y="1125"/>
                  <a:pt x="10897" y="1091"/>
                  <a:pt x="10758" y="1091"/>
                </a:cubicBezTo>
                <a:close/>
                <a:moveTo>
                  <a:pt x="12792" y="1091"/>
                </a:moveTo>
                <a:cubicBezTo>
                  <a:pt x="12757" y="1091"/>
                  <a:pt x="12723" y="1093"/>
                  <a:pt x="12689" y="1097"/>
                </a:cubicBezTo>
                <a:cubicBezTo>
                  <a:pt x="12586" y="1110"/>
                  <a:pt x="12487" y="1142"/>
                  <a:pt x="12407" y="1193"/>
                </a:cubicBezTo>
                <a:cubicBezTo>
                  <a:pt x="12195" y="1329"/>
                  <a:pt x="12195" y="1550"/>
                  <a:pt x="12407" y="1686"/>
                </a:cubicBezTo>
                <a:cubicBezTo>
                  <a:pt x="12513" y="1754"/>
                  <a:pt x="12653" y="1787"/>
                  <a:pt x="12792" y="1787"/>
                </a:cubicBezTo>
                <a:cubicBezTo>
                  <a:pt x="12931" y="1787"/>
                  <a:pt x="13071" y="1754"/>
                  <a:pt x="13177" y="1686"/>
                </a:cubicBezTo>
                <a:cubicBezTo>
                  <a:pt x="13390" y="1550"/>
                  <a:pt x="13390" y="1329"/>
                  <a:pt x="13177" y="1193"/>
                </a:cubicBezTo>
                <a:cubicBezTo>
                  <a:pt x="13071" y="1125"/>
                  <a:pt x="12931" y="1091"/>
                  <a:pt x="12792" y="1091"/>
                </a:cubicBezTo>
                <a:close/>
                <a:moveTo>
                  <a:pt x="14827" y="1091"/>
                </a:moveTo>
                <a:cubicBezTo>
                  <a:pt x="14792" y="1091"/>
                  <a:pt x="14758" y="1093"/>
                  <a:pt x="14723" y="1097"/>
                </a:cubicBezTo>
                <a:cubicBezTo>
                  <a:pt x="14620" y="1110"/>
                  <a:pt x="14521" y="1142"/>
                  <a:pt x="14442" y="1193"/>
                </a:cubicBezTo>
                <a:cubicBezTo>
                  <a:pt x="14229" y="1329"/>
                  <a:pt x="14229" y="1550"/>
                  <a:pt x="14442" y="1686"/>
                </a:cubicBezTo>
                <a:cubicBezTo>
                  <a:pt x="14548" y="1754"/>
                  <a:pt x="14688" y="1787"/>
                  <a:pt x="14827" y="1787"/>
                </a:cubicBezTo>
                <a:cubicBezTo>
                  <a:pt x="14966" y="1787"/>
                  <a:pt x="15106" y="1754"/>
                  <a:pt x="15212" y="1686"/>
                </a:cubicBezTo>
                <a:cubicBezTo>
                  <a:pt x="15424" y="1550"/>
                  <a:pt x="15424" y="1329"/>
                  <a:pt x="15212" y="1193"/>
                </a:cubicBezTo>
                <a:cubicBezTo>
                  <a:pt x="15106" y="1125"/>
                  <a:pt x="14966" y="1091"/>
                  <a:pt x="14827" y="1091"/>
                </a:cubicBezTo>
                <a:close/>
                <a:moveTo>
                  <a:pt x="6688" y="2258"/>
                </a:moveTo>
                <a:cubicBezTo>
                  <a:pt x="6529" y="2258"/>
                  <a:pt x="6369" y="2297"/>
                  <a:pt x="6248" y="2375"/>
                </a:cubicBezTo>
                <a:cubicBezTo>
                  <a:pt x="6005" y="2530"/>
                  <a:pt x="6005" y="2782"/>
                  <a:pt x="6248" y="2937"/>
                </a:cubicBezTo>
                <a:cubicBezTo>
                  <a:pt x="6491" y="3093"/>
                  <a:pt x="6886" y="3093"/>
                  <a:pt x="7129" y="2937"/>
                </a:cubicBezTo>
                <a:cubicBezTo>
                  <a:pt x="7372" y="2782"/>
                  <a:pt x="7372" y="2530"/>
                  <a:pt x="7129" y="2375"/>
                </a:cubicBezTo>
                <a:cubicBezTo>
                  <a:pt x="7007" y="2297"/>
                  <a:pt x="6848" y="2258"/>
                  <a:pt x="6688" y="2258"/>
                </a:cubicBezTo>
                <a:close/>
                <a:moveTo>
                  <a:pt x="8723" y="2258"/>
                </a:moveTo>
                <a:cubicBezTo>
                  <a:pt x="8564" y="2258"/>
                  <a:pt x="8404" y="2297"/>
                  <a:pt x="8283" y="2375"/>
                </a:cubicBezTo>
                <a:cubicBezTo>
                  <a:pt x="8040" y="2530"/>
                  <a:pt x="8040" y="2782"/>
                  <a:pt x="8283" y="2937"/>
                </a:cubicBezTo>
                <a:cubicBezTo>
                  <a:pt x="8526" y="3093"/>
                  <a:pt x="8920" y="3093"/>
                  <a:pt x="9163" y="2937"/>
                </a:cubicBezTo>
                <a:cubicBezTo>
                  <a:pt x="9406" y="2782"/>
                  <a:pt x="9406" y="2530"/>
                  <a:pt x="9163" y="2375"/>
                </a:cubicBezTo>
                <a:cubicBezTo>
                  <a:pt x="9042" y="2297"/>
                  <a:pt x="8882" y="2258"/>
                  <a:pt x="8723" y="2258"/>
                </a:cubicBezTo>
                <a:close/>
                <a:moveTo>
                  <a:pt x="10758" y="2258"/>
                </a:moveTo>
                <a:cubicBezTo>
                  <a:pt x="10598" y="2258"/>
                  <a:pt x="10439" y="2297"/>
                  <a:pt x="10317" y="2375"/>
                </a:cubicBezTo>
                <a:cubicBezTo>
                  <a:pt x="10074" y="2530"/>
                  <a:pt x="10074" y="2782"/>
                  <a:pt x="10317" y="2937"/>
                </a:cubicBezTo>
                <a:cubicBezTo>
                  <a:pt x="10560" y="3093"/>
                  <a:pt x="10955" y="3093"/>
                  <a:pt x="11198" y="2937"/>
                </a:cubicBezTo>
                <a:cubicBezTo>
                  <a:pt x="11441" y="2782"/>
                  <a:pt x="11441" y="2530"/>
                  <a:pt x="11198" y="2375"/>
                </a:cubicBezTo>
                <a:cubicBezTo>
                  <a:pt x="11076" y="2297"/>
                  <a:pt x="10917" y="2258"/>
                  <a:pt x="10758" y="2258"/>
                </a:cubicBezTo>
                <a:close/>
                <a:moveTo>
                  <a:pt x="12792" y="2258"/>
                </a:moveTo>
                <a:cubicBezTo>
                  <a:pt x="12633" y="2258"/>
                  <a:pt x="12473" y="2297"/>
                  <a:pt x="12352" y="2375"/>
                </a:cubicBezTo>
                <a:cubicBezTo>
                  <a:pt x="12109" y="2530"/>
                  <a:pt x="12109" y="2782"/>
                  <a:pt x="12352" y="2937"/>
                </a:cubicBezTo>
                <a:cubicBezTo>
                  <a:pt x="12595" y="3093"/>
                  <a:pt x="12990" y="3093"/>
                  <a:pt x="13233" y="2937"/>
                </a:cubicBezTo>
                <a:cubicBezTo>
                  <a:pt x="13476" y="2782"/>
                  <a:pt x="13476" y="2530"/>
                  <a:pt x="13233" y="2375"/>
                </a:cubicBezTo>
                <a:cubicBezTo>
                  <a:pt x="13111" y="2297"/>
                  <a:pt x="12951" y="2258"/>
                  <a:pt x="12792" y="2258"/>
                </a:cubicBezTo>
                <a:close/>
                <a:moveTo>
                  <a:pt x="14827" y="2258"/>
                </a:moveTo>
                <a:cubicBezTo>
                  <a:pt x="14668" y="2258"/>
                  <a:pt x="14508" y="2297"/>
                  <a:pt x="14386" y="2375"/>
                </a:cubicBezTo>
                <a:cubicBezTo>
                  <a:pt x="14143" y="2530"/>
                  <a:pt x="14143" y="2782"/>
                  <a:pt x="14386" y="2937"/>
                </a:cubicBezTo>
                <a:cubicBezTo>
                  <a:pt x="14629" y="3093"/>
                  <a:pt x="15024" y="3093"/>
                  <a:pt x="15267" y="2937"/>
                </a:cubicBezTo>
                <a:cubicBezTo>
                  <a:pt x="15510" y="2782"/>
                  <a:pt x="15510" y="2530"/>
                  <a:pt x="15267" y="2375"/>
                </a:cubicBezTo>
                <a:cubicBezTo>
                  <a:pt x="15146" y="2297"/>
                  <a:pt x="14986" y="2258"/>
                  <a:pt x="14827" y="2258"/>
                </a:cubicBezTo>
                <a:close/>
                <a:moveTo>
                  <a:pt x="6707" y="3439"/>
                </a:moveTo>
                <a:cubicBezTo>
                  <a:pt x="6529" y="3439"/>
                  <a:pt x="6350" y="3483"/>
                  <a:pt x="6214" y="3570"/>
                </a:cubicBezTo>
                <a:cubicBezTo>
                  <a:pt x="5941" y="3744"/>
                  <a:pt x="5941" y="4027"/>
                  <a:pt x="6214" y="4201"/>
                </a:cubicBezTo>
                <a:cubicBezTo>
                  <a:pt x="6486" y="4375"/>
                  <a:pt x="6928" y="4375"/>
                  <a:pt x="7201" y="4201"/>
                </a:cubicBezTo>
                <a:cubicBezTo>
                  <a:pt x="7473" y="4027"/>
                  <a:pt x="7473" y="3744"/>
                  <a:pt x="7201" y="3570"/>
                </a:cubicBezTo>
                <a:cubicBezTo>
                  <a:pt x="7064" y="3483"/>
                  <a:pt x="6886" y="3439"/>
                  <a:pt x="6707" y="3439"/>
                </a:cubicBezTo>
                <a:close/>
                <a:moveTo>
                  <a:pt x="8742" y="3439"/>
                </a:moveTo>
                <a:cubicBezTo>
                  <a:pt x="8563" y="3439"/>
                  <a:pt x="8385" y="3483"/>
                  <a:pt x="8248" y="3570"/>
                </a:cubicBezTo>
                <a:cubicBezTo>
                  <a:pt x="7976" y="3744"/>
                  <a:pt x="7976" y="4027"/>
                  <a:pt x="8248" y="4201"/>
                </a:cubicBezTo>
                <a:cubicBezTo>
                  <a:pt x="8521" y="4375"/>
                  <a:pt x="8963" y="4375"/>
                  <a:pt x="9235" y="4201"/>
                </a:cubicBezTo>
                <a:cubicBezTo>
                  <a:pt x="9508" y="4027"/>
                  <a:pt x="9508" y="3744"/>
                  <a:pt x="9235" y="3570"/>
                </a:cubicBezTo>
                <a:cubicBezTo>
                  <a:pt x="9099" y="3483"/>
                  <a:pt x="8920" y="3439"/>
                  <a:pt x="8742" y="3439"/>
                </a:cubicBezTo>
                <a:close/>
                <a:moveTo>
                  <a:pt x="10776" y="3439"/>
                </a:moveTo>
                <a:cubicBezTo>
                  <a:pt x="10598" y="3439"/>
                  <a:pt x="10419" y="3483"/>
                  <a:pt x="10283" y="3570"/>
                </a:cubicBezTo>
                <a:cubicBezTo>
                  <a:pt x="10011" y="3744"/>
                  <a:pt x="10011" y="4027"/>
                  <a:pt x="10283" y="4201"/>
                </a:cubicBezTo>
                <a:cubicBezTo>
                  <a:pt x="10556" y="4375"/>
                  <a:pt x="10997" y="4375"/>
                  <a:pt x="11270" y="4201"/>
                </a:cubicBezTo>
                <a:cubicBezTo>
                  <a:pt x="11542" y="4027"/>
                  <a:pt x="11542" y="3744"/>
                  <a:pt x="11270" y="3570"/>
                </a:cubicBezTo>
                <a:cubicBezTo>
                  <a:pt x="11134" y="3483"/>
                  <a:pt x="10955" y="3439"/>
                  <a:pt x="10776" y="3439"/>
                </a:cubicBezTo>
                <a:close/>
                <a:moveTo>
                  <a:pt x="12792" y="3439"/>
                </a:moveTo>
                <a:cubicBezTo>
                  <a:pt x="12614" y="3439"/>
                  <a:pt x="12435" y="3483"/>
                  <a:pt x="12299" y="3570"/>
                </a:cubicBezTo>
                <a:cubicBezTo>
                  <a:pt x="12026" y="3744"/>
                  <a:pt x="12026" y="4027"/>
                  <a:pt x="12299" y="4201"/>
                </a:cubicBezTo>
                <a:cubicBezTo>
                  <a:pt x="12571" y="4375"/>
                  <a:pt x="13013" y="4375"/>
                  <a:pt x="13286" y="4201"/>
                </a:cubicBezTo>
                <a:cubicBezTo>
                  <a:pt x="13558" y="4027"/>
                  <a:pt x="13558" y="3744"/>
                  <a:pt x="13286" y="3570"/>
                </a:cubicBezTo>
                <a:cubicBezTo>
                  <a:pt x="13149" y="3483"/>
                  <a:pt x="12971" y="3439"/>
                  <a:pt x="12792" y="3439"/>
                </a:cubicBezTo>
                <a:close/>
                <a:moveTo>
                  <a:pt x="14827" y="3439"/>
                </a:moveTo>
                <a:cubicBezTo>
                  <a:pt x="14648" y="3439"/>
                  <a:pt x="14470" y="3483"/>
                  <a:pt x="14333" y="3570"/>
                </a:cubicBezTo>
                <a:cubicBezTo>
                  <a:pt x="14061" y="3744"/>
                  <a:pt x="14061" y="4027"/>
                  <a:pt x="14333" y="4201"/>
                </a:cubicBezTo>
                <a:cubicBezTo>
                  <a:pt x="14606" y="4375"/>
                  <a:pt x="15048" y="4375"/>
                  <a:pt x="15320" y="4201"/>
                </a:cubicBezTo>
                <a:cubicBezTo>
                  <a:pt x="15593" y="4027"/>
                  <a:pt x="15593" y="3744"/>
                  <a:pt x="15320" y="3570"/>
                </a:cubicBezTo>
                <a:cubicBezTo>
                  <a:pt x="15184" y="3483"/>
                  <a:pt x="15005" y="3439"/>
                  <a:pt x="14827" y="3439"/>
                </a:cubicBezTo>
                <a:close/>
                <a:moveTo>
                  <a:pt x="6688" y="4603"/>
                </a:moveTo>
                <a:cubicBezTo>
                  <a:pt x="6484" y="4603"/>
                  <a:pt x="6279" y="4653"/>
                  <a:pt x="6123" y="4752"/>
                </a:cubicBezTo>
                <a:cubicBezTo>
                  <a:pt x="5811" y="4952"/>
                  <a:pt x="5811" y="5276"/>
                  <a:pt x="6123" y="5476"/>
                </a:cubicBezTo>
                <a:cubicBezTo>
                  <a:pt x="6436" y="5676"/>
                  <a:pt x="6941" y="5676"/>
                  <a:pt x="7254" y="5476"/>
                </a:cubicBezTo>
                <a:cubicBezTo>
                  <a:pt x="7566" y="5276"/>
                  <a:pt x="7566" y="4952"/>
                  <a:pt x="7254" y="4752"/>
                </a:cubicBezTo>
                <a:cubicBezTo>
                  <a:pt x="7097" y="4653"/>
                  <a:pt x="6893" y="4603"/>
                  <a:pt x="6688" y="4603"/>
                </a:cubicBezTo>
                <a:close/>
                <a:moveTo>
                  <a:pt x="8723" y="4603"/>
                </a:moveTo>
                <a:cubicBezTo>
                  <a:pt x="8518" y="4603"/>
                  <a:pt x="8314" y="4653"/>
                  <a:pt x="8158" y="4752"/>
                </a:cubicBezTo>
                <a:cubicBezTo>
                  <a:pt x="7845" y="4952"/>
                  <a:pt x="7845" y="5276"/>
                  <a:pt x="8158" y="5476"/>
                </a:cubicBezTo>
                <a:cubicBezTo>
                  <a:pt x="8470" y="5676"/>
                  <a:pt x="8976" y="5676"/>
                  <a:pt x="9288" y="5476"/>
                </a:cubicBezTo>
                <a:cubicBezTo>
                  <a:pt x="9601" y="5276"/>
                  <a:pt x="9601" y="4952"/>
                  <a:pt x="9288" y="4752"/>
                </a:cubicBezTo>
                <a:cubicBezTo>
                  <a:pt x="9132" y="4653"/>
                  <a:pt x="8928" y="4603"/>
                  <a:pt x="8723" y="4603"/>
                </a:cubicBezTo>
                <a:close/>
                <a:moveTo>
                  <a:pt x="10758" y="4603"/>
                </a:moveTo>
                <a:cubicBezTo>
                  <a:pt x="10553" y="4603"/>
                  <a:pt x="10349" y="4653"/>
                  <a:pt x="10192" y="4752"/>
                </a:cubicBezTo>
                <a:cubicBezTo>
                  <a:pt x="9880" y="4952"/>
                  <a:pt x="9880" y="5276"/>
                  <a:pt x="10192" y="5476"/>
                </a:cubicBezTo>
                <a:cubicBezTo>
                  <a:pt x="10505" y="5676"/>
                  <a:pt x="11010" y="5676"/>
                  <a:pt x="11323" y="5476"/>
                </a:cubicBezTo>
                <a:cubicBezTo>
                  <a:pt x="11635" y="5276"/>
                  <a:pt x="11635" y="4952"/>
                  <a:pt x="11323" y="4752"/>
                </a:cubicBezTo>
                <a:cubicBezTo>
                  <a:pt x="11167" y="4653"/>
                  <a:pt x="10962" y="4603"/>
                  <a:pt x="10758" y="4603"/>
                </a:cubicBezTo>
                <a:close/>
                <a:moveTo>
                  <a:pt x="12792" y="4603"/>
                </a:moveTo>
                <a:cubicBezTo>
                  <a:pt x="12588" y="4603"/>
                  <a:pt x="12383" y="4653"/>
                  <a:pt x="12227" y="4752"/>
                </a:cubicBezTo>
                <a:cubicBezTo>
                  <a:pt x="11915" y="4952"/>
                  <a:pt x="11915" y="5276"/>
                  <a:pt x="12227" y="5476"/>
                </a:cubicBezTo>
                <a:cubicBezTo>
                  <a:pt x="12539" y="5676"/>
                  <a:pt x="13045" y="5676"/>
                  <a:pt x="13357" y="5476"/>
                </a:cubicBezTo>
                <a:cubicBezTo>
                  <a:pt x="13670" y="5276"/>
                  <a:pt x="13670" y="4952"/>
                  <a:pt x="13357" y="4752"/>
                </a:cubicBezTo>
                <a:cubicBezTo>
                  <a:pt x="13201" y="4653"/>
                  <a:pt x="12997" y="4603"/>
                  <a:pt x="12792" y="4603"/>
                </a:cubicBezTo>
                <a:close/>
                <a:moveTo>
                  <a:pt x="14827" y="4603"/>
                </a:moveTo>
                <a:cubicBezTo>
                  <a:pt x="14622" y="4603"/>
                  <a:pt x="14418" y="4653"/>
                  <a:pt x="14262" y="4752"/>
                </a:cubicBezTo>
                <a:cubicBezTo>
                  <a:pt x="13949" y="4952"/>
                  <a:pt x="13949" y="5276"/>
                  <a:pt x="14262" y="5476"/>
                </a:cubicBezTo>
                <a:cubicBezTo>
                  <a:pt x="14574" y="5676"/>
                  <a:pt x="15080" y="5676"/>
                  <a:pt x="15392" y="5476"/>
                </a:cubicBezTo>
                <a:cubicBezTo>
                  <a:pt x="15704" y="5276"/>
                  <a:pt x="15704" y="4952"/>
                  <a:pt x="15392" y="4752"/>
                </a:cubicBezTo>
                <a:cubicBezTo>
                  <a:pt x="15236" y="4653"/>
                  <a:pt x="15032" y="4603"/>
                  <a:pt x="14827" y="4603"/>
                </a:cubicBezTo>
                <a:close/>
                <a:moveTo>
                  <a:pt x="6688" y="5832"/>
                </a:moveTo>
                <a:cubicBezTo>
                  <a:pt x="6484" y="5832"/>
                  <a:pt x="6279" y="5882"/>
                  <a:pt x="6123" y="5982"/>
                </a:cubicBezTo>
                <a:cubicBezTo>
                  <a:pt x="5811" y="6181"/>
                  <a:pt x="5811" y="6506"/>
                  <a:pt x="6123" y="6705"/>
                </a:cubicBezTo>
                <a:cubicBezTo>
                  <a:pt x="6436" y="6905"/>
                  <a:pt x="6941" y="6905"/>
                  <a:pt x="7254" y="6705"/>
                </a:cubicBezTo>
                <a:cubicBezTo>
                  <a:pt x="7566" y="6506"/>
                  <a:pt x="7566" y="6181"/>
                  <a:pt x="7254" y="5982"/>
                </a:cubicBezTo>
                <a:cubicBezTo>
                  <a:pt x="7097" y="5882"/>
                  <a:pt x="6893" y="5832"/>
                  <a:pt x="6688" y="5832"/>
                </a:cubicBezTo>
                <a:close/>
                <a:moveTo>
                  <a:pt x="8723" y="5832"/>
                </a:moveTo>
                <a:cubicBezTo>
                  <a:pt x="8672" y="5832"/>
                  <a:pt x="8620" y="5835"/>
                  <a:pt x="8570" y="5841"/>
                </a:cubicBezTo>
                <a:cubicBezTo>
                  <a:pt x="8419" y="5860"/>
                  <a:pt x="8275" y="5907"/>
                  <a:pt x="8158" y="5982"/>
                </a:cubicBezTo>
                <a:cubicBezTo>
                  <a:pt x="7845" y="6181"/>
                  <a:pt x="7845" y="6506"/>
                  <a:pt x="8158" y="6705"/>
                </a:cubicBezTo>
                <a:cubicBezTo>
                  <a:pt x="8314" y="6805"/>
                  <a:pt x="8518" y="6855"/>
                  <a:pt x="8723" y="6855"/>
                </a:cubicBezTo>
                <a:cubicBezTo>
                  <a:pt x="8928" y="6855"/>
                  <a:pt x="9132" y="6805"/>
                  <a:pt x="9288" y="6705"/>
                </a:cubicBezTo>
                <a:cubicBezTo>
                  <a:pt x="9601" y="6506"/>
                  <a:pt x="9601" y="6181"/>
                  <a:pt x="9288" y="5982"/>
                </a:cubicBezTo>
                <a:cubicBezTo>
                  <a:pt x="9132" y="5882"/>
                  <a:pt x="8928" y="5832"/>
                  <a:pt x="8723" y="5832"/>
                </a:cubicBezTo>
                <a:close/>
                <a:moveTo>
                  <a:pt x="10758" y="5832"/>
                </a:moveTo>
                <a:cubicBezTo>
                  <a:pt x="10706" y="5832"/>
                  <a:pt x="10655" y="5835"/>
                  <a:pt x="10605" y="5841"/>
                </a:cubicBezTo>
                <a:cubicBezTo>
                  <a:pt x="10453" y="5860"/>
                  <a:pt x="10310" y="5907"/>
                  <a:pt x="10192" y="5982"/>
                </a:cubicBezTo>
                <a:cubicBezTo>
                  <a:pt x="9880" y="6181"/>
                  <a:pt x="9880" y="6506"/>
                  <a:pt x="10192" y="6705"/>
                </a:cubicBezTo>
                <a:cubicBezTo>
                  <a:pt x="10349" y="6805"/>
                  <a:pt x="10553" y="6855"/>
                  <a:pt x="10758" y="6855"/>
                </a:cubicBezTo>
                <a:cubicBezTo>
                  <a:pt x="10962" y="6855"/>
                  <a:pt x="11167" y="6805"/>
                  <a:pt x="11323" y="6705"/>
                </a:cubicBezTo>
                <a:cubicBezTo>
                  <a:pt x="11635" y="6506"/>
                  <a:pt x="11635" y="6181"/>
                  <a:pt x="11323" y="5982"/>
                </a:cubicBezTo>
                <a:cubicBezTo>
                  <a:pt x="11167" y="5882"/>
                  <a:pt x="10962" y="5832"/>
                  <a:pt x="10758" y="5832"/>
                </a:cubicBezTo>
                <a:close/>
                <a:moveTo>
                  <a:pt x="12792" y="5832"/>
                </a:moveTo>
                <a:cubicBezTo>
                  <a:pt x="12741" y="5832"/>
                  <a:pt x="12690" y="5835"/>
                  <a:pt x="12639" y="5841"/>
                </a:cubicBezTo>
                <a:cubicBezTo>
                  <a:pt x="12488" y="5860"/>
                  <a:pt x="12344" y="5907"/>
                  <a:pt x="12227" y="5982"/>
                </a:cubicBezTo>
                <a:cubicBezTo>
                  <a:pt x="11915" y="6181"/>
                  <a:pt x="11915" y="6506"/>
                  <a:pt x="12227" y="6705"/>
                </a:cubicBezTo>
                <a:cubicBezTo>
                  <a:pt x="12383" y="6805"/>
                  <a:pt x="12588" y="6855"/>
                  <a:pt x="12792" y="6855"/>
                </a:cubicBezTo>
                <a:cubicBezTo>
                  <a:pt x="12997" y="6855"/>
                  <a:pt x="13201" y="6805"/>
                  <a:pt x="13357" y="6705"/>
                </a:cubicBezTo>
                <a:cubicBezTo>
                  <a:pt x="13670" y="6506"/>
                  <a:pt x="13670" y="6181"/>
                  <a:pt x="13357" y="5982"/>
                </a:cubicBezTo>
                <a:cubicBezTo>
                  <a:pt x="13201" y="5882"/>
                  <a:pt x="12997" y="5832"/>
                  <a:pt x="12792" y="5832"/>
                </a:cubicBezTo>
                <a:close/>
                <a:moveTo>
                  <a:pt x="14827" y="5832"/>
                </a:moveTo>
                <a:cubicBezTo>
                  <a:pt x="14776" y="5832"/>
                  <a:pt x="14724" y="5835"/>
                  <a:pt x="14674" y="5841"/>
                </a:cubicBezTo>
                <a:cubicBezTo>
                  <a:pt x="14523" y="5860"/>
                  <a:pt x="14379" y="5907"/>
                  <a:pt x="14262" y="5982"/>
                </a:cubicBezTo>
                <a:cubicBezTo>
                  <a:pt x="13949" y="6181"/>
                  <a:pt x="13949" y="6506"/>
                  <a:pt x="14262" y="6705"/>
                </a:cubicBezTo>
                <a:cubicBezTo>
                  <a:pt x="14418" y="6805"/>
                  <a:pt x="14622" y="6855"/>
                  <a:pt x="14827" y="6855"/>
                </a:cubicBezTo>
                <a:cubicBezTo>
                  <a:pt x="15032" y="6855"/>
                  <a:pt x="15236" y="6805"/>
                  <a:pt x="15392" y="6705"/>
                </a:cubicBezTo>
                <a:cubicBezTo>
                  <a:pt x="15704" y="6506"/>
                  <a:pt x="15704" y="6181"/>
                  <a:pt x="15392" y="5982"/>
                </a:cubicBezTo>
                <a:cubicBezTo>
                  <a:pt x="15236" y="5882"/>
                  <a:pt x="15032" y="5832"/>
                  <a:pt x="14827" y="5832"/>
                </a:cubicBezTo>
                <a:close/>
                <a:moveTo>
                  <a:pt x="6688" y="11941"/>
                </a:moveTo>
                <a:cubicBezTo>
                  <a:pt x="6484" y="11941"/>
                  <a:pt x="6279" y="11991"/>
                  <a:pt x="6123" y="12091"/>
                </a:cubicBezTo>
                <a:cubicBezTo>
                  <a:pt x="5811" y="12291"/>
                  <a:pt x="5811" y="12615"/>
                  <a:pt x="6123" y="12815"/>
                </a:cubicBezTo>
                <a:cubicBezTo>
                  <a:pt x="6436" y="13015"/>
                  <a:pt x="6941" y="13015"/>
                  <a:pt x="7254" y="12815"/>
                </a:cubicBezTo>
                <a:cubicBezTo>
                  <a:pt x="7566" y="12615"/>
                  <a:pt x="7566" y="12291"/>
                  <a:pt x="7254" y="12091"/>
                </a:cubicBezTo>
                <a:cubicBezTo>
                  <a:pt x="7097" y="11991"/>
                  <a:pt x="6893" y="11941"/>
                  <a:pt x="6688" y="11941"/>
                </a:cubicBezTo>
                <a:close/>
                <a:moveTo>
                  <a:pt x="8723" y="11941"/>
                </a:moveTo>
                <a:cubicBezTo>
                  <a:pt x="8518" y="11941"/>
                  <a:pt x="8314" y="11991"/>
                  <a:pt x="8158" y="12091"/>
                </a:cubicBezTo>
                <a:cubicBezTo>
                  <a:pt x="7845" y="12291"/>
                  <a:pt x="7845" y="12615"/>
                  <a:pt x="8158" y="12815"/>
                </a:cubicBezTo>
                <a:cubicBezTo>
                  <a:pt x="8470" y="13015"/>
                  <a:pt x="8976" y="13015"/>
                  <a:pt x="9288" y="12815"/>
                </a:cubicBezTo>
                <a:cubicBezTo>
                  <a:pt x="9601" y="12615"/>
                  <a:pt x="9601" y="12291"/>
                  <a:pt x="9288" y="12091"/>
                </a:cubicBezTo>
                <a:cubicBezTo>
                  <a:pt x="9132" y="11991"/>
                  <a:pt x="8928" y="11941"/>
                  <a:pt x="8723" y="11941"/>
                </a:cubicBezTo>
                <a:close/>
                <a:moveTo>
                  <a:pt x="10758" y="11941"/>
                </a:moveTo>
                <a:cubicBezTo>
                  <a:pt x="10553" y="11941"/>
                  <a:pt x="10349" y="11991"/>
                  <a:pt x="10192" y="12091"/>
                </a:cubicBezTo>
                <a:cubicBezTo>
                  <a:pt x="9880" y="12291"/>
                  <a:pt x="9880" y="12615"/>
                  <a:pt x="10192" y="12815"/>
                </a:cubicBezTo>
                <a:cubicBezTo>
                  <a:pt x="10505" y="13015"/>
                  <a:pt x="11010" y="13015"/>
                  <a:pt x="11323" y="12815"/>
                </a:cubicBezTo>
                <a:cubicBezTo>
                  <a:pt x="11635" y="12615"/>
                  <a:pt x="11635" y="12291"/>
                  <a:pt x="11323" y="12091"/>
                </a:cubicBezTo>
                <a:cubicBezTo>
                  <a:pt x="11167" y="11991"/>
                  <a:pt x="10962" y="11941"/>
                  <a:pt x="10758" y="11941"/>
                </a:cubicBezTo>
                <a:close/>
                <a:moveTo>
                  <a:pt x="12792" y="11941"/>
                </a:moveTo>
                <a:cubicBezTo>
                  <a:pt x="12588" y="11941"/>
                  <a:pt x="12383" y="11991"/>
                  <a:pt x="12227" y="12091"/>
                </a:cubicBezTo>
                <a:cubicBezTo>
                  <a:pt x="11915" y="12291"/>
                  <a:pt x="11915" y="12615"/>
                  <a:pt x="12227" y="12815"/>
                </a:cubicBezTo>
                <a:cubicBezTo>
                  <a:pt x="12539" y="13015"/>
                  <a:pt x="13045" y="13015"/>
                  <a:pt x="13357" y="12815"/>
                </a:cubicBezTo>
                <a:cubicBezTo>
                  <a:pt x="13670" y="12615"/>
                  <a:pt x="13670" y="12291"/>
                  <a:pt x="13357" y="12091"/>
                </a:cubicBezTo>
                <a:cubicBezTo>
                  <a:pt x="13201" y="11991"/>
                  <a:pt x="12997" y="11941"/>
                  <a:pt x="12792" y="11941"/>
                </a:cubicBezTo>
                <a:close/>
                <a:moveTo>
                  <a:pt x="14827" y="11941"/>
                </a:moveTo>
                <a:cubicBezTo>
                  <a:pt x="14622" y="11941"/>
                  <a:pt x="14418" y="11991"/>
                  <a:pt x="14262" y="12091"/>
                </a:cubicBezTo>
                <a:cubicBezTo>
                  <a:pt x="13949" y="12291"/>
                  <a:pt x="13949" y="12615"/>
                  <a:pt x="14262" y="12815"/>
                </a:cubicBezTo>
                <a:cubicBezTo>
                  <a:pt x="14574" y="13015"/>
                  <a:pt x="15080" y="13015"/>
                  <a:pt x="15392" y="12815"/>
                </a:cubicBezTo>
                <a:cubicBezTo>
                  <a:pt x="15704" y="12615"/>
                  <a:pt x="15704" y="12291"/>
                  <a:pt x="15392" y="12091"/>
                </a:cubicBezTo>
                <a:cubicBezTo>
                  <a:pt x="15236" y="11991"/>
                  <a:pt x="15032" y="11941"/>
                  <a:pt x="14827" y="11941"/>
                </a:cubicBezTo>
                <a:close/>
                <a:moveTo>
                  <a:pt x="6688" y="13158"/>
                </a:moveTo>
                <a:cubicBezTo>
                  <a:pt x="6484" y="13158"/>
                  <a:pt x="6279" y="13208"/>
                  <a:pt x="6123" y="13308"/>
                </a:cubicBezTo>
                <a:cubicBezTo>
                  <a:pt x="5811" y="13508"/>
                  <a:pt x="5811" y="13832"/>
                  <a:pt x="6123" y="14032"/>
                </a:cubicBezTo>
                <a:cubicBezTo>
                  <a:pt x="6436" y="14232"/>
                  <a:pt x="6941" y="14232"/>
                  <a:pt x="7254" y="14032"/>
                </a:cubicBezTo>
                <a:cubicBezTo>
                  <a:pt x="7566" y="13832"/>
                  <a:pt x="7566" y="13508"/>
                  <a:pt x="7254" y="13308"/>
                </a:cubicBezTo>
                <a:cubicBezTo>
                  <a:pt x="7097" y="13208"/>
                  <a:pt x="6893" y="13158"/>
                  <a:pt x="6688" y="13158"/>
                </a:cubicBezTo>
                <a:close/>
                <a:moveTo>
                  <a:pt x="8723" y="13158"/>
                </a:moveTo>
                <a:cubicBezTo>
                  <a:pt x="8518" y="13158"/>
                  <a:pt x="8314" y="13208"/>
                  <a:pt x="8158" y="13308"/>
                </a:cubicBezTo>
                <a:cubicBezTo>
                  <a:pt x="7845" y="13508"/>
                  <a:pt x="7845" y="13832"/>
                  <a:pt x="8158" y="14032"/>
                </a:cubicBezTo>
                <a:cubicBezTo>
                  <a:pt x="8470" y="14232"/>
                  <a:pt x="8976" y="14232"/>
                  <a:pt x="9288" y="14032"/>
                </a:cubicBezTo>
                <a:cubicBezTo>
                  <a:pt x="9601" y="13832"/>
                  <a:pt x="9601" y="13508"/>
                  <a:pt x="9288" y="13308"/>
                </a:cubicBezTo>
                <a:cubicBezTo>
                  <a:pt x="9132" y="13208"/>
                  <a:pt x="8928" y="13158"/>
                  <a:pt x="8723" y="13158"/>
                </a:cubicBezTo>
                <a:close/>
                <a:moveTo>
                  <a:pt x="10758" y="13158"/>
                </a:moveTo>
                <a:cubicBezTo>
                  <a:pt x="10553" y="13158"/>
                  <a:pt x="10349" y="13208"/>
                  <a:pt x="10192" y="13308"/>
                </a:cubicBezTo>
                <a:cubicBezTo>
                  <a:pt x="9880" y="13508"/>
                  <a:pt x="9880" y="13832"/>
                  <a:pt x="10192" y="14032"/>
                </a:cubicBezTo>
                <a:cubicBezTo>
                  <a:pt x="10505" y="14232"/>
                  <a:pt x="11010" y="14232"/>
                  <a:pt x="11323" y="14032"/>
                </a:cubicBezTo>
                <a:cubicBezTo>
                  <a:pt x="11635" y="13832"/>
                  <a:pt x="11635" y="13508"/>
                  <a:pt x="11323" y="13308"/>
                </a:cubicBezTo>
                <a:cubicBezTo>
                  <a:pt x="11167" y="13208"/>
                  <a:pt x="10962" y="13158"/>
                  <a:pt x="10758" y="13158"/>
                </a:cubicBezTo>
                <a:close/>
                <a:moveTo>
                  <a:pt x="14827" y="13158"/>
                </a:moveTo>
                <a:cubicBezTo>
                  <a:pt x="14622" y="13158"/>
                  <a:pt x="14418" y="13208"/>
                  <a:pt x="14262" y="13308"/>
                </a:cubicBezTo>
                <a:cubicBezTo>
                  <a:pt x="13949" y="13508"/>
                  <a:pt x="13949" y="13832"/>
                  <a:pt x="14262" y="14032"/>
                </a:cubicBezTo>
                <a:cubicBezTo>
                  <a:pt x="14574" y="14232"/>
                  <a:pt x="15080" y="14232"/>
                  <a:pt x="15392" y="14032"/>
                </a:cubicBezTo>
                <a:cubicBezTo>
                  <a:pt x="15704" y="13832"/>
                  <a:pt x="15704" y="13508"/>
                  <a:pt x="15392" y="13308"/>
                </a:cubicBezTo>
                <a:cubicBezTo>
                  <a:pt x="15236" y="13208"/>
                  <a:pt x="15032" y="13158"/>
                  <a:pt x="14827" y="13158"/>
                </a:cubicBezTo>
                <a:close/>
                <a:moveTo>
                  <a:pt x="12792" y="13170"/>
                </a:moveTo>
                <a:cubicBezTo>
                  <a:pt x="12588" y="13170"/>
                  <a:pt x="12383" y="13220"/>
                  <a:pt x="12227" y="13320"/>
                </a:cubicBezTo>
                <a:cubicBezTo>
                  <a:pt x="11915" y="13520"/>
                  <a:pt x="11915" y="13844"/>
                  <a:pt x="12227" y="14044"/>
                </a:cubicBezTo>
                <a:cubicBezTo>
                  <a:pt x="12539" y="14244"/>
                  <a:pt x="13045" y="14244"/>
                  <a:pt x="13357" y="14044"/>
                </a:cubicBezTo>
                <a:cubicBezTo>
                  <a:pt x="13670" y="13844"/>
                  <a:pt x="13670" y="13520"/>
                  <a:pt x="13357" y="13320"/>
                </a:cubicBezTo>
                <a:cubicBezTo>
                  <a:pt x="13201" y="13220"/>
                  <a:pt x="12997" y="13170"/>
                  <a:pt x="12792" y="13170"/>
                </a:cubicBezTo>
                <a:close/>
                <a:moveTo>
                  <a:pt x="6688" y="14376"/>
                </a:moveTo>
                <a:cubicBezTo>
                  <a:pt x="6484" y="14376"/>
                  <a:pt x="6279" y="14425"/>
                  <a:pt x="6123" y="14525"/>
                </a:cubicBezTo>
                <a:cubicBezTo>
                  <a:pt x="5811" y="14725"/>
                  <a:pt x="5811" y="15049"/>
                  <a:pt x="6123" y="15249"/>
                </a:cubicBezTo>
                <a:cubicBezTo>
                  <a:pt x="6436" y="15449"/>
                  <a:pt x="6941" y="15449"/>
                  <a:pt x="7254" y="15249"/>
                </a:cubicBezTo>
                <a:cubicBezTo>
                  <a:pt x="7566" y="15049"/>
                  <a:pt x="7566" y="14725"/>
                  <a:pt x="7254" y="14525"/>
                </a:cubicBezTo>
                <a:cubicBezTo>
                  <a:pt x="7097" y="14425"/>
                  <a:pt x="6893" y="14376"/>
                  <a:pt x="6688" y="14376"/>
                </a:cubicBezTo>
                <a:close/>
                <a:moveTo>
                  <a:pt x="8723" y="14376"/>
                </a:moveTo>
                <a:cubicBezTo>
                  <a:pt x="8518" y="14376"/>
                  <a:pt x="8314" y="14425"/>
                  <a:pt x="8158" y="14525"/>
                </a:cubicBezTo>
                <a:cubicBezTo>
                  <a:pt x="7845" y="14725"/>
                  <a:pt x="7845" y="15049"/>
                  <a:pt x="8158" y="15249"/>
                </a:cubicBezTo>
                <a:cubicBezTo>
                  <a:pt x="8470" y="15449"/>
                  <a:pt x="8976" y="15449"/>
                  <a:pt x="9288" y="15249"/>
                </a:cubicBezTo>
                <a:cubicBezTo>
                  <a:pt x="9601" y="15049"/>
                  <a:pt x="9601" y="14725"/>
                  <a:pt x="9288" y="14525"/>
                </a:cubicBezTo>
                <a:cubicBezTo>
                  <a:pt x="9132" y="14425"/>
                  <a:pt x="8928" y="14376"/>
                  <a:pt x="8723" y="14376"/>
                </a:cubicBezTo>
                <a:close/>
                <a:moveTo>
                  <a:pt x="10758" y="14376"/>
                </a:moveTo>
                <a:cubicBezTo>
                  <a:pt x="10553" y="14376"/>
                  <a:pt x="10349" y="14425"/>
                  <a:pt x="10192" y="14525"/>
                </a:cubicBezTo>
                <a:cubicBezTo>
                  <a:pt x="9880" y="14725"/>
                  <a:pt x="9880" y="15049"/>
                  <a:pt x="10192" y="15249"/>
                </a:cubicBezTo>
                <a:cubicBezTo>
                  <a:pt x="10505" y="15449"/>
                  <a:pt x="11010" y="15449"/>
                  <a:pt x="11323" y="15249"/>
                </a:cubicBezTo>
                <a:cubicBezTo>
                  <a:pt x="11635" y="15049"/>
                  <a:pt x="11635" y="14725"/>
                  <a:pt x="11323" y="14525"/>
                </a:cubicBezTo>
                <a:cubicBezTo>
                  <a:pt x="11167" y="14425"/>
                  <a:pt x="10962" y="14376"/>
                  <a:pt x="10758" y="14376"/>
                </a:cubicBezTo>
                <a:close/>
                <a:moveTo>
                  <a:pt x="12792" y="14376"/>
                </a:moveTo>
                <a:cubicBezTo>
                  <a:pt x="12588" y="14376"/>
                  <a:pt x="12383" y="14425"/>
                  <a:pt x="12227" y="14525"/>
                </a:cubicBezTo>
                <a:cubicBezTo>
                  <a:pt x="11915" y="14725"/>
                  <a:pt x="11915" y="15049"/>
                  <a:pt x="12227" y="15249"/>
                </a:cubicBezTo>
                <a:cubicBezTo>
                  <a:pt x="12539" y="15449"/>
                  <a:pt x="13045" y="15449"/>
                  <a:pt x="13357" y="15249"/>
                </a:cubicBezTo>
                <a:cubicBezTo>
                  <a:pt x="13670" y="15049"/>
                  <a:pt x="13670" y="14725"/>
                  <a:pt x="13357" y="14525"/>
                </a:cubicBezTo>
                <a:cubicBezTo>
                  <a:pt x="13201" y="14425"/>
                  <a:pt x="12997" y="14376"/>
                  <a:pt x="12792" y="14376"/>
                </a:cubicBezTo>
                <a:close/>
                <a:moveTo>
                  <a:pt x="14827" y="14376"/>
                </a:moveTo>
                <a:cubicBezTo>
                  <a:pt x="14622" y="14376"/>
                  <a:pt x="14418" y="14425"/>
                  <a:pt x="14262" y="14525"/>
                </a:cubicBezTo>
                <a:cubicBezTo>
                  <a:pt x="13949" y="14725"/>
                  <a:pt x="13949" y="15049"/>
                  <a:pt x="14262" y="15249"/>
                </a:cubicBezTo>
                <a:cubicBezTo>
                  <a:pt x="14574" y="15449"/>
                  <a:pt x="15080" y="15449"/>
                  <a:pt x="15392" y="15249"/>
                </a:cubicBezTo>
                <a:cubicBezTo>
                  <a:pt x="15704" y="15049"/>
                  <a:pt x="15704" y="14725"/>
                  <a:pt x="15392" y="14525"/>
                </a:cubicBezTo>
                <a:cubicBezTo>
                  <a:pt x="15236" y="14425"/>
                  <a:pt x="15032" y="14376"/>
                  <a:pt x="14827" y="14376"/>
                </a:cubicBezTo>
                <a:close/>
                <a:moveTo>
                  <a:pt x="4673" y="14441"/>
                </a:moveTo>
                <a:cubicBezTo>
                  <a:pt x="4494" y="14441"/>
                  <a:pt x="4315" y="14485"/>
                  <a:pt x="4179" y="14572"/>
                </a:cubicBezTo>
                <a:cubicBezTo>
                  <a:pt x="3907" y="14746"/>
                  <a:pt x="3907" y="15029"/>
                  <a:pt x="4179" y="15203"/>
                </a:cubicBezTo>
                <a:cubicBezTo>
                  <a:pt x="4452" y="15378"/>
                  <a:pt x="4893" y="15378"/>
                  <a:pt x="5166" y="15203"/>
                </a:cubicBezTo>
                <a:cubicBezTo>
                  <a:pt x="5438" y="15029"/>
                  <a:pt x="5438" y="14746"/>
                  <a:pt x="5166" y="14572"/>
                </a:cubicBezTo>
                <a:cubicBezTo>
                  <a:pt x="5030" y="14485"/>
                  <a:pt x="4851" y="14441"/>
                  <a:pt x="4673" y="14441"/>
                </a:cubicBezTo>
                <a:close/>
                <a:moveTo>
                  <a:pt x="16861" y="14441"/>
                </a:moveTo>
                <a:cubicBezTo>
                  <a:pt x="16683" y="14441"/>
                  <a:pt x="16504" y="14485"/>
                  <a:pt x="16368" y="14572"/>
                </a:cubicBezTo>
                <a:cubicBezTo>
                  <a:pt x="16096" y="14746"/>
                  <a:pt x="16096" y="15029"/>
                  <a:pt x="16368" y="15203"/>
                </a:cubicBezTo>
                <a:cubicBezTo>
                  <a:pt x="16641" y="15378"/>
                  <a:pt x="17082" y="15378"/>
                  <a:pt x="17355" y="15203"/>
                </a:cubicBezTo>
                <a:cubicBezTo>
                  <a:pt x="17627" y="15029"/>
                  <a:pt x="17627" y="14746"/>
                  <a:pt x="17355" y="14572"/>
                </a:cubicBezTo>
                <a:cubicBezTo>
                  <a:pt x="17219" y="14485"/>
                  <a:pt x="17040" y="14441"/>
                  <a:pt x="16861" y="14441"/>
                </a:cubicBezTo>
                <a:close/>
                <a:moveTo>
                  <a:pt x="2657" y="14489"/>
                </a:moveTo>
                <a:cubicBezTo>
                  <a:pt x="2498" y="14489"/>
                  <a:pt x="2338" y="14528"/>
                  <a:pt x="2216" y="14606"/>
                </a:cubicBezTo>
                <a:cubicBezTo>
                  <a:pt x="1973" y="14761"/>
                  <a:pt x="1973" y="15013"/>
                  <a:pt x="2216" y="15169"/>
                </a:cubicBezTo>
                <a:cubicBezTo>
                  <a:pt x="2459" y="15324"/>
                  <a:pt x="2854" y="15324"/>
                  <a:pt x="3097" y="15169"/>
                </a:cubicBezTo>
                <a:cubicBezTo>
                  <a:pt x="3340" y="15013"/>
                  <a:pt x="3340" y="14761"/>
                  <a:pt x="3097" y="14606"/>
                </a:cubicBezTo>
                <a:cubicBezTo>
                  <a:pt x="2976" y="14528"/>
                  <a:pt x="2816" y="14489"/>
                  <a:pt x="2657" y="14489"/>
                </a:cubicBezTo>
                <a:close/>
                <a:moveTo>
                  <a:pt x="18858" y="14489"/>
                </a:moveTo>
                <a:cubicBezTo>
                  <a:pt x="18699" y="14489"/>
                  <a:pt x="18540" y="14528"/>
                  <a:pt x="18418" y="14606"/>
                </a:cubicBezTo>
                <a:cubicBezTo>
                  <a:pt x="18175" y="14761"/>
                  <a:pt x="18175" y="15013"/>
                  <a:pt x="18418" y="15169"/>
                </a:cubicBezTo>
                <a:cubicBezTo>
                  <a:pt x="18661" y="15324"/>
                  <a:pt x="19056" y="15324"/>
                  <a:pt x="19299" y="15169"/>
                </a:cubicBezTo>
                <a:cubicBezTo>
                  <a:pt x="19542" y="15013"/>
                  <a:pt x="19542" y="14761"/>
                  <a:pt x="19299" y="14606"/>
                </a:cubicBezTo>
                <a:cubicBezTo>
                  <a:pt x="19177" y="14528"/>
                  <a:pt x="19018" y="14489"/>
                  <a:pt x="18858" y="14489"/>
                </a:cubicBezTo>
                <a:close/>
                <a:moveTo>
                  <a:pt x="544" y="14540"/>
                </a:moveTo>
                <a:cubicBezTo>
                  <a:pt x="405" y="14540"/>
                  <a:pt x="266" y="14573"/>
                  <a:pt x="159" y="14641"/>
                </a:cubicBezTo>
                <a:cubicBezTo>
                  <a:pt x="-53" y="14777"/>
                  <a:pt x="-53" y="14998"/>
                  <a:pt x="159" y="15134"/>
                </a:cubicBezTo>
                <a:cubicBezTo>
                  <a:pt x="372" y="15270"/>
                  <a:pt x="716" y="15270"/>
                  <a:pt x="928" y="15134"/>
                </a:cubicBezTo>
                <a:cubicBezTo>
                  <a:pt x="1141" y="14998"/>
                  <a:pt x="1141" y="14777"/>
                  <a:pt x="928" y="14641"/>
                </a:cubicBezTo>
                <a:cubicBezTo>
                  <a:pt x="822" y="14573"/>
                  <a:pt x="684" y="14540"/>
                  <a:pt x="544" y="14540"/>
                </a:cubicBezTo>
                <a:close/>
                <a:moveTo>
                  <a:pt x="20950" y="14540"/>
                </a:moveTo>
                <a:cubicBezTo>
                  <a:pt x="20810" y="14540"/>
                  <a:pt x="20671" y="14573"/>
                  <a:pt x="20565" y="14641"/>
                </a:cubicBezTo>
                <a:cubicBezTo>
                  <a:pt x="20352" y="14777"/>
                  <a:pt x="20352" y="14998"/>
                  <a:pt x="20565" y="15134"/>
                </a:cubicBezTo>
                <a:cubicBezTo>
                  <a:pt x="20777" y="15270"/>
                  <a:pt x="21122" y="15270"/>
                  <a:pt x="21335" y="15134"/>
                </a:cubicBezTo>
                <a:cubicBezTo>
                  <a:pt x="21547" y="14998"/>
                  <a:pt x="21547" y="14777"/>
                  <a:pt x="21335" y="14641"/>
                </a:cubicBezTo>
                <a:cubicBezTo>
                  <a:pt x="21228" y="14573"/>
                  <a:pt x="21089" y="14540"/>
                  <a:pt x="20950" y="14540"/>
                </a:cubicBezTo>
                <a:close/>
                <a:moveTo>
                  <a:pt x="6688" y="15593"/>
                </a:moveTo>
                <a:cubicBezTo>
                  <a:pt x="6484" y="15593"/>
                  <a:pt x="6279" y="15643"/>
                  <a:pt x="6123" y="15742"/>
                </a:cubicBezTo>
                <a:cubicBezTo>
                  <a:pt x="5811" y="15942"/>
                  <a:pt x="5811" y="16266"/>
                  <a:pt x="6123" y="16466"/>
                </a:cubicBezTo>
                <a:cubicBezTo>
                  <a:pt x="6436" y="16666"/>
                  <a:pt x="6941" y="16666"/>
                  <a:pt x="7254" y="16466"/>
                </a:cubicBezTo>
                <a:cubicBezTo>
                  <a:pt x="7566" y="16266"/>
                  <a:pt x="7566" y="15942"/>
                  <a:pt x="7254" y="15742"/>
                </a:cubicBezTo>
                <a:cubicBezTo>
                  <a:pt x="7097" y="15643"/>
                  <a:pt x="6893" y="15593"/>
                  <a:pt x="6688" y="15593"/>
                </a:cubicBezTo>
                <a:close/>
                <a:moveTo>
                  <a:pt x="8723" y="15593"/>
                </a:moveTo>
                <a:cubicBezTo>
                  <a:pt x="8518" y="15593"/>
                  <a:pt x="8314" y="15643"/>
                  <a:pt x="8158" y="15742"/>
                </a:cubicBezTo>
                <a:cubicBezTo>
                  <a:pt x="7845" y="15942"/>
                  <a:pt x="7845" y="16266"/>
                  <a:pt x="8158" y="16466"/>
                </a:cubicBezTo>
                <a:cubicBezTo>
                  <a:pt x="8470" y="16666"/>
                  <a:pt x="8976" y="16666"/>
                  <a:pt x="9288" y="16466"/>
                </a:cubicBezTo>
                <a:cubicBezTo>
                  <a:pt x="9601" y="16266"/>
                  <a:pt x="9601" y="15942"/>
                  <a:pt x="9288" y="15742"/>
                </a:cubicBezTo>
                <a:cubicBezTo>
                  <a:pt x="9132" y="15643"/>
                  <a:pt x="8928" y="15593"/>
                  <a:pt x="8723" y="15593"/>
                </a:cubicBezTo>
                <a:close/>
                <a:moveTo>
                  <a:pt x="10758" y="15593"/>
                </a:moveTo>
                <a:cubicBezTo>
                  <a:pt x="10553" y="15593"/>
                  <a:pt x="10349" y="15643"/>
                  <a:pt x="10192" y="15742"/>
                </a:cubicBezTo>
                <a:cubicBezTo>
                  <a:pt x="9880" y="15942"/>
                  <a:pt x="9880" y="16266"/>
                  <a:pt x="10192" y="16466"/>
                </a:cubicBezTo>
                <a:cubicBezTo>
                  <a:pt x="10505" y="16666"/>
                  <a:pt x="11010" y="16666"/>
                  <a:pt x="11323" y="16466"/>
                </a:cubicBezTo>
                <a:cubicBezTo>
                  <a:pt x="11635" y="16266"/>
                  <a:pt x="11635" y="15942"/>
                  <a:pt x="11323" y="15742"/>
                </a:cubicBezTo>
                <a:cubicBezTo>
                  <a:pt x="11167" y="15643"/>
                  <a:pt x="10962" y="15593"/>
                  <a:pt x="10758" y="15593"/>
                </a:cubicBezTo>
                <a:close/>
                <a:moveTo>
                  <a:pt x="12792" y="15593"/>
                </a:moveTo>
                <a:cubicBezTo>
                  <a:pt x="12588" y="15593"/>
                  <a:pt x="12383" y="15643"/>
                  <a:pt x="12227" y="15742"/>
                </a:cubicBezTo>
                <a:cubicBezTo>
                  <a:pt x="11915" y="15942"/>
                  <a:pt x="11915" y="16266"/>
                  <a:pt x="12227" y="16466"/>
                </a:cubicBezTo>
                <a:cubicBezTo>
                  <a:pt x="12539" y="16666"/>
                  <a:pt x="13045" y="16666"/>
                  <a:pt x="13357" y="16466"/>
                </a:cubicBezTo>
                <a:cubicBezTo>
                  <a:pt x="13670" y="16266"/>
                  <a:pt x="13670" y="15942"/>
                  <a:pt x="13357" y="15742"/>
                </a:cubicBezTo>
                <a:cubicBezTo>
                  <a:pt x="13201" y="15643"/>
                  <a:pt x="12997" y="15593"/>
                  <a:pt x="12792" y="15593"/>
                </a:cubicBezTo>
                <a:close/>
                <a:moveTo>
                  <a:pt x="14827" y="15593"/>
                </a:moveTo>
                <a:cubicBezTo>
                  <a:pt x="14622" y="15593"/>
                  <a:pt x="14418" y="15643"/>
                  <a:pt x="14262" y="15742"/>
                </a:cubicBezTo>
                <a:cubicBezTo>
                  <a:pt x="13949" y="15942"/>
                  <a:pt x="13949" y="16266"/>
                  <a:pt x="14262" y="16466"/>
                </a:cubicBezTo>
                <a:cubicBezTo>
                  <a:pt x="14574" y="16666"/>
                  <a:pt x="15080" y="16666"/>
                  <a:pt x="15392" y="16466"/>
                </a:cubicBezTo>
                <a:cubicBezTo>
                  <a:pt x="15704" y="16266"/>
                  <a:pt x="15704" y="15942"/>
                  <a:pt x="15392" y="15742"/>
                </a:cubicBezTo>
                <a:cubicBezTo>
                  <a:pt x="15236" y="15643"/>
                  <a:pt x="15032" y="15593"/>
                  <a:pt x="14827" y="15593"/>
                </a:cubicBezTo>
                <a:close/>
                <a:moveTo>
                  <a:pt x="4673" y="15658"/>
                </a:moveTo>
                <a:cubicBezTo>
                  <a:pt x="4494" y="15658"/>
                  <a:pt x="4315" y="15702"/>
                  <a:pt x="4179" y="15789"/>
                </a:cubicBezTo>
                <a:cubicBezTo>
                  <a:pt x="3907" y="15963"/>
                  <a:pt x="3907" y="16246"/>
                  <a:pt x="4179" y="16420"/>
                </a:cubicBezTo>
                <a:cubicBezTo>
                  <a:pt x="4452" y="16595"/>
                  <a:pt x="4893" y="16595"/>
                  <a:pt x="5166" y="16420"/>
                </a:cubicBezTo>
                <a:cubicBezTo>
                  <a:pt x="5438" y="16246"/>
                  <a:pt x="5438" y="15963"/>
                  <a:pt x="5166" y="15789"/>
                </a:cubicBezTo>
                <a:cubicBezTo>
                  <a:pt x="5030" y="15702"/>
                  <a:pt x="4851" y="15658"/>
                  <a:pt x="4673" y="15658"/>
                </a:cubicBezTo>
                <a:close/>
                <a:moveTo>
                  <a:pt x="16861" y="15658"/>
                </a:moveTo>
                <a:cubicBezTo>
                  <a:pt x="16683" y="15658"/>
                  <a:pt x="16504" y="15702"/>
                  <a:pt x="16368" y="15789"/>
                </a:cubicBezTo>
                <a:cubicBezTo>
                  <a:pt x="16096" y="15963"/>
                  <a:pt x="16096" y="16246"/>
                  <a:pt x="16368" y="16420"/>
                </a:cubicBezTo>
                <a:cubicBezTo>
                  <a:pt x="16641" y="16595"/>
                  <a:pt x="17082" y="16595"/>
                  <a:pt x="17355" y="16420"/>
                </a:cubicBezTo>
                <a:cubicBezTo>
                  <a:pt x="17627" y="16246"/>
                  <a:pt x="17627" y="15963"/>
                  <a:pt x="17355" y="15789"/>
                </a:cubicBezTo>
                <a:cubicBezTo>
                  <a:pt x="17219" y="15702"/>
                  <a:pt x="17040" y="15658"/>
                  <a:pt x="16861" y="15658"/>
                </a:cubicBezTo>
                <a:close/>
                <a:moveTo>
                  <a:pt x="2646" y="15706"/>
                </a:moveTo>
                <a:cubicBezTo>
                  <a:pt x="2487" y="15706"/>
                  <a:pt x="2327" y="15745"/>
                  <a:pt x="2206" y="15823"/>
                </a:cubicBezTo>
                <a:cubicBezTo>
                  <a:pt x="1963" y="15978"/>
                  <a:pt x="1963" y="16230"/>
                  <a:pt x="2206" y="16386"/>
                </a:cubicBezTo>
                <a:cubicBezTo>
                  <a:pt x="2329" y="16464"/>
                  <a:pt x="2491" y="16503"/>
                  <a:pt x="2652" y="16502"/>
                </a:cubicBezTo>
                <a:cubicBezTo>
                  <a:pt x="2813" y="16503"/>
                  <a:pt x="2974" y="16464"/>
                  <a:pt x="3097" y="16386"/>
                </a:cubicBezTo>
                <a:cubicBezTo>
                  <a:pt x="3340" y="16230"/>
                  <a:pt x="3340" y="15978"/>
                  <a:pt x="3097" y="15823"/>
                </a:cubicBezTo>
                <a:cubicBezTo>
                  <a:pt x="2974" y="15745"/>
                  <a:pt x="2813" y="15706"/>
                  <a:pt x="2652" y="15706"/>
                </a:cubicBezTo>
                <a:cubicBezTo>
                  <a:pt x="2650" y="15706"/>
                  <a:pt x="2648" y="15706"/>
                  <a:pt x="2646" y="15706"/>
                </a:cubicBezTo>
                <a:close/>
                <a:moveTo>
                  <a:pt x="18858" y="15706"/>
                </a:moveTo>
                <a:cubicBezTo>
                  <a:pt x="18699" y="15706"/>
                  <a:pt x="18540" y="15745"/>
                  <a:pt x="18418" y="15823"/>
                </a:cubicBezTo>
                <a:cubicBezTo>
                  <a:pt x="18175" y="15978"/>
                  <a:pt x="18175" y="16230"/>
                  <a:pt x="18418" y="16386"/>
                </a:cubicBezTo>
                <a:cubicBezTo>
                  <a:pt x="18661" y="16541"/>
                  <a:pt x="19056" y="16541"/>
                  <a:pt x="19299" y="16386"/>
                </a:cubicBezTo>
                <a:cubicBezTo>
                  <a:pt x="19542" y="16230"/>
                  <a:pt x="19542" y="15978"/>
                  <a:pt x="19299" y="15823"/>
                </a:cubicBezTo>
                <a:cubicBezTo>
                  <a:pt x="19177" y="15745"/>
                  <a:pt x="19018" y="15706"/>
                  <a:pt x="18858" y="15706"/>
                </a:cubicBezTo>
                <a:close/>
                <a:moveTo>
                  <a:pt x="6678" y="16810"/>
                </a:moveTo>
                <a:cubicBezTo>
                  <a:pt x="6473" y="16810"/>
                  <a:pt x="6268" y="16860"/>
                  <a:pt x="6111" y="16960"/>
                </a:cubicBezTo>
                <a:cubicBezTo>
                  <a:pt x="5799" y="17159"/>
                  <a:pt x="5799" y="17484"/>
                  <a:pt x="6111" y="17683"/>
                </a:cubicBezTo>
                <a:cubicBezTo>
                  <a:pt x="6424" y="17883"/>
                  <a:pt x="6931" y="17883"/>
                  <a:pt x="7243" y="17683"/>
                </a:cubicBezTo>
                <a:cubicBezTo>
                  <a:pt x="7555" y="17484"/>
                  <a:pt x="7555" y="17159"/>
                  <a:pt x="7243" y="16960"/>
                </a:cubicBezTo>
                <a:cubicBezTo>
                  <a:pt x="7087" y="16860"/>
                  <a:pt x="6882" y="16810"/>
                  <a:pt x="6678" y="16810"/>
                </a:cubicBezTo>
                <a:close/>
                <a:moveTo>
                  <a:pt x="8712" y="16810"/>
                </a:moveTo>
                <a:cubicBezTo>
                  <a:pt x="8508" y="16810"/>
                  <a:pt x="8302" y="16860"/>
                  <a:pt x="8146" y="16960"/>
                </a:cubicBezTo>
                <a:cubicBezTo>
                  <a:pt x="7834" y="17159"/>
                  <a:pt x="7834" y="17484"/>
                  <a:pt x="8146" y="17683"/>
                </a:cubicBezTo>
                <a:cubicBezTo>
                  <a:pt x="8458" y="17883"/>
                  <a:pt x="8965" y="17883"/>
                  <a:pt x="9278" y="17683"/>
                </a:cubicBezTo>
                <a:cubicBezTo>
                  <a:pt x="9590" y="17484"/>
                  <a:pt x="9590" y="17159"/>
                  <a:pt x="9278" y="16960"/>
                </a:cubicBezTo>
                <a:cubicBezTo>
                  <a:pt x="9121" y="16860"/>
                  <a:pt x="8917" y="16810"/>
                  <a:pt x="8712" y="16810"/>
                </a:cubicBezTo>
                <a:close/>
                <a:moveTo>
                  <a:pt x="10747" y="16810"/>
                </a:moveTo>
                <a:cubicBezTo>
                  <a:pt x="10542" y="16810"/>
                  <a:pt x="10337" y="16860"/>
                  <a:pt x="10181" y="16960"/>
                </a:cubicBezTo>
                <a:cubicBezTo>
                  <a:pt x="9868" y="17159"/>
                  <a:pt x="9868" y="17484"/>
                  <a:pt x="10181" y="17683"/>
                </a:cubicBezTo>
                <a:cubicBezTo>
                  <a:pt x="10493" y="17883"/>
                  <a:pt x="11000" y="17883"/>
                  <a:pt x="11312" y="17683"/>
                </a:cubicBezTo>
                <a:cubicBezTo>
                  <a:pt x="11625" y="17484"/>
                  <a:pt x="11625" y="17159"/>
                  <a:pt x="11312" y="16960"/>
                </a:cubicBezTo>
                <a:cubicBezTo>
                  <a:pt x="11156" y="16860"/>
                  <a:pt x="10952" y="16810"/>
                  <a:pt x="10747" y="16810"/>
                </a:cubicBezTo>
                <a:close/>
                <a:moveTo>
                  <a:pt x="12782" y="16810"/>
                </a:moveTo>
                <a:cubicBezTo>
                  <a:pt x="12577" y="16810"/>
                  <a:pt x="12371" y="16860"/>
                  <a:pt x="12215" y="16960"/>
                </a:cubicBezTo>
                <a:cubicBezTo>
                  <a:pt x="11903" y="17159"/>
                  <a:pt x="11903" y="17484"/>
                  <a:pt x="12215" y="17683"/>
                </a:cubicBezTo>
                <a:cubicBezTo>
                  <a:pt x="12528" y="17883"/>
                  <a:pt x="13034" y="17883"/>
                  <a:pt x="13347" y="17683"/>
                </a:cubicBezTo>
                <a:cubicBezTo>
                  <a:pt x="13659" y="17484"/>
                  <a:pt x="13659" y="17159"/>
                  <a:pt x="13347" y="16960"/>
                </a:cubicBezTo>
                <a:cubicBezTo>
                  <a:pt x="13191" y="16860"/>
                  <a:pt x="12986" y="16810"/>
                  <a:pt x="12782" y="16810"/>
                </a:cubicBezTo>
                <a:close/>
                <a:moveTo>
                  <a:pt x="14816" y="16810"/>
                </a:moveTo>
                <a:cubicBezTo>
                  <a:pt x="14612" y="16810"/>
                  <a:pt x="14406" y="16860"/>
                  <a:pt x="14250" y="16960"/>
                </a:cubicBezTo>
                <a:cubicBezTo>
                  <a:pt x="13938" y="17159"/>
                  <a:pt x="13938" y="17484"/>
                  <a:pt x="14250" y="17683"/>
                </a:cubicBezTo>
                <a:cubicBezTo>
                  <a:pt x="14562" y="17883"/>
                  <a:pt x="15069" y="17883"/>
                  <a:pt x="15381" y="17683"/>
                </a:cubicBezTo>
                <a:cubicBezTo>
                  <a:pt x="15694" y="17484"/>
                  <a:pt x="15694" y="17159"/>
                  <a:pt x="15381" y="16960"/>
                </a:cubicBezTo>
                <a:cubicBezTo>
                  <a:pt x="15225" y="16860"/>
                  <a:pt x="15021" y="16810"/>
                  <a:pt x="14816" y="16810"/>
                </a:cubicBezTo>
                <a:close/>
                <a:moveTo>
                  <a:pt x="4662" y="16875"/>
                </a:moveTo>
                <a:cubicBezTo>
                  <a:pt x="4483" y="16875"/>
                  <a:pt x="4305" y="16919"/>
                  <a:pt x="4169" y="17006"/>
                </a:cubicBezTo>
                <a:cubicBezTo>
                  <a:pt x="3896" y="17181"/>
                  <a:pt x="3896" y="17463"/>
                  <a:pt x="4169" y="17637"/>
                </a:cubicBezTo>
                <a:cubicBezTo>
                  <a:pt x="4441" y="17812"/>
                  <a:pt x="4883" y="17812"/>
                  <a:pt x="5155" y="17637"/>
                </a:cubicBezTo>
                <a:cubicBezTo>
                  <a:pt x="5428" y="17463"/>
                  <a:pt x="5428" y="17181"/>
                  <a:pt x="5155" y="17006"/>
                </a:cubicBezTo>
                <a:cubicBezTo>
                  <a:pt x="5019" y="16919"/>
                  <a:pt x="4841" y="16875"/>
                  <a:pt x="4662" y="16875"/>
                </a:cubicBezTo>
                <a:close/>
                <a:moveTo>
                  <a:pt x="16851" y="16875"/>
                </a:moveTo>
                <a:cubicBezTo>
                  <a:pt x="16672" y="16875"/>
                  <a:pt x="16494" y="16919"/>
                  <a:pt x="16358" y="17006"/>
                </a:cubicBezTo>
                <a:cubicBezTo>
                  <a:pt x="16085" y="17181"/>
                  <a:pt x="16085" y="17463"/>
                  <a:pt x="16358" y="17637"/>
                </a:cubicBezTo>
                <a:cubicBezTo>
                  <a:pt x="16630" y="17812"/>
                  <a:pt x="17072" y="17812"/>
                  <a:pt x="17344" y="17637"/>
                </a:cubicBezTo>
                <a:cubicBezTo>
                  <a:pt x="17617" y="17463"/>
                  <a:pt x="17617" y="17181"/>
                  <a:pt x="17344" y="17006"/>
                </a:cubicBezTo>
                <a:cubicBezTo>
                  <a:pt x="17208" y="16919"/>
                  <a:pt x="17029" y="16875"/>
                  <a:pt x="16851" y="16875"/>
                </a:cubicBezTo>
                <a:close/>
                <a:moveTo>
                  <a:pt x="6678" y="18092"/>
                </a:moveTo>
                <a:cubicBezTo>
                  <a:pt x="6473" y="18092"/>
                  <a:pt x="6268" y="18142"/>
                  <a:pt x="6111" y="18242"/>
                </a:cubicBezTo>
                <a:cubicBezTo>
                  <a:pt x="5799" y="18442"/>
                  <a:pt x="5799" y="18766"/>
                  <a:pt x="6111" y="18966"/>
                </a:cubicBezTo>
                <a:cubicBezTo>
                  <a:pt x="6424" y="19166"/>
                  <a:pt x="6931" y="19166"/>
                  <a:pt x="7243" y="18966"/>
                </a:cubicBezTo>
                <a:cubicBezTo>
                  <a:pt x="7555" y="18766"/>
                  <a:pt x="7555" y="18442"/>
                  <a:pt x="7243" y="18242"/>
                </a:cubicBezTo>
                <a:cubicBezTo>
                  <a:pt x="7087" y="18142"/>
                  <a:pt x="6882" y="18092"/>
                  <a:pt x="6678" y="18092"/>
                </a:cubicBezTo>
                <a:close/>
                <a:moveTo>
                  <a:pt x="8712" y="18092"/>
                </a:moveTo>
                <a:cubicBezTo>
                  <a:pt x="8508" y="18092"/>
                  <a:pt x="8302" y="18142"/>
                  <a:pt x="8146" y="18242"/>
                </a:cubicBezTo>
                <a:cubicBezTo>
                  <a:pt x="7834" y="18442"/>
                  <a:pt x="7834" y="18766"/>
                  <a:pt x="8146" y="18966"/>
                </a:cubicBezTo>
                <a:cubicBezTo>
                  <a:pt x="8458" y="19166"/>
                  <a:pt x="8965" y="19166"/>
                  <a:pt x="9278" y="18966"/>
                </a:cubicBezTo>
                <a:cubicBezTo>
                  <a:pt x="9590" y="18766"/>
                  <a:pt x="9590" y="18442"/>
                  <a:pt x="9278" y="18242"/>
                </a:cubicBezTo>
                <a:cubicBezTo>
                  <a:pt x="9121" y="18142"/>
                  <a:pt x="8917" y="18092"/>
                  <a:pt x="8712" y="18092"/>
                </a:cubicBezTo>
                <a:close/>
                <a:moveTo>
                  <a:pt x="10747" y="18092"/>
                </a:moveTo>
                <a:cubicBezTo>
                  <a:pt x="10542" y="18092"/>
                  <a:pt x="10337" y="18142"/>
                  <a:pt x="10181" y="18242"/>
                </a:cubicBezTo>
                <a:cubicBezTo>
                  <a:pt x="9868" y="18442"/>
                  <a:pt x="9868" y="18766"/>
                  <a:pt x="10181" y="18966"/>
                </a:cubicBezTo>
                <a:cubicBezTo>
                  <a:pt x="10493" y="19166"/>
                  <a:pt x="11000" y="19166"/>
                  <a:pt x="11312" y="18966"/>
                </a:cubicBezTo>
                <a:cubicBezTo>
                  <a:pt x="11625" y="18766"/>
                  <a:pt x="11625" y="18442"/>
                  <a:pt x="11312" y="18242"/>
                </a:cubicBezTo>
                <a:cubicBezTo>
                  <a:pt x="11156" y="18142"/>
                  <a:pt x="10952" y="18092"/>
                  <a:pt x="10747" y="18092"/>
                </a:cubicBezTo>
                <a:close/>
                <a:moveTo>
                  <a:pt x="12782" y="18092"/>
                </a:moveTo>
                <a:cubicBezTo>
                  <a:pt x="12577" y="18092"/>
                  <a:pt x="12371" y="18142"/>
                  <a:pt x="12215" y="18242"/>
                </a:cubicBezTo>
                <a:cubicBezTo>
                  <a:pt x="11903" y="18442"/>
                  <a:pt x="11903" y="18766"/>
                  <a:pt x="12215" y="18966"/>
                </a:cubicBezTo>
                <a:cubicBezTo>
                  <a:pt x="12528" y="19166"/>
                  <a:pt x="13034" y="19166"/>
                  <a:pt x="13347" y="18966"/>
                </a:cubicBezTo>
                <a:cubicBezTo>
                  <a:pt x="13659" y="18766"/>
                  <a:pt x="13659" y="18442"/>
                  <a:pt x="13347" y="18242"/>
                </a:cubicBezTo>
                <a:cubicBezTo>
                  <a:pt x="13191" y="18142"/>
                  <a:pt x="12986" y="18092"/>
                  <a:pt x="12782" y="18092"/>
                </a:cubicBezTo>
                <a:close/>
                <a:moveTo>
                  <a:pt x="14827" y="18092"/>
                </a:moveTo>
                <a:cubicBezTo>
                  <a:pt x="14622" y="18092"/>
                  <a:pt x="14418" y="18142"/>
                  <a:pt x="14262" y="18242"/>
                </a:cubicBezTo>
                <a:cubicBezTo>
                  <a:pt x="13949" y="18442"/>
                  <a:pt x="13949" y="18766"/>
                  <a:pt x="14262" y="18966"/>
                </a:cubicBezTo>
                <a:cubicBezTo>
                  <a:pt x="14574" y="19166"/>
                  <a:pt x="15080" y="19166"/>
                  <a:pt x="15392" y="18966"/>
                </a:cubicBezTo>
                <a:cubicBezTo>
                  <a:pt x="15704" y="18766"/>
                  <a:pt x="15704" y="18442"/>
                  <a:pt x="15392" y="18242"/>
                </a:cubicBezTo>
                <a:cubicBezTo>
                  <a:pt x="15236" y="18142"/>
                  <a:pt x="15032" y="18092"/>
                  <a:pt x="14827" y="18092"/>
                </a:cubicBezTo>
                <a:close/>
                <a:moveTo>
                  <a:pt x="8723" y="19280"/>
                </a:moveTo>
                <a:cubicBezTo>
                  <a:pt x="8518" y="19280"/>
                  <a:pt x="8314" y="19330"/>
                  <a:pt x="8158" y="19430"/>
                </a:cubicBezTo>
                <a:cubicBezTo>
                  <a:pt x="7845" y="19630"/>
                  <a:pt x="7845" y="19954"/>
                  <a:pt x="8158" y="20154"/>
                </a:cubicBezTo>
                <a:cubicBezTo>
                  <a:pt x="8470" y="20354"/>
                  <a:pt x="8976" y="20354"/>
                  <a:pt x="9288" y="20154"/>
                </a:cubicBezTo>
                <a:cubicBezTo>
                  <a:pt x="9601" y="19954"/>
                  <a:pt x="9601" y="19630"/>
                  <a:pt x="9288" y="19430"/>
                </a:cubicBezTo>
                <a:cubicBezTo>
                  <a:pt x="9132" y="19330"/>
                  <a:pt x="8928" y="19280"/>
                  <a:pt x="8723" y="19280"/>
                </a:cubicBezTo>
                <a:close/>
                <a:moveTo>
                  <a:pt x="10758" y="19280"/>
                </a:moveTo>
                <a:cubicBezTo>
                  <a:pt x="10553" y="19280"/>
                  <a:pt x="10349" y="19330"/>
                  <a:pt x="10192" y="19430"/>
                </a:cubicBezTo>
                <a:cubicBezTo>
                  <a:pt x="9880" y="19630"/>
                  <a:pt x="9880" y="19954"/>
                  <a:pt x="10192" y="20154"/>
                </a:cubicBezTo>
                <a:cubicBezTo>
                  <a:pt x="10505" y="20354"/>
                  <a:pt x="11010" y="20354"/>
                  <a:pt x="11323" y="20154"/>
                </a:cubicBezTo>
                <a:cubicBezTo>
                  <a:pt x="11635" y="19954"/>
                  <a:pt x="11635" y="19630"/>
                  <a:pt x="11323" y="19430"/>
                </a:cubicBezTo>
                <a:cubicBezTo>
                  <a:pt x="11167" y="19330"/>
                  <a:pt x="10962" y="19280"/>
                  <a:pt x="10758" y="19280"/>
                </a:cubicBezTo>
                <a:close/>
                <a:moveTo>
                  <a:pt x="12792" y="19280"/>
                </a:moveTo>
                <a:cubicBezTo>
                  <a:pt x="12588" y="19280"/>
                  <a:pt x="12383" y="19330"/>
                  <a:pt x="12227" y="19430"/>
                </a:cubicBezTo>
                <a:cubicBezTo>
                  <a:pt x="11915" y="19630"/>
                  <a:pt x="11915" y="19954"/>
                  <a:pt x="12227" y="20154"/>
                </a:cubicBezTo>
                <a:cubicBezTo>
                  <a:pt x="12539" y="20354"/>
                  <a:pt x="13045" y="20354"/>
                  <a:pt x="13357" y="20154"/>
                </a:cubicBezTo>
                <a:cubicBezTo>
                  <a:pt x="13670" y="19954"/>
                  <a:pt x="13670" y="19630"/>
                  <a:pt x="13357" y="19430"/>
                </a:cubicBezTo>
                <a:cubicBezTo>
                  <a:pt x="13201" y="19330"/>
                  <a:pt x="12997" y="19280"/>
                  <a:pt x="12792" y="19280"/>
                </a:cubicBezTo>
                <a:close/>
                <a:moveTo>
                  <a:pt x="10766" y="20527"/>
                </a:moveTo>
                <a:cubicBezTo>
                  <a:pt x="10561" y="20527"/>
                  <a:pt x="10356" y="20577"/>
                  <a:pt x="10199" y="20676"/>
                </a:cubicBezTo>
                <a:cubicBezTo>
                  <a:pt x="9887" y="20876"/>
                  <a:pt x="9887" y="21200"/>
                  <a:pt x="10199" y="21400"/>
                </a:cubicBezTo>
                <a:cubicBezTo>
                  <a:pt x="10512" y="21600"/>
                  <a:pt x="11019" y="21600"/>
                  <a:pt x="11331" y="21400"/>
                </a:cubicBezTo>
                <a:cubicBezTo>
                  <a:pt x="11643" y="21200"/>
                  <a:pt x="11643" y="20876"/>
                  <a:pt x="11331" y="20676"/>
                </a:cubicBezTo>
                <a:cubicBezTo>
                  <a:pt x="11175" y="20577"/>
                  <a:pt x="10971" y="20527"/>
                  <a:pt x="10766" y="20527"/>
                </a:cubicBezTo>
                <a:close/>
              </a:path>
            </a:pathLst>
          </a:custGeom>
          <a:gradFill flip="none" rotWithShape="1">
            <a:gsLst>
              <a:gs pos="0">
                <a:sysClr val="window" lastClr="FFFFFF">
                  <a:lumMod val="95000"/>
                </a:sysClr>
              </a:gs>
              <a:gs pos="100000">
                <a:srgbClr val="A066CB"/>
              </a:gs>
            </a:gsLst>
            <a:lin ang="5400000" scaled="0"/>
            <a:tileRect/>
          </a:gra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678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3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sym typeface="Helvetica Neue Medium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96C09F30-8F83-3F72-5FED-5C499F3D67CC}"/>
              </a:ext>
            </a:extLst>
          </p:cNvPr>
          <p:cNvSpPr txBox="1"/>
          <p:nvPr/>
        </p:nvSpPr>
        <p:spPr>
          <a:xfrm>
            <a:off x="10798156" y="5250738"/>
            <a:ext cx="6896659" cy="646986"/>
          </a:xfrm>
          <a:prstGeom prst="roundRect">
            <a:avLst/>
          </a:prstGeom>
          <a:solidFill>
            <a:schemeClr val="bg1"/>
          </a:solidFill>
          <a:ln w="6350">
            <a:solidFill>
              <a:srgbClr val="A066C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k-KZ" sz="1600" dirty="0">
                <a:latin typeface="Arial" panose="020B0604020202020204" pitchFamily="34" charset="0"/>
                <a:cs typeface="Arial" panose="020B0604020202020204" pitchFamily="34" charset="0"/>
              </a:rPr>
              <a:t>Мемлекеттік сатып алу порталында  өтінішке қол қою арқылы қосылады</a:t>
            </a:r>
            <a:endParaRPr lang="x-non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2" name="Прямая со стрелкой 141"/>
          <p:cNvCxnSpPr/>
          <p:nvPr/>
        </p:nvCxnSpPr>
        <p:spPr>
          <a:xfrm flipH="1">
            <a:off x="14183300" y="4159936"/>
            <a:ext cx="1" cy="3252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" name="Google Shape;2789;p7">
            <a:extLst>
              <a:ext uri="{FF2B5EF4-FFF2-40B4-BE49-F238E27FC236}">
                <a16:creationId xmlns:a16="http://schemas.microsoft.com/office/drawing/2014/main" id="{D991C465-C448-33AF-A0F4-0401B21CF836}"/>
              </a:ext>
            </a:extLst>
          </p:cNvPr>
          <p:cNvPicPr preferRelativeResize="0"/>
          <p:nvPr/>
        </p:nvPicPr>
        <p:blipFill rotWithShape="1">
          <a:blip r:embed="rId3">
            <a:alphaModFix/>
            <a:biLevel thresh="25000"/>
          </a:blip>
          <a:srcRect/>
          <a:stretch/>
        </p:blipFill>
        <p:spPr>
          <a:xfrm>
            <a:off x="6464213" y="4105412"/>
            <a:ext cx="640197" cy="7306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4" name="Прямая со стрелкой 143"/>
          <p:cNvCxnSpPr/>
          <p:nvPr/>
        </p:nvCxnSpPr>
        <p:spPr>
          <a:xfrm>
            <a:off x="5763096" y="4585353"/>
            <a:ext cx="6391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 стрелкой 149"/>
          <p:cNvCxnSpPr/>
          <p:nvPr/>
        </p:nvCxnSpPr>
        <p:spPr>
          <a:xfrm>
            <a:off x="4095728" y="3790088"/>
            <a:ext cx="685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1" name="Рисунок 15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319" y="3466132"/>
            <a:ext cx="566728" cy="566728"/>
          </a:xfrm>
          <a:prstGeom prst="rect">
            <a:avLst/>
          </a:prstGeom>
        </p:spPr>
      </p:pic>
      <p:pic>
        <p:nvPicPr>
          <p:cNvPr id="152" name="Google Shape;2789;p7">
            <a:extLst>
              <a:ext uri="{FF2B5EF4-FFF2-40B4-BE49-F238E27FC236}">
                <a16:creationId xmlns:a16="http://schemas.microsoft.com/office/drawing/2014/main" id="{D991C465-C448-33AF-A0F4-0401B21CF836}"/>
              </a:ext>
            </a:extLst>
          </p:cNvPr>
          <p:cNvPicPr preferRelativeResize="0"/>
          <p:nvPr/>
        </p:nvPicPr>
        <p:blipFill rotWithShape="1">
          <a:blip r:embed="rId3">
            <a:alphaModFix/>
            <a:biLevel thresh="25000"/>
          </a:blip>
          <a:srcRect/>
          <a:stretch/>
        </p:blipFill>
        <p:spPr>
          <a:xfrm>
            <a:off x="16111346" y="6148239"/>
            <a:ext cx="640197" cy="7306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4" name="Прямая со стрелкой 153"/>
          <p:cNvCxnSpPr/>
          <p:nvPr/>
        </p:nvCxnSpPr>
        <p:spPr>
          <a:xfrm flipV="1">
            <a:off x="12063933" y="5910917"/>
            <a:ext cx="0" cy="198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Прямая со стрелкой 163"/>
          <p:cNvCxnSpPr/>
          <p:nvPr/>
        </p:nvCxnSpPr>
        <p:spPr>
          <a:xfrm flipV="1">
            <a:off x="13577550" y="5910917"/>
            <a:ext cx="0" cy="198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Прямая со стрелкой 167"/>
          <p:cNvCxnSpPr/>
          <p:nvPr/>
        </p:nvCxnSpPr>
        <p:spPr>
          <a:xfrm flipV="1">
            <a:off x="14922749" y="5910917"/>
            <a:ext cx="0" cy="198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Прямая со стрелкой 168"/>
          <p:cNvCxnSpPr/>
          <p:nvPr/>
        </p:nvCxnSpPr>
        <p:spPr>
          <a:xfrm flipV="1">
            <a:off x="16459200" y="5910917"/>
            <a:ext cx="0" cy="198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Прямоугольник 169"/>
          <p:cNvSpPr/>
          <p:nvPr/>
        </p:nvSpPr>
        <p:spPr>
          <a:xfrm>
            <a:off x="17533515" y="219480"/>
            <a:ext cx="741485" cy="367252"/>
          </a:xfrm>
          <a:prstGeom prst="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814133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AutoShape 5"/>
          <p:cNvSpPr/>
          <p:nvPr/>
        </p:nvSpPr>
        <p:spPr>
          <a:xfrm>
            <a:off x="-4861" y="5418911"/>
            <a:ext cx="18301826" cy="4868089"/>
          </a:xfrm>
          <a:prstGeom prst="rect">
            <a:avLst/>
          </a:prstGeom>
          <a:solidFill>
            <a:srgbClr val="A066CB">
              <a:alpha val="8627"/>
            </a:srgbClr>
          </a:solidFill>
        </p:spPr>
      </p:sp>
      <p:sp>
        <p:nvSpPr>
          <p:cNvPr id="23" name="Стрелка вправо 22"/>
          <p:cNvSpPr/>
          <p:nvPr/>
        </p:nvSpPr>
        <p:spPr>
          <a:xfrm>
            <a:off x="343834" y="1343380"/>
            <a:ext cx="17725371" cy="1119562"/>
          </a:xfrm>
          <a:prstGeom prst="rightArrow">
            <a:avLst>
              <a:gd name="adj1" fmla="val 50000"/>
              <a:gd name="adj2" fmla="val 13047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Group 14"/>
          <p:cNvGrpSpPr/>
          <p:nvPr/>
        </p:nvGrpSpPr>
        <p:grpSpPr>
          <a:xfrm>
            <a:off x="-1" y="0"/>
            <a:ext cx="7366545" cy="620315"/>
            <a:chOff x="1521138" y="697844"/>
            <a:chExt cx="9822062" cy="827087"/>
          </a:xfrm>
        </p:grpSpPr>
        <p:grpSp>
          <p:nvGrpSpPr>
            <p:cNvPr id="7" name="Group 15"/>
            <p:cNvGrpSpPr/>
            <p:nvPr/>
          </p:nvGrpSpPr>
          <p:grpSpPr>
            <a:xfrm rot="-10800000">
              <a:off x="1521138" y="697844"/>
              <a:ext cx="9624837" cy="827087"/>
              <a:chOff x="2886227" y="1762128"/>
              <a:chExt cx="22784924" cy="1957970"/>
            </a:xfrm>
          </p:grpSpPr>
          <p:sp>
            <p:nvSpPr>
              <p:cNvPr id="9" name="Freeform 16"/>
              <p:cNvSpPr/>
              <p:nvPr/>
            </p:nvSpPr>
            <p:spPr>
              <a:xfrm>
                <a:off x="2886227" y="1762128"/>
                <a:ext cx="22784924" cy="1957970"/>
              </a:xfrm>
              <a:custGeom>
                <a:avLst/>
                <a:gdLst/>
                <a:ahLst/>
                <a:cxnLst/>
                <a:rect l="l" t="t" r="r" b="b"/>
                <a:pathLst>
                  <a:path w="29272148" h="5372100">
                    <a:moveTo>
                      <a:pt x="27721477" y="0"/>
                    </a:moveTo>
                    <a:lnTo>
                      <a:pt x="1550670" y="0"/>
                    </a:lnTo>
                    <a:lnTo>
                      <a:pt x="0" y="2686050"/>
                    </a:lnTo>
                    <a:lnTo>
                      <a:pt x="1550670" y="5372100"/>
                    </a:lnTo>
                    <a:lnTo>
                      <a:pt x="27721477" y="5372100"/>
                    </a:lnTo>
                    <a:lnTo>
                      <a:pt x="29272148" y="2686050"/>
                    </a:lnTo>
                    <a:lnTo>
                      <a:pt x="27721477" y="0"/>
                    </a:lnTo>
                    <a:close/>
                  </a:path>
                </a:pathLst>
              </a:custGeom>
              <a:solidFill>
                <a:srgbClr val="1836B2"/>
              </a:solidFill>
            </p:spPr>
          </p:sp>
        </p:grpSp>
        <p:sp>
          <p:nvSpPr>
            <p:cNvPr id="8" name="TextBox 17"/>
            <p:cNvSpPr txBox="1"/>
            <p:nvPr/>
          </p:nvSpPr>
          <p:spPr>
            <a:xfrm>
              <a:off x="2605597" y="744788"/>
              <a:ext cx="8737603" cy="65659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kk-KZ" sz="3200" b="1" spc="-139" dirty="0">
                  <a:solidFill>
                    <a:srgbClr val="FFFFFF"/>
                  </a:solidFill>
                  <a:latin typeface="Arial" panose="020B0604020202020204" pitchFamily="34" charset="0"/>
                  <a:ea typeface="Fira Sans Medium"/>
                  <a:cs typeface="Arial" panose="020B0604020202020204" pitchFamily="34" charset="0"/>
                  <a:sym typeface="Fira Sans Medium"/>
                </a:rPr>
                <a:t>Төлем жасау сұлбасы</a:t>
              </a:r>
              <a:endParaRPr lang="en-US" sz="3200" b="1" spc="-139" dirty="0">
                <a:solidFill>
                  <a:srgbClr val="FFFFFF"/>
                </a:solidFill>
                <a:latin typeface="Arial" panose="020B0604020202020204" pitchFamily="34" charset="0"/>
                <a:ea typeface="Fira Sans Medium"/>
                <a:cs typeface="Arial" panose="020B0604020202020204" pitchFamily="34" charset="0"/>
                <a:sym typeface="Fira Sans Medium"/>
              </a:endParaRPr>
            </a:p>
          </p:txBody>
        </p:sp>
      </p:grpSp>
      <p:sp>
        <p:nvSpPr>
          <p:cNvPr id="27" name="AutoShape 2" descr="Договор – Бесплатные иконки: бизнес и финанс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9" name="Рисунок 10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040" y="1323751"/>
            <a:ext cx="865640" cy="86564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716" y="1437649"/>
            <a:ext cx="917443" cy="917443"/>
          </a:xfrm>
          <a:prstGeom prst="rect">
            <a:avLst/>
          </a:prstGeom>
        </p:spPr>
      </p:pic>
      <p:sp>
        <p:nvSpPr>
          <p:cNvPr id="110" name="Lorem Ipsum is simply dummy text of the printing and typesetting industry Ipsum"/>
          <p:cNvSpPr txBox="1"/>
          <p:nvPr/>
        </p:nvSpPr>
        <p:spPr>
          <a:xfrm>
            <a:off x="402563" y="2373543"/>
            <a:ext cx="2153307" cy="61594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8574" tIns="28574" rIns="28574" bIns="28574" numCol="1" anchor="t">
            <a:noAutofit/>
          </a:bodyPr>
          <a:lstStyle>
            <a:lvl1pPr algn="r">
              <a:defRPr sz="1600" b="0">
                <a:solidFill>
                  <a:srgbClr val="8C8F98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algn="ctr"/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Күнделікті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қатысу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табелін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толтырады</a:t>
            </a:r>
            <a:endParaRPr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AutoShape 2" descr="Компьютерные иконки Календарь Время, цветной календарь, разное, синий png |  PNGEg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AutoShape 4" descr="Компьютерные иконки Календарь Время, цветной календарь, разное, синий png |  PNGEg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1" name="Lorem Ipsum is simply dummy text of the printing and typesetting industry Ipsum"/>
          <p:cNvSpPr txBox="1"/>
          <p:nvPr/>
        </p:nvSpPr>
        <p:spPr>
          <a:xfrm>
            <a:off x="3226817" y="2510638"/>
            <a:ext cx="3209135" cy="116989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8574" tIns="28574" rIns="28574" bIns="28574" numCol="1" anchor="t">
            <a:noAutofit/>
          </a:bodyPr>
          <a:lstStyle>
            <a:lvl1pPr algn="r">
              <a:defRPr sz="1600" b="0">
                <a:solidFill>
                  <a:srgbClr val="8C8F98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algn="ctr"/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Оператор табель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негізінде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күні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өз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ақпараттық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жүйесінде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(АЖ) 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есеп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жасайды</a:t>
            </a:r>
            <a:endParaRPr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" name="Рисунок 1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95652" y="1391761"/>
            <a:ext cx="1014081" cy="1014081"/>
          </a:xfrm>
          <a:prstGeom prst="rect">
            <a:avLst/>
          </a:prstGeom>
        </p:spPr>
      </p:pic>
      <p:sp>
        <p:nvSpPr>
          <p:cNvPr id="113" name="Lorem Ipsum is simply dummy text of the printing and typesetting industry Ipsum"/>
          <p:cNvSpPr txBox="1"/>
          <p:nvPr/>
        </p:nvSpPr>
        <p:spPr>
          <a:xfrm>
            <a:off x="6616675" y="2553225"/>
            <a:ext cx="2657778" cy="116989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8574" tIns="28574" rIns="28574" bIns="28574" numCol="1" anchor="t">
            <a:noAutofit/>
          </a:bodyPr>
          <a:lstStyle>
            <a:lvl1pPr algn="r">
              <a:defRPr sz="1600" b="0">
                <a:solidFill>
                  <a:srgbClr val="8C8F98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algn="ctr"/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Оператор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өз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АЖ-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сінде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әр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МДҰ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тіркеу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жазбасын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жасайды</a:t>
            </a:r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4" name="Рисунок 1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22859" y="1344740"/>
            <a:ext cx="968491" cy="968491"/>
          </a:xfrm>
          <a:prstGeom prst="rect">
            <a:avLst/>
          </a:prstGeom>
        </p:spPr>
      </p:pic>
      <p:sp>
        <p:nvSpPr>
          <p:cNvPr id="115" name="Lorem Ipsum is simply dummy text of the printing and typesetting industry Ipsum"/>
          <p:cNvSpPr txBox="1"/>
          <p:nvPr/>
        </p:nvSpPr>
        <p:spPr>
          <a:xfrm>
            <a:off x="9423128" y="2445897"/>
            <a:ext cx="2671044" cy="136801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8574" tIns="28574" rIns="28574" bIns="28574" numCol="1" anchor="t">
            <a:noAutofit/>
          </a:bodyPr>
          <a:lstStyle>
            <a:lvl1pPr algn="r">
              <a:defRPr sz="1600" b="0">
                <a:solidFill>
                  <a:srgbClr val="8C8F98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algn="ctr"/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МДҰ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өз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кабинетінде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оператордың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АЖ-де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есеппен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келіседі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бастартады</a:t>
            </a:r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Соединительная линия уступом 27"/>
          <p:cNvCxnSpPr>
            <a:stCxn id="114" idx="3"/>
          </p:cNvCxnSpPr>
          <p:nvPr/>
        </p:nvCxnSpPr>
        <p:spPr>
          <a:xfrm flipV="1">
            <a:off x="11291350" y="930572"/>
            <a:ext cx="1868106" cy="949839"/>
          </a:xfrm>
          <a:prstGeom prst="bentConnector3">
            <a:avLst>
              <a:gd name="adj1" fmla="val 6367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6" name="Группа 115"/>
          <p:cNvGrpSpPr/>
          <p:nvPr/>
        </p:nvGrpSpPr>
        <p:grpSpPr>
          <a:xfrm>
            <a:off x="12207118" y="1017956"/>
            <a:ext cx="612907" cy="560118"/>
            <a:chOff x="12493493" y="3879841"/>
            <a:chExt cx="612907" cy="560118"/>
          </a:xfrm>
        </p:grpSpPr>
        <p:sp>
          <p:nvSpPr>
            <p:cNvPr id="117" name="Овал 116"/>
            <p:cNvSpPr/>
            <p:nvPr/>
          </p:nvSpPr>
          <p:spPr>
            <a:xfrm>
              <a:off x="12493493" y="3879841"/>
              <a:ext cx="612907" cy="560118"/>
            </a:xfrm>
            <a:prstGeom prst="ellipse">
              <a:avLst/>
            </a:prstGeom>
            <a:solidFill>
              <a:srgbClr val="95DD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Прямоугольник 117"/>
            <p:cNvSpPr/>
            <p:nvPr/>
          </p:nvSpPr>
          <p:spPr>
            <a:xfrm>
              <a:off x="12572961" y="3972754"/>
              <a:ext cx="5196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k-KZ" b="1" dirty="0">
                  <a:latin typeface="Arial" panose="020B0604020202020204" pitchFamily="34" charset="0"/>
                  <a:cs typeface="Arial" panose="020B0604020202020204" pitchFamily="34" charset="0"/>
                </a:rPr>
                <a:t>ИӘ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2" name="Lorem Ipsum is simply dummy text of the printing and typesetting industry Ipsum"/>
          <p:cNvSpPr txBox="1"/>
          <p:nvPr/>
        </p:nvSpPr>
        <p:spPr>
          <a:xfrm>
            <a:off x="13186350" y="558327"/>
            <a:ext cx="1431609" cy="37890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8574" tIns="28574" rIns="28574" bIns="28574" numCol="1" anchor="t">
            <a:noAutofit/>
          </a:bodyPr>
          <a:lstStyle>
            <a:lvl1pPr algn="r">
              <a:defRPr sz="1600" b="0">
                <a:solidFill>
                  <a:srgbClr val="8C8F98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algn="ctr"/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Оператор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актіні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бекітеді</a:t>
            </a:r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14617959" y="953399"/>
            <a:ext cx="381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Lorem Ipsum is simply dummy text of the printing and typesetting industry Ipsum"/>
          <p:cNvSpPr txBox="1"/>
          <p:nvPr/>
        </p:nvSpPr>
        <p:spPr>
          <a:xfrm>
            <a:off x="15025853" y="485309"/>
            <a:ext cx="1431609" cy="37890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8574" tIns="28574" rIns="28574" bIns="28574" numCol="1" anchor="t">
            <a:noAutofit/>
          </a:bodyPr>
          <a:lstStyle>
            <a:lvl1pPr algn="r">
              <a:defRPr sz="1600" b="0">
                <a:solidFill>
                  <a:srgbClr val="8C8F98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algn="ctr"/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МДҰ ЭСФ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қояды</a:t>
            </a:r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4" name="Прямая со стрелкой 123"/>
          <p:cNvCxnSpPr/>
          <p:nvPr/>
        </p:nvCxnSpPr>
        <p:spPr>
          <a:xfrm>
            <a:off x="16457462" y="939324"/>
            <a:ext cx="381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Lorem Ipsum is simply dummy text of the printing and typesetting industry Ipsum"/>
          <p:cNvSpPr txBox="1"/>
          <p:nvPr/>
        </p:nvSpPr>
        <p:spPr>
          <a:xfrm>
            <a:off x="16865356" y="574495"/>
            <a:ext cx="1431609" cy="37890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8574" tIns="28574" rIns="28574" bIns="28574" numCol="1" anchor="t">
            <a:noAutofit/>
          </a:bodyPr>
          <a:lstStyle>
            <a:lvl1pPr algn="r">
              <a:defRPr sz="1600" b="0">
                <a:solidFill>
                  <a:srgbClr val="8C8F98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algn="ctr"/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Оператор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төлем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жасайды</a:t>
            </a:r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6" name="Соединительная линия уступом 125"/>
          <p:cNvCxnSpPr/>
          <p:nvPr/>
        </p:nvCxnSpPr>
        <p:spPr>
          <a:xfrm>
            <a:off x="11291350" y="2094994"/>
            <a:ext cx="1938287" cy="699611"/>
          </a:xfrm>
          <a:prstGeom prst="bentConnector3">
            <a:avLst>
              <a:gd name="adj1" fmla="val 6248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9" name="Группа 118"/>
          <p:cNvGrpSpPr/>
          <p:nvPr/>
        </p:nvGrpSpPr>
        <p:grpSpPr>
          <a:xfrm>
            <a:off x="12190352" y="2375491"/>
            <a:ext cx="727410" cy="560118"/>
            <a:chOff x="12493493" y="3879841"/>
            <a:chExt cx="727410" cy="560118"/>
          </a:xfrm>
        </p:grpSpPr>
        <p:sp>
          <p:nvSpPr>
            <p:cNvPr id="120" name="Овал 119"/>
            <p:cNvSpPr/>
            <p:nvPr/>
          </p:nvSpPr>
          <p:spPr>
            <a:xfrm>
              <a:off x="12493493" y="3879841"/>
              <a:ext cx="612907" cy="560118"/>
            </a:xfrm>
            <a:prstGeom prst="ellipse">
              <a:avLst/>
            </a:prstGeom>
            <a:solidFill>
              <a:srgbClr val="FF49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Прямоугольник 120"/>
            <p:cNvSpPr/>
            <p:nvPr/>
          </p:nvSpPr>
          <p:spPr>
            <a:xfrm>
              <a:off x="12510259" y="3975234"/>
              <a:ext cx="7106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k-KZ" b="1" dirty="0">
                  <a:latin typeface="Arial" panose="020B0604020202020204" pitchFamily="34" charset="0"/>
                  <a:cs typeface="Arial" panose="020B0604020202020204" pitchFamily="34" charset="0"/>
                </a:rPr>
                <a:t>ЖОҚ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7" name="Lorem Ipsum is simply dummy text of the printing and typesetting industry Ipsum"/>
          <p:cNvSpPr txBox="1"/>
          <p:nvPr/>
        </p:nvSpPr>
        <p:spPr>
          <a:xfrm>
            <a:off x="13186349" y="2510638"/>
            <a:ext cx="1596890" cy="37890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8574" tIns="28574" rIns="28574" bIns="28574" numCol="1" anchor="t">
            <a:noAutofit/>
          </a:bodyPr>
          <a:lstStyle>
            <a:lvl1pPr algn="r">
              <a:defRPr sz="1600" b="0">
                <a:solidFill>
                  <a:srgbClr val="8C8F98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algn="ctr"/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МДҰ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табельді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ЖАО АЖ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жұмысын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өңдейді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8" name="Прямая со стрелкой 127"/>
          <p:cNvCxnSpPr/>
          <p:nvPr/>
        </p:nvCxnSpPr>
        <p:spPr>
          <a:xfrm>
            <a:off x="14835353" y="2837833"/>
            <a:ext cx="381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Lorem Ipsum is simply dummy text of the printing and typesetting industry Ipsum"/>
          <p:cNvSpPr txBox="1"/>
          <p:nvPr/>
        </p:nvSpPr>
        <p:spPr>
          <a:xfrm>
            <a:off x="15392400" y="2588936"/>
            <a:ext cx="1818192" cy="132043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8574" tIns="28574" rIns="28574" bIns="28574" numCol="1" anchor="t">
            <a:noAutofit/>
          </a:bodyPr>
          <a:lstStyle>
            <a:lvl1pPr algn="r">
              <a:defRPr sz="1600" b="0">
                <a:solidFill>
                  <a:srgbClr val="8C8F98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algn="ctr"/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Оператор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түзетілген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табель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есеп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айырады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8328" y="1285202"/>
            <a:ext cx="1111620" cy="1111620"/>
          </a:xfrm>
          <a:prstGeom prst="rect">
            <a:avLst/>
          </a:prstGeom>
        </p:spPr>
      </p:pic>
      <p:sp>
        <p:nvSpPr>
          <p:cNvPr id="76" name="Прямоугольник 75"/>
          <p:cNvSpPr/>
          <p:nvPr/>
        </p:nvSpPr>
        <p:spPr>
          <a:xfrm>
            <a:off x="230517" y="3728225"/>
            <a:ext cx="6400180" cy="1077218"/>
          </a:xfrm>
          <a:prstGeom prst="rect">
            <a:avLst/>
          </a:prstGeom>
          <a:ln w="6350"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ru-RU" sz="16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ЖАО  АЖ 1 </a:t>
            </a:r>
            <a:r>
              <a:rPr lang="ru-RU" sz="16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нен</a:t>
            </a:r>
            <a:r>
              <a:rPr lang="ru-RU" sz="16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15 </a:t>
            </a:r>
            <a:r>
              <a:rPr lang="ru-RU" sz="16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дейін</a:t>
            </a:r>
            <a:r>
              <a:rPr lang="ru-RU" sz="16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16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қатысу</a:t>
            </a:r>
            <a:r>
              <a:rPr lang="ru-RU" sz="16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16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фактісі</a:t>
            </a:r>
            <a:r>
              <a:rPr lang="ru-RU" sz="16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16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бойынша</a:t>
            </a:r>
            <a:r>
              <a:rPr lang="ru-RU" sz="16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, 15-нен </a:t>
            </a:r>
            <a:r>
              <a:rPr lang="ru-RU" sz="16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кейін</a:t>
            </a:r>
            <a:r>
              <a:rPr lang="ru-RU" sz="16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16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болжам</a:t>
            </a:r>
            <a:r>
              <a:rPr lang="ru-RU" sz="16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16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бойынша</a:t>
            </a:r>
            <a:r>
              <a:rPr lang="ru-RU" sz="16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табель </a:t>
            </a:r>
            <a:r>
              <a:rPr lang="ru-RU" sz="16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қалыптастырады</a:t>
            </a:r>
            <a:endParaRPr lang="ru-RU" sz="1600" spc="10" dirty="0">
              <a:solidFill>
                <a:srgbClr val="000000"/>
              </a:solidFill>
              <a:latin typeface="Arial" panose="020B0604020202020204" pitchFamily="34" charset="0"/>
              <a:ea typeface="Fira Sans Light"/>
              <a:cs typeface="Arial" panose="020B0604020202020204" pitchFamily="34" charset="0"/>
              <a:sym typeface="Fira Sans Light"/>
            </a:endParaRPr>
          </a:p>
          <a:p>
            <a:r>
              <a:rPr lang="ru-RU" sz="16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Келесі</a:t>
            </a:r>
            <a:r>
              <a:rPr lang="ru-RU" sz="16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16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айдың</a:t>
            </a:r>
            <a:r>
              <a:rPr lang="ru-RU" sz="16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1 –</a:t>
            </a:r>
            <a:r>
              <a:rPr lang="ru-RU" sz="16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нен</a:t>
            </a:r>
            <a:r>
              <a:rPr lang="ru-RU" sz="16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10-на </a:t>
            </a:r>
            <a:r>
              <a:rPr lang="ru-RU" sz="16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дейін</a:t>
            </a:r>
            <a:r>
              <a:rPr lang="ru-RU" sz="16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16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ата</a:t>
            </a:r>
            <a:r>
              <a:rPr lang="ru-RU" sz="16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–</a:t>
            </a:r>
            <a:r>
              <a:rPr lang="ru-RU" sz="16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ана</a:t>
            </a:r>
            <a:r>
              <a:rPr lang="ru-RU" sz="16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16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табельге</a:t>
            </a:r>
            <a:r>
              <a:rPr lang="ru-RU" sz="16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16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қол</a:t>
            </a:r>
            <a:r>
              <a:rPr lang="ru-RU" sz="16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16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қояды</a:t>
            </a:r>
            <a:endParaRPr lang="ru-RU" sz="1600" spc="10" dirty="0">
              <a:solidFill>
                <a:srgbClr val="000000"/>
              </a:solidFill>
              <a:latin typeface="Arial" panose="020B0604020202020204" pitchFamily="34" charset="0"/>
              <a:ea typeface="Fira Sans Light"/>
              <a:cs typeface="Arial" panose="020B0604020202020204" pitchFamily="34" charset="0"/>
              <a:sym typeface="Fira Sans Light"/>
            </a:endParaRPr>
          </a:p>
          <a:p>
            <a:r>
              <a:rPr lang="ru-RU" sz="1600" spc="1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Алдыңғы</a:t>
            </a:r>
            <a:r>
              <a:rPr lang="ru-RU" sz="160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1600" spc="1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айға</a:t>
            </a:r>
            <a:r>
              <a:rPr lang="ru-RU" sz="160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1600" spc="1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қайта</a:t>
            </a:r>
            <a:r>
              <a:rPr lang="ru-RU" sz="160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1600" spc="1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есептеу</a:t>
            </a:r>
            <a:r>
              <a:rPr lang="ru-RU" sz="160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1600" spc="1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жүргізіледі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9342" y="3684135"/>
            <a:ext cx="6531355" cy="1674896"/>
          </a:xfrm>
          <a:prstGeom prst="roundRect">
            <a:avLst/>
          </a:prstGeom>
          <a:noFill/>
          <a:ln w="9525">
            <a:solidFill>
              <a:srgbClr val="1836B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Lorem Ipsum is simply dummy text of the printing and typesetting industry Ipsum"/>
          <p:cNvSpPr txBox="1"/>
          <p:nvPr/>
        </p:nvSpPr>
        <p:spPr>
          <a:xfrm>
            <a:off x="6243538" y="6345923"/>
            <a:ext cx="5850634" cy="61594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8574" tIns="28574" rIns="28574" bIns="28574" numCol="1" anchor="t">
            <a:noAutofit/>
          </a:bodyPr>
          <a:lstStyle>
            <a:lvl1pPr algn="r">
              <a:defRPr sz="1600" b="0">
                <a:solidFill>
                  <a:srgbClr val="8C8F98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algn="l"/>
            <a:r>
              <a:rPr lang="ru-RU" sz="2800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ВАУЧЕР </a:t>
            </a:r>
            <a:r>
              <a:rPr lang="ru-RU" sz="2800" b="1" dirty="0" err="1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қаржыландырылады</a:t>
            </a:r>
            <a:r>
              <a:rPr lang="ru-RU" sz="2800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80" name="Группа 79"/>
          <p:cNvGrpSpPr/>
          <p:nvPr/>
        </p:nvGrpSpPr>
        <p:grpSpPr>
          <a:xfrm>
            <a:off x="26401" y="7870913"/>
            <a:ext cx="5870575" cy="1908583"/>
            <a:chOff x="32545" y="1949368"/>
            <a:chExt cx="5004197" cy="685739"/>
          </a:xfrm>
        </p:grpSpPr>
        <p:sp>
          <p:nvSpPr>
            <p:cNvPr id="81" name="Прямоугольник 80"/>
            <p:cNvSpPr/>
            <p:nvPr/>
          </p:nvSpPr>
          <p:spPr>
            <a:xfrm>
              <a:off x="1023433" y="1949368"/>
              <a:ext cx="4013309" cy="513591"/>
            </a:xfrm>
            <a:prstGeom prst="rect">
              <a:avLst/>
            </a:prstGeom>
            <a:noFill/>
            <a:ln w="9525">
              <a:solidFill>
                <a:srgbClr val="A066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82" name="Group 11"/>
            <p:cNvGrpSpPr/>
            <p:nvPr/>
          </p:nvGrpSpPr>
          <p:grpSpPr>
            <a:xfrm>
              <a:off x="32545" y="1949979"/>
              <a:ext cx="1401544" cy="525732"/>
              <a:chOff x="-717594" y="158799"/>
              <a:chExt cx="1360510" cy="507301"/>
            </a:xfrm>
          </p:grpSpPr>
          <p:grpSp>
            <p:nvGrpSpPr>
              <p:cNvPr id="84" name="Group 12"/>
              <p:cNvGrpSpPr/>
              <p:nvPr/>
            </p:nvGrpSpPr>
            <p:grpSpPr>
              <a:xfrm rot="-10800000">
                <a:off x="-717594" y="158799"/>
                <a:ext cx="1360510" cy="507301"/>
                <a:chOff x="2014260" y="1032645"/>
                <a:chExt cx="8863344" cy="3304923"/>
              </a:xfrm>
            </p:grpSpPr>
            <p:sp>
              <p:nvSpPr>
                <p:cNvPr id="86" name="Freeform 13"/>
                <p:cNvSpPr/>
                <p:nvPr/>
              </p:nvSpPr>
              <p:spPr>
                <a:xfrm>
                  <a:off x="2014260" y="1032645"/>
                  <a:ext cx="8863344" cy="3304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2680" h="5372100">
                      <a:moveTo>
                        <a:pt x="4652010" y="0"/>
                      </a:moveTo>
                      <a:lnTo>
                        <a:pt x="1550670" y="0"/>
                      </a:lnTo>
                      <a:lnTo>
                        <a:pt x="0" y="2686050"/>
                      </a:lnTo>
                      <a:lnTo>
                        <a:pt x="1550670" y="5372100"/>
                      </a:lnTo>
                      <a:lnTo>
                        <a:pt x="4652010" y="5372100"/>
                      </a:lnTo>
                      <a:lnTo>
                        <a:pt x="6202680" y="2686050"/>
                      </a:lnTo>
                      <a:lnTo>
                        <a:pt x="4652010" y="0"/>
                      </a:lnTo>
                      <a:close/>
                    </a:path>
                  </a:pathLst>
                </a:custGeom>
                <a:solidFill>
                  <a:srgbClr val="A066CB"/>
                </a:solidFill>
              </p:spPr>
            </p:sp>
          </p:grpSp>
          <p:sp>
            <p:nvSpPr>
              <p:cNvPr id="85" name="TextBox 14"/>
              <p:cNvSpPr txBox="1"/>
              <p:nvPr/>
            </p:nvSpPr>
            <p:spPr>
              <a:xfrm>
                <a:off x="-620063" y="412449"/>
                <a:ext cx="1122295" cy="14227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3240"/>
                  </a:lnSpc>
                  <a:spcBef>
                    <a:spcPct val="0"/>
                  </a:spcBef>
                </a:pPr>
                <a:r>
                  <a:rPr lang="en-US" sz="6000" b="1" spc="-46" dirty="0">
                    <a:solidFill>
                      <a:srgbClr val="FFFFFF"/>
                    </a:solidFill>
                    <a:latin typeface="Arial" panose="020B0604020202020204" pitchFamily="34" charset="0"/>
                    <a:ea typeface="Fira Sans Medium"/>
                    <a:cs typeface="Arial" panose="020B0604020202020204" pitchFamily="34" charset="0"/>
                    <a:sym typeface="Fira Sans Medium"/>
                  </a:rPr>
                  <a:t>01</a:t>
                </a:r>
              </a:p>
            </p:txBody>
          </p:sp>
        </p:grpSp>
        <p:sp>
          <p:nvSpPr>
            <p:cNvPr id="83" name="Lorem Ipsum is simply dummy text of the printing and typesetting industry Ipsum"/>
            <p:cNvSpPr txBox="1"/>
            <p:nvPr/>
          </p:nvSpPr>
          <p:spPr>
            <a:xfrm>
              <a:off x="1381144" y="2019162"/>
              <a:ext cx="3257189" cy="61594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8574" tIns="28574" rIns="28574" bIns="28574" numCol="1" anchor="t">
              <a:noAutofit/>
            </a:bodyPr>
            <a:lstStyle>
              <a:lvl1pPr algn="r">
                <a:defRPr sz="1600" b="0">
                  <a:solidFill>
                    <a:srgbClr val="8C8F98"/>
                  </a:solidFill>
                  <a:latin typeface="Barlow Medium"/>
                  <a:ea typeface="Barlow Medium"/>
                  <a:cs typeface="Barlow Medium"/>
                  <a:sym typeface="Barlow Medium"/>
                </a:defRPr>
              </a:lvl1pPr>
            </a:lstStyle>
            <a:p>
              <a:pPr algn="ctr"/>
              <a:r>
                <a:rPr lang="ru-RU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Бала </a:t>
              </a:r>
              <a:r>
                <a:rPr lang="ru-RU" sz="28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шынымен</a:t>
              </a:r>
              <a:r>
                <a:rPr lang="ru-RU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8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балабақшаға</a:t>
              </a:r>
              <a:r>
                <a:rPr lang="ru-RU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барса </a:t>
              </a:r>
              <a:endParaRPr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7" name="Lorem Ipsum is simply dummy text of the printing and typesetting industry Ipsum"/>
          <p:cNvSpPr txBox="1"/>
          <p:nvPr/>
        </p:nvSpPr>
        <p:spPr>
          <a:xfrm>
            <a:off x="7510320" y="8066056"/>
            <a:ext cx="4525791" cy="61594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8574" tIns="28574" rIns="28574" bIns="28574" numCol="1" anchor="t">
            <a:noAutofit/>
          </a:bodyPr>
          <a:lstStyle>
            <a:lvl1pPr algn="r">
              <a:defRPr sz="1600" b="0">
                <a:solidFill>
                  <a:srgbClr val="8C8F98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algn="ctr"/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Баланың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еңбекке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жарамсыздық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парағы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болған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жағдайда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Ата-ананың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еңбек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демалысына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өтініш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беруі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(60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күн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Lorem Ipsum is simply dummy text of the printing and typesetting industry Ipsum"/>
          <p:cNvSpPr txBox="1"/>
          <p:nvPr/>
        </p:nvSpPr>
        <p:spPr>
          <a:xfrm>
            <a:off x="13845306" y="8017956"/>
            <a:ext cx="4396400" cy="61594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8574" tIns="28574" rIns="28574" bIns="28574" numCol="1" anchor="t">
            <a:noAutofit/>
          </a:bodyPr>
          <a:lstStyle>
            <a:lvl1pPr algn="r">
              <a:defRPr sz="1600" b="0">
                <a:solidFill>
                  <a:srgbClr val="8C8F98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algn="ctr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Баланың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балабақшаға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бармауы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ағымдағы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күнтізбелік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барысында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барлығы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40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күннен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аспаған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жағдайда</a:t>
            </a:r>
            <a:endParaRPr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9" name="Рисунок 88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934730"/>
            <a:ext cx="1063561" cy="1034621"/>
          </a:xfrm>
          <a:prstGeom prst="rect">
            <a:avLst/>
          </a:prstGeom>
        </p:spPr>
      </p:pic>
      <p:grpSp>
        <p:nvGrpSpPr>
          <p:cNvPr id="143" name="Группа 142"/>
          <p:cNvGrpSpPr/>
          <p:nvPr/>
        </p:nvGrpSpPr>
        <p:grpSpPr>
          <a:xfrm>
            <a:off x="6038478" y="7900580"/>
            <a:ext cx="5870575" cy="1464944"/>
            <a:chOff x="32545" y="1949368"/>
            <a:chExt cx="5004197" cy="526343"/>
          </a:xfrm>
        </p:grpSpPr>
        <p:sp>
          <p:nvSpPr>
            <p:cNvPr id="144" name="Прямоугольник 143"/>
            <p:cNvSpPr/>
            <p:nvPr/>
          </p:nvSpPr>
          <p:spPr>
            <a:xfrm>
              <a:off x="1023433" y="1949368"/>
              <a:ext cx="4013309" cy="513591"/>
            </a:xfrm>
            <a:prstGeom prst="rect">
              <a:avLst/>
            </a:prstGeom>
            <a:noFill/>
            <a:ln w="9525">
              <a:solidFill>
                <a:srgbClr val="A066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45" name="Group 11"/>
            <p:cNvGrpSpPr/>
            <p:nvPr/>
          </p:nvGrpSpPr>
          <p:grpSpPr>
            <a:xfrm>
              <a:off x="32545" y="1949979"/>
              <a:ext cx="1401544" cy="525732"/>
              <a:chOff x="-717594" y="158799"/>
              <a:chExt cx="1360510" cy="507301"/>
            </a:xfrm>
          </p:grpSpPr>
          <p:grpSp>
            <p:nvGrpSpPr>
              <p:cNvPr id="147" name="Group 12"/>
              <p:cNvGrpSpPr/>
              <p:nvPr/>
            </p:nvGrpSpPr>
            <p:grpSpPr>
              <a:xfrm rot="-10800000">
                <a:off x="-717594" y="158799"/>
                <a:ext cx="1360510" cy="507301"/>
                <a:chOff x="2014260" y="1032645"/>
                <a:chExt cx="8863344" cy="3304923"/>
              </a:xfrm>
            </p:grpSpPr>
            <p:sp>
              <p:nvSpPr>
                <p:cNvPr id="149" name="Freeform 13"/>
                <p:cNvSpPr/>
                <p:nvPr/>
              </p:nvSpPr>
              <p:spPr>
                <a:xfrm>
                  <a:off x="2014260" y="1032645"/>
                  <a:ext cx="8863344" cy="3304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2680" h="5372100">
                      <a:moveTo>
                        <a:pt x="4652010" y="0"/>
                      </a:moveTo>
                      <a:lnTo>
                        <a:pt x="1550670" y="0"/>
                      </a:lnTo>
                      <a:lnTo>
                        <a:pt x="0" y="2686050"/>
                      </a:lnTo>
                      <a:lnTo>
                        <a:pt x="1550670" y="5372100"/>
                      </a:lnTo>
                      <a:lnTo>
                        <a:pt x="4652010" y="5372100"/>
                      </a:lnTo>
                      <a:lnTo>
                        <a:pt x="6202680" y="2686050"/>
                      </a:lnTo>
                      <a:lnTo>
                        <a:pt x="4652010" y="0"/>
                      </a:lnTo>
                      <a:close/>
                    </a:path>
                  </a:pathLst>
                </a:custGeom>
                <a:solidFill>
                  <a:srgbClr val="A066CB"/>
                </a:solidFill>
              </p:spPr>
            </p:sp>
          </p:grpSp>
          <p:sp>
            <p:nvSpPr>
              <p:cNvPr id="148" name="TextBox 14"/>
              <p:cNvSpPr txBox="1"/>
              <p:nvPr/>
            </p:nvSpPr>
            <p:spPr>
              <a:xfrm>
                <a:off x="-620063" y="412449"/>
                <a:ext cx="1122295" cy="16743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3240"/>
                  </a:lnSpc>
                  <a:spcBef>
                    <a:spcPct val="0"/>
                  </a:spcBef>
                </a:pPr>
                <a:r>
                  <a:rPr lang="en-US" sz="6000" b="1" spc="-46" dirty="0">
                    <a:solidFill>
                      <a:srgbClr val="FFFFFF"/>
                    </a:solidFill>
                    <a:latin typeface="Arial" panose="020B0604020202020204" pitchFamily="34" charset="0"/>
                    <a:ea typeface="Fira Sans Medium"/>
                    <a:cs typeface="Arial" panose="020B0604020202020204" pitchFamily="34" charset="0"/>
                    <a:sym typeface="Fira Sans Medium"/>
                  </a:rPr>
                  <a:t>0</a:t>
                </a:r>
                <a:r>
                  <a:rPr lang="ru-RU" sz="6000" b="1" spc="-46" dirty="0">
                    <a:solidFill>
                      <a:srgbClr val="FFFFFF"/>
                    </a:solidFill>
                    <a:latin typeface="Arial" panose="020B0604020202020204" pitchFamily="34" charset="0"/>
                    <a:ea typeface="Fira Sans Medium"/>
                    <a:cs typeface="Arial" panose="020B0604020202020204" pitchFamily="34" charset="0"/>
                    <a:sym typeface="Fira Sans Medium"/>
                  </a:rPr>
                  <a:t>2</a:t>
                </a:r>
                <a:endParaRPr lang="en-US" sz="6000" b="1" spc="-46" dirty="0">
                  <a:solidFill>
                    <a:srgbClr val="FFFFFF"/>
                  </a:solidFill>
                  <a:latin typeface="Arial" panose="020B0604020202020204" pitchFamily="34" charset="0"/>
                  <a:ea typeface="Fira Sans Medium"/>
                  <a:cs typeface="Arial" panose="020B0604020202020204" pitchFamily="34" charset="0"/>
                  <a:sym typeface="Fira Sans Medium"/>
                </a:endParaRPr>
              </a:p>
            </p:txBody>
          </p:sp>
        </p:grpSp>
      </p:grpSp>
      <p:grpSp>
        <p:nvGrpSpPr>
          <p:cNvPr id="150" name="Группа 149"/>
          <p:cNvGrpSpPr/>
          <p:nvPr/>
        </p:nvGrpSpPr>
        <p:grpSpPr>
          <a:xfrm>
            <a:off x="12170701" y="7870913"/>
            <a:ext cx="6057929" cy="1464944"/>
            <a:chOff x="32545" y="1949368"/>
            <a:chExt cx="5030843" cy="526343"/>
          </a:xfrm>
        </p:grpSpPr>
        <p:sp>
          <p:nvSpPr>
            <p:cNvPr id="151" name="Прямоугольник 150"/>
            <p:cNvSpPr/>
            <p:nvPr/>
          </p:nvSpPr>
          <p:spPr>
            <a:xfrm>
              <a:off x="1023432" y="1949368"/>
              <a:ext cx="4039956" cy="513591"/>
            </a:xfrm>
            <a:prstGeom prst="rect">
              <a:avLst/>
            </a:prstGeom>
            <a:noFill/>
            <a:ln w="9525">
              <a:solidFill>
                <a:srgbClr val="A066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52" name="Group 11"/>
            <p:cNvGrpSpPr/>
            <p:nvPr/>
          </p:nvGrpSpPr>
          <p:grpSpPr>
            <a:xfrm>
              <a:off x="32545" y="1949979"/>
              <a:ext cx="1401544" cy="525732"/>
              <a:chOff x="-717594" y="158799"/>
              <a:chExt cx="1360510" cy="507301"/>
            </a:xfrm>
          </p:grpSpPr>
          <p:grpSp>
            <p:nvGrpSpPr>
              <p:cNvPr id="153" name="Group 12"/>
              <p:cNvGrpSpPr/>
              <p:nvPr/>
            </p:nvGrpSpPr>
            <p:grpSpPr>
              <a:xfrm rot="-10800000">
                <a:off x="-717594" y="158799"/>
                <a:ext cx="1360510" cy="507301"/>
                <a:chOff x="2014260" y="1032645"/>
                <a:chExt cx="8863344" cy="3304923"/>
              </a:xfrm>
            </p:grpSpPr>
            <p:sp>
              <p:nvSpPr>
                <p:cNvPr id="155" name="Freeform 13"/>
                <p:cNvSpPr/>
                <p:nvPr/>
              </p:nvSpPr>
              <p:spPr>
                <a:xfrm>
                  <a:off x="2014260" y="1032645"/>
                  <a:ext cx="8863344" cy="3304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2680" h="5372100">
                      <a:moveTo>
                        <a:pt x="4652010" y="0"/>
                      </a:moveTo>
                      <a:lnTo>
                        <a:pt x="1550670" y="0"/>
                      </a:lnTo>
                      <a:lnTo>
                        <a:pt x="0" y="2686050"/>
                      </a:lnTo>
                      <a:lnTo>
                        <a:pt x="1550670" y="5372100"/>
                      </a:lnTo>
                      <a:lnTo>
                        <a:pt x="4652010" y="5372100"/>
                      </a:lnTo>
                      <a:lnTo>
                        <a:pt x="6202680" y="2686050"/>
                      </a:lnTo>
                      <a:lnTo>
                        <a:pt x="4652010" y="0"/>
                      </a:lnTo>
                      <a:close/>
                    </a:path>
                  </a:pathLst>
                </a:custGeom>
                <a:solidFill>
                  <a:srgbClr val="A066CB"/>
                </a:solidFill>
              </p:spPr>
            </p:sp>
          </p:grpSp>
          <p:sp>
            <p:nvSpPr>
              <p:cNvPr id="154" name="TextBox 14"/>
              <p:cNvSpPr txBox="1"/>
              <p:nvPr/>
            </p:nvSpPr>
            <p:spPr>
              <a:xfrm>
                <a:off x="-620063" y="412449"/>
                <a:ext cx="1122295" cy="16743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3240"/>
                  </a:lnSpc>
                  <a:spcBef>
                    <a:spcPct val="0"/>
                  </a:spcBef>
                </a:pPr>
                <a:r>
                  <a:rPr lang="en-US" sz="6000" b="1" spc="-46" dirty="0">
                    <a:solidFill>
                      <a:srgbClr val="FFFFFF"/>
                    </a:solidFill>
                    <a:latin typeface="Arial" panose="020B0604020202020204" pitchFamily="34" charset="0"/>
                    <a:ea typeface="Fira Sans Medium"/>
                    <a:cs typeface="Arial" panose="020B0604020202020204" pitchFamily="34" charset="0"/>
                    <a:sym typeface="Fira Sans Medium"/>
                  </a:rPr>
                  <a:t>0</a:t>
                </a:r>
                <a:r>
                  <a:rPr lang="ru-RU" sz="6000" b="1" spc="-46" dirty="0">
                    <a:solidFill>
                      <a:srgbClr val="FFFFFF"/>
                    </a:solidFill>
                    <a:latin typeface="Arial" panose="020B0604020202020204" pitchFamily="34" charset="0"/>
                    <a:ea typeface="Fira Sans Medium"/>
                    <a:cs typeface="Arial" panose="020B0604020202020204" pitchFamily="34" charset="0"/>
                    <a:sym typeface="Fira Sans Medium"/>
                  </a:rPr>
                  <a:t>3</a:t>
                </a:r>
                <a:endParaRPr lang="en-US" sz="6000" b="1" spc="-46" dirty="0">
                  <a:solidFill>
                    <a:srgbClr val="FFFFFF"/>
                  </a:solidFill>
                  <a:latin typeface="Arial" panose="020B0604020202020204" pitchFamily="34" charset="0"/>
                  <a:ea typeface="Fira Sans Medium"/>
                  <a:cs typeface="Arial" panose="020B0604020202020204" pitchFamily="34" charset="0"/>
                  <a:sym typeface="Fira Sans Medium"/>
                </a:endParaRPr>
              </a:p>
            </p:txBody>
          </p:sp>
        </p:grpSp>
      </p:grpSp>
      <p:sp>
        <p:nvSpPr>
          <p:cNvPr id="156" name="Прямоугольник 155"/>
          <p:cNvSpPr/>
          <p:nvPr/>
        </p:nvSpPr>
        <p:spPr>
          <a:xfrm>
            <a:off x="17533515" y="219480"/>
            <a:ext cx="741485" cy="367252"/>
          </a:xfrm>
          <a:prstGeom prst="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cxnSp>
        <p:nvCxnSpPr>
          <p:cNvPr id="11" name="Соединительная линия уступом 10"/>
          <p:cNvCxnSpPr>
            <a:stCxn id="129" idx="2"/>
            <a:endCxn id="115" idx="2"/>
          </p:cNvCxnSpPr>
          <p:nvPr/>
        </p:nvCxnSpPr>
        <p:spPr>
          <a:xfrm rot="5400000" flipH="1">
            <a:off x="13482345" y="1090217"/>
            <a:ext cx="95455" cy="5542846"/>
          </a:xfrm>
          <a:prstGeom prst="bentConnector3">
            <a:avLst>
              <a:gd name="adj1" fmla="val -239485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517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-1" y="0"/>
            <a:ext cx="7371027" cy="620315"/>
            <a:chOff x="1521138" y="697844"/>
            <a:chExt cx="9828038" cy="827087"/>
          </a:xfrm>
        </p:grpSpPr>
        <p:grpSp>
          <p:nvGrpSpPr>
            <p:cNvPr id="7" name="Group 15"/>
            <p:cNvGrpSpPr/>
            <p:nvPr/>
          </p:nvGrpSpPr>
          <p:grpSpPr>
            <a:xfrm rot="-10800000">
              <a:off x="1521138" y="697844"/>
              <a:ext cx="9624837" cy="827087"/>
              <a:chOff x="2886227" y="1762128"/>
              <a:chExt cx="22784924" cy="1957970"/>
            </a:xfrm>
          </p:grpSpPr>
          <p:sp>
            <p:nvSpPr>
              <p:cNvPr id="9" name="Freeform 16"/>
              <p:cNvSpPr/>
              <p:nvPr/>
            </p:nvSpPr>
            <p:spPr>
              <a:xfrm>
                <a:off x="2886227" y="1762128"/>
                <a:ext cx="22784924" cy="1957970"/>
              </a:xfrm>
              <a:custGeom>
                <a:avLst/>
                <a:gdLst/>
                <a:ahLst/>
                <a:cxnLst/>
                <a:rect l="l" t="t" r="r" b="b"/>
                <a:pathLst>
                  <a:path w="29272148" h="5372100">
                    <a:moveTo>
                      <a:pt x="27721477" y="0"/>
                    </a:moveTo>
                    <a:lnTo>
                      <a:pt x="1550670" y="0"/>
                    </a:lnTo>
                    <a:lnTo>
                      <a:pt x="0" y="2686050"/>
                    </a:lnTo>
                    <a:lnTo>
                      <a:pt x="1550670" y="5372100"/>
                    </a:lnTo>
                    <a:lnTo>
                      <a:pt x="27721477" y="5372100"/>
                    </a:lnTo>
                    <a:lnTo>
                      <a:pt x="29272148" y="2686050"/>
                    </a:lnTo>
                    <a:lnTo>
                      <a:pt x="27721477" y="0"/>
                    </a:lnTo>
                    <a:close/>
                  </a:path>
                </a:pathLst>
              </a:custGeom>
              <a:solidFill>
                <a:srgbClr val="1836B2"/>
              </a:solidFill>
            </p:spPr>
          </p:sp>
        </p:grpSp>
        <p:sp>
          <p:nvSpPr>
            <p:cNvPr id="8" name="TextBox 17"/>
            <p:cNvSpPr txBox="1"/>
            <p:nvPr/>
          </p:nvSpPr>
          <p:spPr>
            <a:xfrm>
              <a:off x="2611573" y="708427"/>
              <a:ext cx="8737603" cy="65659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kk-KZ" sz="3200" b="1" spc="-139" dirty="0">
                  <a:solidFill>
                    <a:srgbClr val="FFFFFF"/>
                  </a:solidFill>
                  <a:latin typeface="Arial" panose="020B0604020202020204" pitchFamily="34" charset="0"/>
                  <a:ea typeface="Fira Sans Medium"/>
                  <a:cs typeface="Arial" panose="020B0604020202020204" pitchFamily="34" charset="0"/>
                  <a:sym typeface="Fira Sans Medium"/>
                </a:rPr>
                <a:t>Ваучердің күшінің жойылуы</a:t>
              </a:r>
              <a:endParaRPr lang="en-US" sz="3200" b="1" spc="-139" dirty="0">
                <a:solidFill>
                  <a:srgbClr val="FFFFFF"/>
                </a:solidFill>
                <a:latin typeface="Arial" panose="020B0604020202020204" pitchFamily="34" charset="0"/>
                <a:ea typeface="Fira Sans Medium"/>
                <a:cs typeface="Arial" panose="020B0604020202020204" pitchFamily="34" charset="0"/>
                <a:sym typeface="Fira Sans Medium"/>
              </a:endParaRPr>
            </a:p>
          </p:txBody>
        </p:sp>
      </p:grpSp>
      <p:sp>
        <p:nvSpPr>
          <p:cNvPr id="27" name="AutoShape 2" descr="Договор – Бесплатные иконки: бизнес и финанс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9" name="Группа 18"/>
          <p:cNvGrpSpPr/>
          <p:nvPr/>
        </p:nvGrpSpPr>
        <p:grpSpPr>
          <a:xfrm>
            <a:off x="155574" y="1028700"/>
            <a:ext cx="17675226" cy="3010577"/>
            <a:chOff x="155574" y="5660313"/>
            <a:chExt cx="17675226" cy="3010577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307975" y="6687939"/>
              <a:ext cx="17522825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Verdana" panose="020B0604030504040204" pitchFamily="34" charset="0"/>
                <a:buChar char="-"/>
              </a:pP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Тұрғылықты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жерін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басқа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жаққа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ауыстырған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жағдайда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;</a:t>
              </a:r>
            </a:p>
            <a:p>
              <a:pPr marL="285750" indent="-285750">
                <a:buFont typeface="Verdana" panose="020B0604030504040204" pitchFamily="34" charset="0"/>
                <a:buChar char="-"/>
              </a:pP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Бала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қазасы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кезінде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;</a:t>
              </a:r>
            </a:p>
            <a:p>
              <a:pPr marL="342900" indent="-342900">
                <a:buFont typeface="Verdana" panose="020B0604030504040204" pitchFamily="34" charset="0"/>
                <a:buChar char="-"/>
              </a:pP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Екі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ай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қатарынан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қатысу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табелін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растамаған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жағдайда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marL="342900" indent="-342900">
                <a:buFont typeface="Verdana" panose="020B0604030504040204" pitchFamily="34" charset="0"/>
                <a:buChar char="-"/>
              </a:pP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Бала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себепсіз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ағымдағы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жыл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бойынша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жалпы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40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күннен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астам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уақыт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келмеген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жағдайда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Скругленный прямоугольник 101"/>
            <p:cNvSpPr/>
            <p:nvPr/>
          </p:nvSpPr>
          <p:spPr>
            <a:xfrm>
              <a:off x="155574" y="5660313"/>
              <a:ext cx="17675226" cy="3010577"/>
            </a:xfrm>
            <a:prstGeom prst="roundRect">
              <a:avLst/>
            </a:prstGeom>
            <a:noFill/>
            <a:ln w="9525">
              <a:solidFill>
                <a:srgbClr val="1836B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Freeform 13"/>
            <p:cNvSpPr/>
            <p:nvPr/>
          </p:nvSpPr>
          <p:spPr>
            <a:xfrm rot="10800000">
              <a:off x="307975" y="5905500"/>
              <a:ext cx="682625" cy="558841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1836B2"/>
            </a:solidFill>
          </p:spPr>
        </p:sp>
        <p:sp>
          <p:nvSpPr>
            <p:cNvPr id="16" name="Прямоугольник 15"/>
            <p:cNvSpPr/>
            <p:nvPr/>
          </p:nvSpPr>
          <p:spPr>
            <a:xfrm>
              <a:off x="1018795" y="5962344"/>
              <a:ext cx="772237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err="1">
                  <a:solidFill>
                    <a:srgbClr val="A066C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Мынандай</a:t>
              </a:r>
              <a:r>
                <a:rPr lang="ru-RU" sz="2800" b="1" dirty="0">
                  <a:solidFill>
                    <a:srgbClr val="A066C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800" b="1" dirty="0" err="1">
                  <a:solidFill>
                    <a:srgbClr val="A066C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жағдайда</a:t>
              </a:r>
              <a:r>
                <a:rPr lang="ru-RU" sz="2800" b="1" dirty="0">
                  <a:solidFill>
                    <a:srgbClr val="A066C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ваучер </a:t>
              </a:r>
              <a:r>
                <a:rPr lang="ru-RU" sz="2800" b="1" dirty="0" err="1">
                  <a:solidFill>
                    <a:srgbClr val="A066C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күшін</a:t>
              </a:r>
              <a:r>
                <a:rPr lang="ru-RU" sz="2800" b="1" dirty="0">
                  <a:solidFill>
                    <a:srgbClr val="A066C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800" b="1" dirty="0" err="1">
                  <a:solidFill>
                    <a:srgbClr val="A066C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жояды</a:t>
              </a:r>
              <a:r>
                <a:rPr lang="ru-RU" sz="2800" b="1" dirty="0">
                  <a:solidFill>
                    <a:srgbClr val="A066C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145246" y="4838700"/>
            <a:ext cx="17685555" cy="4343400"/>
            <a:chOff x="7989918" y="5660314"/>
            <a:chExt cx="17207174" cy="4343400"/>
          </a:xfrm>
        </p:grpSpPr>
        <p:sp>
          <p:nvSpPr>
            <p:cNvPr id="105" name="Скругленный прямоугольник 104"/>
            <p:cNvSpPr/>
            <p:nvPr/>
          </p:nvSpPr>
          <p:spPr>
            <a:xfrm>
              <a:off x="7989918" y="5660314"/>
              <a:ext cx="17207174" cy="4343400"/>
            </a:xfrm>
            <a:prstGeom prst="roundRect">
              <a:avLst/>
            </a:prstGeom>
            <a:noFill/>
            <a:ln w="9525">
              <a:solidFill>
                <a:srgbClr val="1836B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Freeform 13"/>
            <p:cNvSpPr/>
            <p:nvPr/>
          </p:nvSpPr>
          <p:spPr>
            <a:xfrm rot="10800000">
              <a:off x="8251765" y="5893372"/>
              <a:ext cx="682625" cy="558841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1836B2"/>
            </a:solidFill>
          </p:spPr>
        </p:sp>
        <p:sp>
          <p:nvSpPr>
            <p:cNvPr id="107" name="Прямоугольник 106"/>
            <p:cNvSpPr/>
            <p:nvPr/>
          </p:nvSpPr>
          <p:spPr>
            <a:xfrm>
              <a:off x="8938751" y="5850274"/>
              <a:ext cx="690191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>
                  <a:solidFill>
                    <a:srgbClr val="A066C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БҰ </a:t>
              </a:r>
              <a:r>
                <a:rPr lang="ru-RU" sz="2800" b="1" dirty="0" err="1">
                  <a:solidFill>
                    <a:srgbClr val="A066C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қатысты</a:t>
              </a:r>
              <a:r>
                <a:rPr lang="ru-RU" sz="2800" b="1" dirty="0">
                  <a:solidFill>
                    <a:srgbClr val="A066C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800" b="1" dirty="0" err="1">
                  <a:solidFill>
                    <a:srgbClr val="A066C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қаржыландыруды</a:t>
              </a:r>
              <a:r>
                <a:rPr lang="ru-RU" sz="2800" b="1" dirty="0">
                  <a:solidFill>
                    <a:srgbClr val="A066C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800" b="1" dirty="0" err="1">
                  <a:solidFill>
                    <a:srgbClr val="A066C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тоқтату</a:t>
              </a:r>
              <a:endParaRPr lang="ru-RU" sz="2800" b="1" dirty="0">
                <a:solidFill>
                  <a:srgbClr val="A066C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8227136" y="6619300"/>
              <a:ext cx="16732737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 hangingPunct="0">
                <a:spcAft>
                  <a:spcPts val="0"/>
                </a:spcAft>
                <a:buFontTx/>
                <a:buChar char="-"/>
              </a:pPr>
              <a:r>
                <a:rPr lang="ru-RU" sz="2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балалар</a:t>
              </a:r>
              <a:r>
                <a:rPr lang="ru-RU" sz="2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контингенті</a:t>
              </a:r>
              <a:r>
                <a:rPr lang="ru-RU" sz="2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бойынша</a:t>
              </a:r>
              <a:r>
                <a:rPr lang="ru-RU" sz="2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мәліметтерді</a:t>
              </a:r>
              <a:r>
                <a:rPr lang="ru-RU" sz="2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бұрмалау</a:t>
              </a:r>
              <a:r>
                <a:rPr lang="ru-RU" sz="2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фактілерін</a:t>
              </a:r>
              <a:r>
                <a:rPr lang="ru-RU" sz="2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анықтаумен</a:t>
              </a:r>
              <a:r>
                <a:rPr lang="ru-RU" sz="2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байланысты</a:t>
              </a:r>
              <a:r>
                <a:rPr lang="ru-RU" sz="2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ББ, ББ </a:t>
              </a:r>
              <a:r>
                <a:rPr lang="ru-RU" sz="24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тиісті</a:t>
              </a:r>
              <a:r>
                <a:rPr lang="ru-RU" sz="2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органдардың</a:t>
              </a:r>
              <a:r>
                <a:rPr lang="ru-RU" sz="2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операторларының</a:t>
              </a:r>
              <a:r>
                <a:rPr lang="ru-RU" sz="2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басшылығымен</a:t>
              </a:r>
              <a:r>
                <a:rPr lang="ru-RU" sz="2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тексерулер</a:t>
              </a:r>
              <a:r>
                <a:rPr lang="ru-RU" sz="2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жүргізу</a:t>
              </a:r>
              <a:r>
                <a:rPr lang="ru-RU" sz="2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кезеңінде</a:t>
              </a:r>
              <a:r>
                <a:rPr lang="ru-RU" sz="2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;; </a:t>
              </a:r>
            </a:p>
            <a:p>
              <a:pPr marL="342900" indent="-342900" algn="just" hangingPunct="0">
                <a:spcAft>
                  <a:spcPts val="0"/>
                </a:spcAft>
                <a:buFontTx/>
                <a:buChar char="-"/>
              </a:pPr>
              <a:r>
                <a:rPr lang="ru-RU" sz="2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МДҰ </a:t>
              </a:r>
              <a:r>
                <a:rPr lang="ru-RU" sz="24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қызмет</a:t>
              </a:r>
              <a:r>
                <a:rPr lang="ru-RU" sz="2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көрсетуді</a:t>
              </a:r>
              <a:r>
                <a:rPr lang="ru-RU" sz="2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беруші</a:t>
              </a:r>
              <a:r>
                <a:rPr lang="ru-RU" sz="2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тізімінен</a:t>
              </a:r>
              <a:r>
                <a:rPr lang="ru-RU" sz="2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шығарылған</a:t>
              </a:r>
              <a:r>
                <a:rPr lang="ru-RU" sz="2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жағдайда</a:t>
              </a:r>
              <a:r>
                <a:rPr lang="ru-RU" sz="2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;.</a:t>
              </a:r>
              <a:endPara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8270356" y="8474882"/>
              <a:ext cx="1652082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Tx/>
                <a:buChar char="-"/>
              </a:pP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Басқа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тұрғылықты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аймақтар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тізімінде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болған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жағдайда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;  </a:t>
              </a:r>
            </a:p>
            <a:p>
              <a:pPr marL="342900" indent="-342900">
                <a:buFontTx/>
                <a:buChar char="-"/>
              </a:pP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Ваучердің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күші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жойылғанда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</a:p>
            <a:p>
              <a:pPr marL="342900" indent="-342900">
                <a:buFontTx/>
                <a:buChar char="-"/>
              </a:pP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МДҰ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қызмет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көрсетуді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алмағандығы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жөнінде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ата-анадан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мәлімет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түскенде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Прямоугольник 107"/>
            <p:cNvSpPr/>
            <p:nvPr/>
          </p:nvSpPr>
          <p:spPr>
            <a:xfrm>
              <a:off x="8960557" y="7832014"/>
              <a:ext cx="765834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err="1">
                  <a:solidFill>
                    <a:srgbClr val="A066C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Балаға</a:t>
              </a:r>
              <a:r>
                <a:rPr lang="ru-RU" sz="2800" b="1" dirty="0">
                  <a:solidFill>
                    <a:srgbClr val="A066C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800" b="1" dirty="0" err="1">
                  <a:solidFill>
                    <a:srgbClr val="A066C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қатысты</a:t>
              </a:r>
              <a:r>
                <a:rPr lang="ru-RU" sz="2800" b="1" dirty="0">
                  <a:solidFill>
                    <a:srgbClr val="A066C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800" b="1" dirty="0" err="1">
                  <a:solidFill>
                    <a:srgbClr val="A066C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қаржыландыруды</a:t>
              </a:r>
              <a:r>
                <a:rPr lang="ru-RU" sz="2800" b="1" dirty="0">
                  <a:solidFill>
                    <a:srgbClr val="A066C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800" b="1" dirty="0" err="1">
                  <a:solidFill>
                    <a:srgbClr val="A066C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тоқтату</a:t>
              </a:r>
              <a:endParaRPr lang="ru-RU" sz="2800" b="1" dirty="0">
                <a:solidFill>
                  <a:srgbClr val="A066C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AutoShape 2" descr="Компьютерные иконки Календарь Время, цветной календарь, разное, синий png |  PNGEg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AutoShape 4" descr="Компьютерные иконки Календарь Время, цветной календарь, разное, синий png |  PNGEg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>
            <a:off x="17533515" y="219480"/>
            <a:ext cx="741485" cy="367252"/>
          </a:xfrm>
          <a:prstGeom prst="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437003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2000" y="9715500"/>
            <a:ext cx="16926697" cy="1542251"/>
            <a:chOff x="0" y="0"/>
            <a:chExt cx="58960502" cy="5372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960500" cy="5372100"/>
            </a:xfrm>
            <a:custGeom>
              <a:avLst/>
              <a:gdLst/>
              <a:ahLst/>
              <a:cxnLst/>
              <a:rect l="l" t="t" r="r" b="b"/>
              <a:pathLst>
                <a:path w="58960500" h="5372100">
                  <a:moveTo>
                    <a:pt x="5740982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57409829" y="5372100"/>
                  </a:lnTo>
                  <a:lnTo>
                    <a:pt x="58960500" y="2686050"/>
                  </a:lnTo>
                  <a:lnTo>
                    <a:pt x="57409829" y="0"/>
                  </a:lnTo>
                  <a:close/>
                </a:path>
              </a:pathLst>
            </a:custGeom>
            <a:solidFill>
              <a:srgbClr val="A066CB"/>
            </a:solidFill>
          </p:spPr>
        </p:sp>
      </p:grpSp>
      <p:grpSp>
        <p:nvGrpSpPr>
          <p:cNvPr id="4" name="Группа 3"/>
          <p:cNvGrpSpPr/>
          <p:nvPr/>
        </p:nvGrpSpPr>
        <p:grpSpPr>
          <a:xfrm>
            <a:off x="0" y="0"/>
            <a:ext cx="7218627" cy="1000470"/>
            <a:chOff x="-304801" y="642362"/>
            <a:chExt cx="7218627" cy="1000470"/>
          </a:xfrm>
        </p:grpSpPr>
        <p:sp>
          <p:nvSpPr>
            <p:cNvPr id="5" name="Freeform 16"/>
            <p:cNvSpPr/>
            <p:nvPr/>
          </p:nvSpPr>
          <p:spPr>
            <a:xfrm rot="10800000">
              <a:off x="1308847" y="868706"/>
              <a:ext cx="5582568" cy="774126"/>
            </a:xfrm>
            <a:custGeom>
              <a:avLst/>
              <a:gdLst/>
              <a:ahLst/>
              <a:cxnLst/>
              <a:rect l="l" t="t" r="r" b="b"/>
              <a:pathLst>
                <a:path w="29272148" h="5372100">
                  <a:moveTo>
                    <a:pt x="27721477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27721477" y="5372100"/>
                  </a:lnTo>
                  <a:lnTo>
                    <a:pt x="29272148" y="2686050"/>
                  </a:lnTo>
                  <a:lnTo>
                    <a:pt x="27721477" y="0"/>
                  </a:lnTo>
                  <a:close/>
                </a:path>
              </a:pathLst>
            </a:custGeom>
            <a:solidFill>
              <a:srgbClr val="86C7ED"/>
            </a:solidFill>
          </p:spPr>
        </p:sp>
        <p:grpSp>
          <p:nvGrpSpPr>
            <p:cNvPr id="6" name="Group 14"/>
            <p:cNvGrpSpPr/>
            <p:nvPr/>
          </p:nvGrpSpPr>
          <p:grpSpPr>
            <a:xfrm>
              <a:off x="-304801" y="642362"/>
              <a:ext cx="7218627" cy="779037"/>
              <a:chOff x="1521139" y="697844"/>
              <a:chExt cx="9624837" cy="1038717"/>
            </a:xfrm>
          </p:grpSpPr>
          <p:grpSp>
            <p:nvGrpSpPr>
              <p:cNvPr id="7" name="Group 15"/>
              <p:cNvGrpSpPr/>
              <p:nvPr/>
            </p:nvGrpSpPr>
            <p:grpSpPr>
              <a:xfrm rot="-10800000">
                <a:off x="1521139" y="697844"/>
                <a:ext cx="9624837" cy="1038717"/>
                <a:chOff x="2886224" y="1261133"/>
                <a:chExt cx="22784924" cy="2458962"/>
              </a:xfrm>
            </p:grpSpPr>
            <p:sp>
              <p:nvSpPr>
                <p:cNvPr id="9" name="Freeform 16"/>
                <p:cNvSpPr/>
                <p:nvPr/>
              </p:nvSpPr>
              <p:spPr>
                <a:xfrm>
                  <a:off x="2886224" y="1261133"/>
                  <a:ext cx="22784924" cy="2458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72148" h="5372100">
                      <a:moveTo>
                        <a:pt x="27721477" y="0"/>
                      </a:moveTo>
                      <a:lnTo>
                        <a:pt x="1550670" y="0"/>
                      </a:lnTo>
                      <a:lnTo>
                        <a:pt x="0" y="2686050"/>
                      </a:lnTo>
                      <a:lnTo>
                        <a:pt x="1550670" y="5372100"/>
                      </a:lnTo>
                      <a:lnTo>
                        <a:pt x="27721477" y="5372100"/>
                      </a:lnTo>
                      <a:lnTo>
                        <a:pt x="29272148" y="2686050"/>
                      </a:lnTo>
                      <a:lnTo>
                        <a:pt x="27721477" y="0"/>
                      </a:lnTo>
                      <a:close/>
                    </a:path>
                  </a:pathLst>
                </a:custGeom>
                <a:solidFill>
                  <a:srgbClr val="1836B2"/>
                </a:solidFill>
              </p:spPr>
            </p:sp>
          </p:grpSp>
          <p:sp>
            <p:nvSpPr>
              <p:cNvPr id="8" name="TextBox 17"/>
              <p:cNvSpPr txBox="1"/>
              <p:nvPr/>
            </p:nvSpPr>
            <p:spPr>
              <a:xfrm>
                <a:off x="2164855" y="859128"/>
                <a:ext cx="8737602" cy="65659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ru-RU" sz="3200" b="1" spc="-139" dirty="0" err="1">
                    <a:solidFill>
                      <a:srgbClr val="FFFFFF"/>
                    </a:solidFill>
                    <a:latin typeface="Arial" panose="020B0604020202020204" pitchFamily="34" charset="0"/>
                    <a:ea typeface="Fira Sans Medium"/>
                    <a:cs typeface="Arial" panose="020B0604020202020204" pitchFamily="34" charset="0"/>
                    <a:sym typeface="Fira Sans Medium"/>
                  </a:rPr>
                  <a:t>Тізімдемені</a:t>
                </a:r>
                <a:r>
                  <a:rPr lang="ru-RU" sz="3200" b="1" spc="-139" dirty="0">
                    <a:solidFill>
                      <a:srgbClr val="FFFFFF"/>
                    </a:solidFill>
                    <a:latin typeface="Arial" panose="020B0604020202020204" pitchFamily="34" charset="0"/>
                    <a:ea typeface="Fira Sans Medium"/>
                    <a:cs typeface="Arial" panose="020B0604020202020204" pitchFamily="34" charset="0"/>
                    <a:sym typeface="Fira Sans Medium"/>
                  </a:rPr>
                  <a:t> </a:t>
                </a:r>
                <a:r>
                  <a:rPr lang="ru-RU" sz="3200" b="1" spc="-139" dirty="0" err="1">
                    <a:solidFill>
                      <a:srgbClr val="FFFFFF"/>
                    </a:solidFill>
                    <a:latin typeface="Arial" panose="020B0604020202020204" pitchFamily="34" charset="0"/>
                    <a:ea typeface="Fira Sans Medium"/>
                    <a:cs typeface="Arial" panose="020B0604020202020204" pitchFamily="34" charset="0"/>
                    <a:sym typeface="Fira Sans Medium"/>
                  </a:rPr>
                  <a:t>қалыптастыру</a:t>
                </a:r>
                <a:r>
                  <a:rPr lang="ru-RU" sz="3200" b="1" spc="-139" dirty="0">
                    <a:solidFill>
                      <a:srgbClr val="FFFFFF"/>
                    </a:solidFill>
                    <a:latin typeface="Arial" panose="020B0604020202020204" pitchFamily="34" charset="0"/>
                    <a:ea typeface="Fira Sans Medium"/>
                    <a:cs typeface="Arial" panose="020B0604020202020204" pitchFamily="34" charset="0"/>
                    <a:sym typeface="Fira Sans Medium"/>
                  </a:rPr>
                  <a:t> </a:t>
                </a:r>
                <a:r>
                  <a:rPr lang="ru-RU" sz="3200" b="1" spc="-139" dirty="0" err="1">
                    <a:solidFill>
                      <a:srgbClr val="FFFFFF"/>
                    </a:solidFill>
                    <a:latin typeface="Arial" panose="020B0604020202020204" pitchFamily="34" charset="0"/>
                    <a:ea typeface="Fira Sans Medium"/>
                    <a:cs typeface="Arial" panose="020B0604020202020204" pitchFamily="34" charset="0"/>
                    <a:sym typeface="Fira Sans Medium"/>
                  </a:rPr>
                  <a:t>тәртібі</a:t>
                </a:r>
                <a:r>
                  <a:rPr lang="ru-RU" sz="3200" b="1" spc="-139" dirty="0">
                    <a:solidFill>
                      <a:srgbClr val="FFFFFF"/>
                    </a:solidFill>
                    <a:latin typeface="Arial" panose="020B0604020202020204" pitchFamily="34" charset="0"/>
                    <a:ea typeface="Fira Sans Medium"/>
                    <a:cs typeface="Arial" panose="020B0604020202020204" pitchFamily="34" charset="0"/>
                    <a:sym typeface="Fira Sans Medium"/>
                  </a:rPr>
                  <a:t> </a:t>
                </a:r>
                <a:endParaRPr lang="en-US" sz="3200" b="1" spc="-139" dirty="0">
                  <a:solidFill>
                    <a:srgbClr val="FFFFFF"/>
                  </a:solidFill>
                  <a:latin typeface="Arial" panose="020B0604020202020204" pitchFamily="34" charset="0"/>
                  <a:ea typeface="Fira Sans Medium"/>
                  <a:cs typeface="Arial" panose="020B0604020202020204" pitchFamily="34" charset="0"/>
                  <a:sym typeface="Fira Sans Medium"/>
                </a:endParaRPr>
              </a:p>
            </p:txBody>
          </p:sp>
        </p:grpSp>
      </p:grpSp>
      <p:sp>
        <p:nvSpPr>
          <p:cNvPr id="24" name="Прямоугольник 23"/>
          <p:cNvSpPr/>
          <p:nvPr/>
        </p:nvSpPr>
        <p:spPr>
          <a:xfrm>
            <a:off x="7403200" y="1988906"/>
            <a:ext cx="102614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Форма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бойынша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өтініш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бейнебақылау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камераларының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болуы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туралы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ақпарат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дабыл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түймесі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және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дыбыстық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хабарландыру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тәрбиеленушілерді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медициналық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қамтамасыз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етуді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жүзеге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асыру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жөнінде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келісімшарт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штаттық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кесте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көшірмесі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, 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және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педагогтардың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білімі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туралы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құжаттар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ғимаратты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/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бөлмені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(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болған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жағдайда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)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жалға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алу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келісімшартының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көшірмесі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AutoShape 2" descr="Договор – Бесплатные иконки: бизнес и финанс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7507546" y="5103930"/>
            <a:ext cx="102614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Комиссия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барып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тексеру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нәтижесі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талапқа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сәкес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сәйкес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еместігі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хаттама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толтырады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Тізімдеме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жасайды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3" name="Прямоугольник 42"/>
          <p:cNvSpPr/>
          <p:nvPr/>
        </p:nvSpPr>
        <p:spPr>
          <a:xfrm rot="2114085">
            <a:off x="15806974" y="1126787"/>
            <a:ext cx="2535295" cy="46166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  </a:t>
            </a:r>
            <a:r>
              <a:rPr lang="ru-RU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жоқ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" name="Group 11"/>
          <p:cNvGrpSpPr/>
          <p:nvPr/>
        </p:nvGrpSpPr>
        <p:grpSpPr>
          <a:xfrm>
            <a:off x="398043" y="1351127"/>
            <a:ext cx="714076" cy="618457"/>
            <a:chOff x="0" y="0"/>
            <a:chExt cx="952102" cy="824609"/>
          </a:xfrm>
        </p:grpSpPr>
        <p:grpSp>
          <p:nvGrpSpPr>
            <p:cNvPr id="46" name="Group 12"/>
            <p:cNvGrpSpPr/>
            <p:nvPr/>
          </p:nvGrpSpPr>
          <p:grpSpPr>
            <a:xfrm rot="-10800000">
              <a:off x="0" y="0"/>
              <a:ext cx="952102" cy="824609"/>
              <a:chOff x="0" y="0"/>
              <a:chExt cx="6202680" cy="5372100"/>
            </a:xfrm>
          </p:grpSpPr>
          <p:sp>
            <p:nvSpPr>
              <p:cNvPr id="48" name="Freeform 13"/>
              <p:cNvSpPr/>
              <p:nvPr/>
            </p:nvSpPr>
            <p:spPr>
              <a:xfrm>
                <a:off x="0" y="0"/>
                <a:ext cx="6202680" cy="5372100"/>
              </a:xfrm>
              <a:custGeom>
                <a:avLst/>
                <a:gdLst/>
                <a:ahLst/>
                <a:cxnLst/>
                <a:rect l="l" t="t" r="r" b="b"/>
                <a:pathLst>
                  <a:path w="6202680" h="5372100">
                    <a:moveTo>
                      <a:pt x="4652010" y="0"/>
                    </a:moveTo>
                    <a:lnTo>
                      <a:pt x="1550670" y="0"/>
                    </a:lnTo>
                    <a:lnTo>
                      <a:pt x="0" y="2686050"/>
                    </a:lnTo>
                    <a:lnTo>
                      <a:pt x="1550670" y="5372100"/>
                    </a:lnTo>
                    <a:lnTo>
                      <a:pt x="4652010" y="5372100"/>
                    </a:lnTo>
                    <a:lnTo>
                      <a:pt x="6202680" y="2686050"/>
                    </a:lnTo>
                    <a:lnTo>
                      <a:pt x="4652010" y="0"/>
                    </a:lnTo>
                    <a:close/>
                  </a:path>
                </a:pathLst>
              </a:custGeom>
              <a:solidFill>
                <a:srgbClr val="A066CB"/>
              </a:solidFill>
            </p:spPr>
          </p:sp>
        </p:grpSp>
        <p:sp>
          <p:nvSpPr>
            <p:cNvPr id="47" name="TextBox 14"/>
            <p:cNvSpPr txBox="1"/>
            <p:nvPr/>
          </p:nvSpPr>
          <p:spPr>
            <a:xfrm>
              <a:off x="209517" y="131949"/>
              <a:ext cx="533068" cy="5130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40"/>
                </a:lnSpc>
                <a:spcBef>
                  <a:spcPct val="0"/>
                </a:spcBef>
              </a:pPr>
              <a:r>
                <a:rPr lang="en-US" sz="2314" b="1" spc="-46" dirty="0">
                  <a:solidFill>
                    <a:srgbClr val="FFFFFF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01</a:t>
              </a:r>
            </a:p>
          </p:txBody>
        </p:sp>
      </p:grpSp>
      <p:sp>
        <p:nvSpPr>
          <p:cNvPr id="49" name="Прямоугольник 48"/>
          <p:cNvSpPr/>
          <p:nvPr/>
        </p:nvSpPr>
        <p:spPr>
          <a:xfrm>
            <a:off x="1395266" y="1328763"/>
            <a:ext cx="157407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Жылына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бір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рет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өзінің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ресми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сайтында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Жеткізушілер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тізімдемесін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жасау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құжаттар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қабылданатыны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жөнінде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ақпарат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орналастырады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grpSp>
        <p:nvGrpSpPr>
          <p:cNvPr id="52" name="Group 11"/>
          <p:cNvGrpSpPr/>
          <p:nvPr/>
        </p:nvGrpSpPr>
        <p:grpSpPr>
          <a:xfrm>
            <a:off x="424937" y="2226032"/>
            <a:ext cx="714076" cy="618457"/>
            <a:chOff x="0" y="0"/>
            <a:chExt cx="952102" cy="824609"/>
          </a:xfrm>
        </p:grpSpPr>
        <p:grpSp>
          <p:nvGrpSpPr>
            <p:cNvPr id="53" name="Group 12"/>
            <p:cNvGrpSpPr/>
            <p:nvPr/>
          </p:nvGrpSpPr>
          <p:grpSpPr>
            <a:xfrm rot="-10800000">
              <a:off x="0" y="0"/>
              <a:ext cx="952102" cy="824609"/>
              <a:chOff x="0" y="0"/>
              <a:chExt cx="6202680" cy="5372100"/>
            </a:xfrm>
          </p:grpSpPr>
          <p:sp>
            <p:nvSpPr>
              <p:cNvPr id="56" name="Freeform 13"/>
              <p:cNvSpPr/>
              <p:nvPr/>
            </p:nvSpPr>
            <p:spPr>
              <a:xfrm>
                <a:off x="0" y="0"/>
                <a:ext cx="6202680" cy="5372100"/>
              </a:xfrm>
              <a:custGeom>
                <a:avLst/>
                <a:gdLst/>
                <a:ahLst/>
                <a:cxnLst/>
                <a:rect l="l" t="t" r="r" b="b"/>
                <a:pathLst>
                  <a:path w="6202680" h="5372100">
                    <a:moveTo>
                      <a:pt x="4652010" y="0"/>
                    </a:moveTo>
                    <a:lnTo>
                      <a:pt x="1550670" y="0"/>
                    </a:lnTo>
                    <a:lnTo>
                      <a:pt x="0" y="2686050"/>
                    </a:lnTo>
                    <a:lnTo>
                      <a:pt x="1550670" y="5372100"/>
                    </a:lnTo>
                    <a:lnTo>
                      <a:pt x="4652010" y="5372100"/>
                    </a:lnTo>
                    <a:lnTo>
                      <a:pt x="6202680" y="2686050"/>
                    </a:lnTo>
                    <a:lnTo>
                      <a:pt x="4652010" y="0"/>
                    </a:lnTo>
                    <a:close/>
                  </a:path>
                </a:pathLst>
              </a:custGeom>
              <a:solidFill>
                <a:srgbClr val="A066CB"/>
              </a:solidFill>
            </p:spPr>
          </p:sp>
        </p:grpSp>
        <p:sp>
          <p:nvSpPr>
            <p:cNvPr id="55" name="TextBox 14"/>
            <p:cNvSpPr txBox="1"/>
            <p:nvPr/>
          </p:nvSpPr>
          <p:spPr>
            <a:xfrm>
              <a:off x="209517" y="131949"/>
              <a:ext cx="533068" cy="5130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40"/>
                </a:lnSpc>
                <a:spcBef>
                  <a:spcPct val="0"/>
                </a:spcBef>
              </a:pPr>
              <a:r>
                <a:rPr lang="en-US" sz="2314" b="1" spc="-46" dirty="0">
                  <a:solidFill>
                    <a:srgbClr val="FFFFFF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0</a:t>
              </a:r>
              <a:r>
                <a:rPr lang="ru-RU" sz="2314" b="1" spc="-46" dirty="0">
                  <a:solidFill>
                    <a:srgbClr val="FFFFFF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2</a:t>
              </a:r>
              <a:endParaRPr lang="en-US" sz="2314" b="1" spc="-46" dirty="0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</p:grpSp>
      <p:sp>
        <p:nvSpPr>
          <p:cNvPr id="57" name="Прямоугольник 56"/>
          <p:cNvSpPr/>
          <p:nvPr/>
        </p:nvSpPr>
        <p:spPr>
          <a:xfrm>
            <a:off x="1422160" y="2229812"/>
            <a:ext cx="44374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МДҰ ЖАО АЖ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құжаттарды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тіркейді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Стрелка вправо 57"/>
          <p:cNvSpPr/>
          <p:nvPr/>
        </p:nvSpPr>
        <p:spPr>
          <a:xfrm>
            <a:off x="6505678" y="2251245"/>
            <a:ext cx="609600" cy="620437"/>
          </a:xfrm>
          <a:prstGeom prst="rightArrow">
            <a:avLst>
              <a:gd name="adj1" fmla="val 50000"/>
              <a:gd name="adj2" fmla="val 74265"/>
            </a:avLst>
          </a:prstGeom>
          <a:solidFill>
            <a:srgbClr val="A06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9" name="Group 11"/>
          <p:cNvGrpSpPr/>
          <p:nvPr/>
        </p:nvGrpSpPr>
        <p:grpSpPr>
          <a:xfrm>
            <a:off x="424936" y="3387317"/>
            <a:ext cx="714076" cy="618457"/>
            <a:chOff x="0" y="0"/>
            <a:chExt cx="952102" cy="824609"/>
          </a:xfrm>
        </p:grpSpPr>
        <p:grpSp>
          <p:nvGrpSpPr>
            <p:cNvPr id="60" name="Group 12"/>
            <p:cNvGrpSpPr/>
            <p:nvPr/>
          </p:nvGrpSpPr>
          <p:grpSpPr>
            <a:xfrm rot="-10800000">
              <a:off x="0" y="0"/>
              <a:ext cx="952102" cy="824609"/>
              <a:chOff x="0" y="0"/>
              <a:chExt cx="6202680" cy="5372100"/>
            </a:xfrm>
          </p:grpSpPr>
          <p:sp>
            <p:nvSpPr>
              <p:cNvPr id="62" name="Freeform 13"/>
              <p:cNvSpPr/>
              <p:nvPr/>
            </p:nvSpPr>
            <p:spPr>
              <a:xfrm>
                <a:off x="0" y="0"/>
                <a:ext cx="6202680" cy="5372100"/>
              </a:xfrm>
              <a:custGeom>
                <a:avLst/>
                <a:gdLst/>
                <a:ahLst/>
                <a:cxnLst/>
                <a:rect l="l" t="t" r="r" b="b"/>
                <a:pathLst>
                  <a:path w="6202680" h="5372100">
                    <a:moveTo>
                      <a:pt x="4652010" y="0"/>
                    </a:moveTo>
                    <a:lnTo>
                      <a:pt x="1550670" y="0"/>
                    </a:lnTo>
                    <a:lnTo>
                      <a:pt x="0" y="2686050"/>
                    </a:lnTo>
                    <a:lnTo>
                      <a:pt x="1550670" y="5372100"/>
                    </a:lnTo>
                    <a:lnTo>
                      <a:pt x="4652010" y="5372100"/>
                    </a:lnTo>
                    <a:lnTo>
                      <a:pt x="6202680" y="2686050"/>
                    </a:lnTo>
                    <a:lnTo>
                      <a:pt x="4652010" y="0"/>
                    </a:lnTo>
                    <a:close/>
                  </a:path>
                </a:pathLst>
              </a:custGeom>
              <a:solidFill>
                <a:srgbClr val="A066CB"/>
              </a:solidFill>
            </p:spPr>
          </p:sp>
        </p:grpSp>
        <p:sp>
          <p:nvSpPr>
            <p:cNvPr id="61" name="TextBox 14"/>
            <p:cNvSpPr txBox="1"/>
            <p:nvPr/>
          </p:nvSpPr>
          <p:spPr>
            <a:xfrm>
              <a:off x="209517" y="131949"/>
              <a:ext cx="533068" cy="5130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40"/>
                </a:lnSpc>
                <a:spcBef>
                  <a:spcPct val="0"/>
                </a:spcBef>
              </a:pPr>
              <a:r>
                <a:rPr lang="en-US" sz="2314" b="1" spc="-46" dirty="0">
                  <a:solidFill>
                    <a:srgbClr val="FFFFFF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0</a:t>
              </a:r>
              <a:r>
                <a:rPr lang="ru-RU" sz="2314" b="1" spc="-46" dirty="0">
                  <a:solidFill>
                    <a:srgbClr val="FFFFFF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3</a:t>
              </a:r>
              <a:endParaRPr lang="en-US" sz="2314" b="1" spc="-46" dirty="0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</p:grpSp>
      <p:sp>
        <p:nvSpPr>
          <p:cNvPr id="63" name="Прямоугольник 62"/>
          <p:cNvSpPr/>
          <p:nvPr/>
        </p:nvSpPr>
        <p:spPr>
          <a:xfrm>
            <a:off x="1095127" y="3227096"/>
            <a:ext cx="39974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Құжаттарды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өткізгеннен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кейін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күні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ішінде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құжаттардың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жарамдылығы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мен бар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болуын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тексеруді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жүзеге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асырады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218627" y="3246546"/>
            <a:ext cx="8236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Қызметті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бастау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тоқтату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жөнінде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хабарландыру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МДҰ 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(3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одан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көп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топтарға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медициналық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қызмет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лицензиясы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425138" y="3387317"/>
            <a:ext cx="12658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ЖАО АЖ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5441580" y="4129275"/>
            <a:ext cx="9989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ББ, ББ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7235204" y="4009076"/>
            <a:ext cx="8236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Заңды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тұлғаларды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тіркеу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анықтама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МДҰ –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санэпид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талаптарына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сәйкестігі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санэпид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қорытындысы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табыс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органдарында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қарызының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жоқтығы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Стрелка вправо 67"/>
          <p:cNvSpPr/>
          <p:nvPr/>
        </p:nvSpPr>
        <p:spPr>
          <a:xfrm>
            <a:off x="4934887" y="3799064"/>
            <a:ext cx="415726" cy="423116"/>
          </a:xfrm>
          <a:prstGeom prst="rightArrow">
            <a:avLst>
              <a:gd name="adj1" fmla="val 50000"/>
              <a:gd name="adj2" fmla="val 74265"/>
            </a:avLst>
          </a:prstGeom>
          <a:solidFill>
            <a:srgbClr val="A06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трелка вправо 68"/>
          <p:cNvSpPr/>
          <p:nvPr/>
        </p:nvSpPr>
        <p:spPr>
          <a:xfrm>
            <a:off x="6775505" y="3412681"/>
            <a:ext cx="327070" cy="375990"/>
          </a:xfrm>
          <a:prstGeom prst="rightArrow">
            <a:avLst>
              <a:gd name="adj1" fmla="val 50000"/>
              <a:gd name="adj2" fmla="val 74265"/>
            </a:avLst>
          </a:prstGeom>
          <a:solidFill>
            <a:srgbClr val="A06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трелка вправо 69"/>
          <p:cNvSpPr/>
          <p:nvPr/>
        </p:nvSpPr>
        <p:spPr>
          <a:xfrm>
            <a:off x="6775505" y="4141335"/>
            <a:ext cx="327070" cy="375990"/>
          </a:xfrm>
          <a:prstGeom prst="rightArrow">
            <a:avLst>
              <a:gd name="adj1" fmla="val 50000"/>
              <a:gd name="adj2" fmla="val 74265"/>
            </a:avLst>
          </a:prstGeom>
          <a:solidFill>
            <a:srgbClr val="A06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155575" y="1105851"/>
            <a:ext cx="18009060" cy="5163103"/>
          </a:xfrm>
          <a:prstGeom prst="roundRect">
            <a:avLst/>
          </a:prstGeom>
          <a:noFill/>
          <a:ln w="9525">
            <a:solidFill>
              <a:srgbClr val="A066C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1" name="Group 11"/>
          <p:cNvGrpSpPr/>
          <p:nvPr/>
        </p:nvGrpSpPr>
        <p:grpSpPr>
          <a:xfrm>
            <a:off x="482787" y="5091911"/>
            <a:ext cx="714076" cy="618457"/>
            <a:chOff x="0" y="0"/>
            <a:chExt cx="952102" cy="824609"/>
          </a:xfrm>
        </p:grpSpPr>
        <p:grpSp>
          <p:nvGrpSpPr>
            <p:cNvPr id="72" name="Group 12"/>
            <p:cNvGrpSpPr/>
            <p:nvPr/>
          </p:nvGrpSpPr>
          <p:grpSpPr>
            <a:xfrm rot="-10800000">
              <a:off x="0" y="0"/>
              <a:ext cx="952102" cy="824609"/>
              <a:chOff x="0" y="0"/>
              <a:chExt cx="6202680" cy="5372100"/>
            </a:xfrm>
          </p:grpSpPr>
          <p:sp>
            <p:nvSpPr>
              <p:cNvPr id="74" name="Freeform 13"/>
              <p:cNvSpPr/>
              <p:nvPr/>
            </p:nvSpPr>
            <p:spPr>
              <a:xfrm>
                <a:off x="0" y="0"/>
                <a:ext cx="6202680" cy="5372100"/>
              </a:xfrm>
              <a:custGeom>
                <a:avLst/>
                <a:gdLst/>
                <a:ahLst/>
                <a:cxnLst/>
                <a:rect l="l" t="t" r="r" b="b"/>
                <a:pathLst>
                  <a:path w="6202680" h="5372100">
                    <a:moveTo>
                      <a:pt x="4652010" y="0"/>
                    </a:moveTo>
                    <a:lnTo>
                      <a:pt x="1550670" y="0"/>
                    </a:lnTo>
                    <a:lnTo>
                      <a:pt x="0" y="2686050"/>
                    </a:lnTo>
                    <a:lnTo>
                      <a:pt x="1550670" y="5372100"/>
                    </a:lnTo>
                    <a:lnTo>
                      <a:pt x="4652010" y="5372100"/>
                    </a:lnTo>
                    <a:lnTo>
                      <a:pt x="6202680" y="2686050"/>
                    </a:lnTo>
                    <a:lnTo>
                      <a:pt x="4652010" y="0"/>
                    </a:lnTo>
                    <a:close/>
                  </a:path>
                </a:pathLst>
              </a:custGeom>
              <a:solidFill>
                <a:srgbClr val="A066CB"/>
              </a:solidFill>
            </p:spPr>
          </p:sp>
        </p:grpSp>
        <p:sp>
          <p:nvSpPr>
            <p:cNvPr id="73" name="TextBox 14"/>
            <p:cNvSpPr txBox="1"/>
            <p:nvPr/>
          </p:nvSpPr>
          <p:spPr>
            <a:xfrm>
              <a:off x="209517" y="131949"/>
              <a:ext cx="533068" cy="5130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40"/>
                </a:lnSpc>
                <a:spcBef>
                  <a:spcPct val="0"/>
                </a:spcBef>
              </a:pPr>
              <a:r>
                <a:rPr lang="en-US" sz="2314" b="1" spc="-46" dirty="0">
                  <a:solidFill>
                    <a:srgbClr val="FFFFFF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0</a:t>
              </a:r>
              <a:r>
                <a:rPr lang="ru-RU" sz="2314" b="1" spc="-46" dirty="0">
                  <a:solidFill>
                    <a:srgbClr val="FFFFFF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4</a:t>
              </a:r>
              <a:endParaRPr lang="en-US" sz="2314" b="1" spc="-46" dirty="0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</p:grpSp>
      <p:sp>
        <p:nvSpPr>
          <p:cNvPr id="75" name="Прямоугольник 74"/>
          <p:cNvSpPr/>
          <p:nvPr/>
        </p:nvSpPr>
        <p:spPr>
          <a:xfrm>
            <a:off x="1328323" y="4973989"/>
            <a:ext cx="34782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Сәйкестігін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анықтау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МДҰ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баратын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комиссиясын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құрады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76" name="Стрелка вправо 75"/>
          <p:cNvSpPr/>
          <p:nvPr/>
        </p:nvSpPr>
        <p:spPr>
          <a:xfrm>
            <a:off x="6563528" y="5105709"/>
            <a:ext cx="609600" cy="620437"/>
          </a:xfrm>
          <a:prstGeom prst="rightArrow">
            <a:avLst>
              <a:gd name="adj1" fmla="val 50000"/>
              <a:gd name="adj2" fmla="val 74265"/>
            </a:avLst>
          </a:prstGeom>
          <a:solidFill>
            <a:srgbClr val="A06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7498581" y="5778795"/>
            <a:ext cx="79369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Комиссия  3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жылда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бір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рет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БҰ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жоспарлы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мониторингін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өткізеді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2" name="TextBox 2"/>
          <p:cNvSpPr txBox="1"/>
          <p:nvPr/>
        </p:nvSpPr>
        <p:spPr>
          <a:xfrm>
            <a:off x="424936" y="6434289"/>
            <a:ext cx="1142810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kk-KZ" sz="2800" b="1" dirty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Тізімдемеден алып тастау</a:t>
            </a:r>
            <a:endParaRPr lang="en-US" sz="2800" b="1" dirty="0">
              <a:solidFill>
                <a:srgbClr val="1836B2"/>
              </a:solidFill>
              <a:latin typeface="Arial" panose="020B0604020202020204" pitchFamily="34" charset="0"/>
              <a:ea typeface="Fira Sans Ultra-Bold"/>
              <a:cs typeface="Arial" panose="020B0604020202020204" pitchFamily="34" charset="0"/>
              <a:sym typeface="Fira Sans Ultra-Bold"/>
            </a:endParaRPr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155575" y="6385881"/>
            <a:ext cx="18009060" cy="3208791"/>
          </a:xfrm>
          <a:prstGeom prst="roundRect">
            <a:avLst/>
          </a:prstGeom>
          <a:noFill/>
          <a:ln w="9525">
            <a:solidFill>
              <a:srgbClr val="1836B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4" name="Group 11"/>
          <p:cNvGrpSpPr/>
          <p:nvPr/>
        </p:nvGrpSpPr>
        <p:grpSpPr>
          <a:xfrm>
            <a:off x="424936" y="7097026"/>
            <a:ext cx="714076" cy="618457"/>
            <a:chOff x="0" y="0"/>
            <a:chExt cx="952102" cy="824609"/>
          </a:xfrm>
          <a:solidFill>
            <a:srgbClr val="1836B2"/>
          </a:solidFill>
        </p:grpSpPr>
        <p:grpSp>
          <p:nvGrpSpPr>
            <p:cNvPr id="85" name="Group 12"/>
            <p:cNvGrpSpPr/>
            <p:nvPr/>
          </p:nvGrpSpPr>
          <p:grpSpPr>
            <a:xfrm rot="-10800000">
              <a:off x="0" y="0"/>
              <a:ext cx="952102" cy="824609"/>
              <a:chOff x="0" y="0"/>
              <a:chExt cx="6202680" cy="5372100"/>
            </a:xfrm>
            <a:grpFill/>
          </p:grpSpPr>
          <p:sp>
            <p:nvSpPr>
              <p:cNvPr id="87" name="Freeform 13"/>
              <p:cNvSpPr/>
              <p:nvPr/>
            </p:nvSpPr>
            <p:spPr>
              <a:xfrm>
                <a:off x="0" y="0"/>
                <a:ext cx="6202680" cy="5372100"/>
              </a:xfrm>
              <a:custGeom>
                <a:avLst/>
                <a:gdLst/>
                <a:ahLst/>
                <a:cxnLst/>
                <a:rect l="l" t="t" r="r" b="b"/>
                <a:pathLst>
                  <a:path w="6202680" h="5372100">
                    <a:moveTo>
                      <a:pt x="4652010" y="0"/>
                    </a:moveTo>
                    <a:lnTo>
                      <a:pt x="1550670" y="0"/>
                    </a:lnTo>
                    <a:lnTo>
                      <a:pt x="0" y="2686050"/>
                    </a:lnTo>
                    <a:lnTo>
                      <a:pt x="1550670" y="5372100"/>
                    </a:lnTo>
                    <a:lnTo>
                      <a:pt x="4652010" y="5372100"/>
                    </a:lnTo>
                    <a:lnTo>
                      <a:pt x="6202680" y="2686050"/>
                    </a:lnTo>
                    <a:lnTo>
                      <a:pt x="4652010" y="0"/>
                    </a:lnTo>
                    <a:close/>
                  </a:path>
                </a:pathLst>
              </a:custGeom>
              <a:grpFill/>
            </p:spPr>
          </p:sp>
        </p:grpSp>
        <p:sp>
          <p:nvSpPr>
            <p:cNvPr id="86" name="TextBox 14"/>
            <p:cNvSpPr txBox="1"/>
            <p:nvPr/>
          </p:nvSpPr>
          <p:spPr>
            <a:xfrm>
              <a:off x="209517" y="131949"/>
              <a:ext cx="533068" cy="513086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40"/>
                </a:lnSpc>
                <a:spcBef>
                  <a:spcPct val="0"/>
                </a:spcBef>
              </a:pPr>
              <a:endParaRPr lang="en-US" sz="2314" b="1" spc="-46" dirty="0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</p:grpSp>
      <p:sp>
        <p:nvSpPr>
          <p:cNvPr id="88" name="Прямоугольник 87"/>
          <p:cNvSpPr/>
          <p:nvPr/>
        </p:nvSpPr>
        <p:spPr>
          <a:xfrm>
            <a:off x="1247449" y="7091245"/>
            <a:ext cx="1652150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Қызмет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көрсету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жеткізушілері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Тізімдемесінен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келесі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жағдайда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шығарылады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algn="just" hangingPunct="0">
              <a:spcAft>
                <a:spcPts val="0"/>
              </a:spcAft>
              <a:buFontTx/>
              <a:buChar char="-"/>
            </a:pP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Жоспарлы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мониторинг 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аясында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анықталған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олқылықтарды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МДҰ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түзетпеген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жағдайда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;</a:t>
            </a:r>
          </a:p>
          <a:p>
            <a:pPr marL="285750" indent="-285750" algn="just" hangingPunct="0">
              <a:spcAft>
                <a:spcPts val="0"/>
              </a:spcAft>
              <a:buFontTx/>
              <a:buChar char="-"/>
            </a:pP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Тексеру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шаралары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нәтижесінде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МДҰ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балалар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саны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бойынша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жалған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ақпарат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беру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жөнінде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фактілерді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бұрмалағандығы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анықталған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жағдайда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 </a:t>
            </a:r>
          </a:p>
          <a:p>
            <a:pPr marL="285750" indent="-285750" algn="just" hangingPunct="0">
              <a:spcAft>
                <a:spcPts val="0"/>
              </a:spcAft>
              <a:buFontTx/>
              <a:buChar char="-"/>
            </a:pP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Қыстырылған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құжаттарды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тексеру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нәтижесі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бойынша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қисынсыз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мәліметтер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анықталған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жағдайда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285750" indent="-285750" algn="just" hangingPunct="0">
              <a:spcAft>
                <a:spcPts val="0"/>
              </a:spcAft>
              <a:buFontTx/>
              <a:buChar char="-"/>
            </a:pP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МДҰ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орнын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ауыстыру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ғимарат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бөлме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өзгертуі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туралы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хабарлама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бермеген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жағдайда</a:t>
            </a:r>
            <a:endParaRPr lang="ru-RU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17533515" y="219480"/>
            <a:ext cx="741485" cy="367252"/>
          </a:xfrm>
          <a:prstGeom prst="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584728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A06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E133D1-2815-F21F-F626-76F3D5E147AC}"/>
              </a:ext>
            </a:extLst>
          </p:cNvPr>
          <p:cNvSpPr txBox="1"/>
          <p:nvPr/>
        </p:nvSpPr>
        <p:spPr>
          <a:xfrm>
            <a:off x="381000" y="1477720"/>
            <a:ext cx="171450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kk-KZ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Неліктен  «Финансовый центр» АҚ  оператор болып таңдалды?</a:t>
            </a:r>
          </a:p>
          <a:p>
            <a:pPr algn="just"/>
            <a:r>
              <a:rPr lang="kk-KZ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Жауабы </a:t>
            </a:r>
            <a:r>
              <a:rPr lang="x-none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kk-KZ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«Білім туралы» Заңына сәйкес </a:t>
            </a:r>
            <a:r>
              <a:rPr lang="x-none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«</a:t>
            </a:r>
            <a:r>
              <a:rPr lang="kk-KZ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Қаржылық орталық</a:t>
            </a:r>
            <a:r>
              <a:rPr lang="x-none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r>
              <a:rPr lang="kk-KZ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АҚ жеке басты қаржыландыруға қатысушылардың қызметін үйлестіруі бойынша оператор болып табылады.</a:t>
            </a:r>
            <a:endParaRPr lang="x-none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x-none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x-none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</a:t>
            </a:r>
            <a:r>
              <a:rPr lang="x-none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аучер</a:t>
            </a:r>
            <a:r>
              <a:rPr lang="kk-KZ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не береді</a:t>
            </a:r>
            <a:r>
              <a:rPr lang="x-none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r>
              <a:rPr lang="kk-KZ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Жауап</a:t>
            </a:r>
            <a:r>
              <a:rPr lang="x-none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x-none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Ваучер</a:t>
            </a:r>
            <a:r>
              <a:rPr lang="kk-KZ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лік қаржыландыру, бірінші кезекте, процедуралық өзгерістерге бағытталған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x-none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1)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Кезекке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қою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түбегейлі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өзгереді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енді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бала «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ақша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үшін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кезекке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тұрады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әділ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бөлу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жүргізіледі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.(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кім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бұрын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тұрса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тезірек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алады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. 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Сонымен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қатар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«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орындарды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аулау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кезек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нөмірін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қайтару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принципі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жойылды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.;</a:t>
            </a:r>
            <a:endParaRPr lang="x-none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2)  «субъективизм»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элементтері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жойылады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Енді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ата-ана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балабақшаны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өзі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таңдайды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МАБ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әр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балабақша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бойынша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тапсырыс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көлемін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бекітпейді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балабақша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ваучерге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өзінің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жобалық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қуаты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шегінде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қатысады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жаңа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балабақшалар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тізімге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ашылған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сәттен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бастап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барлық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құжаттар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жиналғаннан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кейін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жыл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бойы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енгізілуі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мүмкін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яғни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бюджеттен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қосымша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қаражат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бөлінуіне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тәуелсіз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Бұл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ретте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конкурс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талап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етілмейді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бала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өз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ваучерімен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басқа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балабақшаға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ауыса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алады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кезекке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қайта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тұрудың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қажеті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жоқ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Егер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бала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басқа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балабақшаға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ауысса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оның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орны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қашан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толтырылады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Жауап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Балалар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контингентін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толықтыру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мына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көздер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есебінен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жүзеге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асырылады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:–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басқа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балабақшалардан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балалардың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ауысуы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Бұл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үшін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«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күту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парағы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құралы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жасалған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;–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жаңа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ваучерлердің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бөлінуі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Ваучер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шеңберінде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кезектегі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барлық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балалардың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қамтылуына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кепілдік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беріле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r>
              <a:rPr lang="ru-RU" sz="20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Жауап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Жоқ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ваучер тек ЖАО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бекіткен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бюджет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шеңберінде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ғана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беріледі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kk-KZ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x-none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x-none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kk-KZ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x-none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x-none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eeform 16"/>
          <p:cNvSpPr/>
          <p:nvPr/>
        </p:nvSpPr>
        <p:spPr>
          <a:xfrm rot="10800000">
            <a:off x="8965" y="0"/>
            <a:ext cx="7218627" cy="779037"/>
          </a:xfrm>
          <a:custGeom>
            <a:avLst/>
            <a:gdLst/>
            <a:ahLst/>
            <a:cxnLst/>
            <a:rect l="l" t="t" r="r" b="b"/>
            <a:pathLst>
              <a:path w="29272148" h="5372100">
                <a:moveTo>
                  <a:pt x="27721477" y="0"/>
                </a:moveTo>
                <a:lnTo>
                  <a:pt x="1550670" y="0"/>
                </a:lnTo>
                <a:lnTo>
                  <a:pt x="0" y="2686050"/>
                </a:lnTo>
                <a:lnTo>
                  <a:pt x="1550670" y="5372100"/>
                </a:lnTo>
                <a:lnTo>
                  <a:pt x="27721477" y="5372100"/>
                </a:lnTo>
                <a:lnTo>
                  <a:pt x="29272148" y="2686050"/>
                </a:lnTo>
                <a:lnTo>
                  <a:pt x="27721477" y="0"/>
                </a:lnTo>
                <a:close/>
              </a:path>
            </a:pathLst>
          </a:custGeom>
          <a:solidFill>
            <a:srgbClr val="1836B2"/>
          </a:solidFill>
        </p:spPr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1FADC4D-A265-C9A5-988F-AB2341F3985E}"/>
              </a:ext>
            </a:extLst>
          </p:cNvPr>
          <p:cNvSpPr/>
          <p:nvPr/>
        </p:nvSpPr>
        <p:spPr>
          <a:xfrm>
            <a:off x="389965" y="56290"/>
            <a:ext cx="6172200" cy="51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63" b="1" dirty="0">
                <a:solidFill>
                  <a:schemeClr val="bg1"/>
                </a:solidFill>
                <a:latin typeface="Arial" panose="020B0604020202020204" pitchFamily="34" charset="0"/>
                <a:ea typeface="Poppins Regular"/>
                <a:cs typeface="Arial" panose="020B0604020202020204" pitchFamily="34" charset="0"/>
                <a:sym typeface="Poppins Regular"/>
              </a:rPr>
              <a:t>ЖИІ ҚОЙЫЛАТЫН СҰРАҚТАР</a:t>
            </a:r>
            <a:endParaRPr lang="ru-RU" sz="276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533515" y="219480"/>
            <a:ext cx="741485" cy="367252"/>
          </a:xfrm>
          <a:prstGeom prst="rect">
            <a:avLst/>
          </a:prstGeom>
          <a:solidFill>
            <a:schemeClr val="bg1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702767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A06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E133D1-2815-F21F-F626-76F3D5E147AC}"/>
              </a:ext>
            </a:extLst>
          </p:cNvPr>
          <p:cNvSpPr txBox="1"/>
          <p:nvPr/>
        </p:nvSpPr>
        <p:spPr>
          <a:xfrm>
            <a:off x="304800" y="1181100"/>
            <a:ext cx="15739433" cy="9694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Ваучер тек банк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шотын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ашу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арқылы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ғана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іске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асырыла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Жауап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Жоқ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ваучер 2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түрде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іске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асырылады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виртуалды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қаржылық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Виртуалды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ваучер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кезінде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шот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ашудың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қажеті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жоқ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қаражат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тікелей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мектепке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дейінгі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ұйымға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аударылады.Қаржылық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ваучер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кезінде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ата-ана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шот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ашады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қаражат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алдымен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сол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шотқа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кейін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балабақшаға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аударылады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Айта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кету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керек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қаржылық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ваучер тек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ата-ананың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еркімен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ғана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іске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асырылады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Жаңа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балабақшалар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ваучерді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қалай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ала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алады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Жауап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Ақпараттандыру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нысанында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өтініш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пен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құжаттарды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орналастыру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жеткілікті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Білім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бөлімі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тексереді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құжаттар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топтамасы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толық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болған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жағдайда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шығу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комиссиясы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жүргізіледі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Комиссияның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оң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қорытындысынан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кейін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балабақша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Тізімге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енгізіледі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Төлем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қалай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жүзеге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асырылады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Жауап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Айдың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15-і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күніне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қарай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ЖАО 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балалар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контингенті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бойынша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мәліметтерді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бұрмалау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фактілерін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анықтаумен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байланысты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ББ, ББ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тиісті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органдардың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операторларының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басшылығымен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тексерулер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жүргізу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кезеңінде</a:t>
            </a:r>
            <a:r>
              <a:rPr lang="ru-RU" sz="2400" b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ақпараттық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жүйесінен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«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Қаржы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орталығы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АҚ-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ның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ақпараттық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жүйесіне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балабақшалардың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қатысу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табелдері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жүктеледі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мектепке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дейінгі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ұйымдардың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қатысуынсыз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Есеп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күн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үшін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нақты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көрсетілген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қызметтер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негізінде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10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күн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үшін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болжаммен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жүргізіледі.Келесі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айдың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1-нен 15-іне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дейін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ата-аналар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қатысу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табелдерін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бекітеді.16-сында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бекітілген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табельдер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жүктеліп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салыстырылады.Салыстыру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нәтижелері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ағымдағы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айдың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төлем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сомасын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есептеу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кезінде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ескеріледі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8.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Ваучерлік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қаржыландыруда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қандай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тәуекелдер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бар?</a:t>
            </a:r>
          </a:p>
          <a:p>
            <a:pPr algn="just"/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Жауап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Пилоттық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жоба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көрсеткендей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тәуекел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балалардың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ағымы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төмендеген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балабақшаларда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туындайды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Мұндай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ағым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ұсынылатын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қызметтердің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сапасының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төмендігімен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байланысты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Тиісінше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дамуға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инвестиция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салатын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салыстырмалы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түрде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жоғары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сапа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деңгейі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бар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балабақшалар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керісінше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өз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қаржыландыруын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арттыра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алды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9.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Қолданыстағы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балалар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контингентінің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жағдайы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қалай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болады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Жауап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тапсырыс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негізінде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балабақшаға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барып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жүрген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барлық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балалар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автоматты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түрде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ваучерге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өтеді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Freeform 16"/>
          <p:cNvSpPr/>
          <p:nvPr/>
        </p:nvSpPr>
        <p:spPr>
          <a:xfrm rot="10800000">
            <a:off x="8964" y="-1"/>
            <a:ext cx="7218627" cy="998984"/>
          </a:xfrm>
          <a:custGeom>
            <a:avLst/>
            <a:gdLst/>
            <a:ahLst/>
            <a:cxnLst/>
            <a:rect l="l" t="t" r="r" b="b"/>
            <a:pathLst>
              <a:path w="29272148" h="5372100">
                <a:moveTo>
                  <a:pt x="27721477" y="0"/>
                </a:moveTo>
                <a:lnTo>
                  <a:pt x="1550670" y="0"/>
                </a:lnTo>
                <a:lnTo>
                  <a:pt x="0" y="2686050"/>
                </a:lnTo>
                <a:lnTo>
                  <a:pt x="1550670" y="5372100"/>
                </a:lnTo>
                <a:lnTo>
                  <a:pt x="27721477" y="5372100"/>
                </a:lnTo>
                <a:lnTo>
                  <a:pt x="29272148" y="2686050"/>
                </a:lnTo>
                <a:lnTo>
                  <a:pt x="27721477" y="0"/>
                </a:lnTo>
                <a:close/>
              </a:path>
            </a:pathLst>
          </a:custGeom>
          <a:solidFill>
            <a:srgbClr val="1836B2"/>
          </a:solidFill>
        </p:spPr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1FADC4D-A265-C9A5-988F-AB2341F3985E}"/>
              </a:ext>
            </a:extLst>
          </p:cNvPr>
          <p:cNvSpPr/>
          <p:nvPr/>
        </p:nvSpPr>
        <p:spPr>
          <a:xfrm>
            <a:off x="389965" y="56290"/>
            <a:ext cx="6172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ЖИІ ҚОЙЫЛАТЫН СҰРАҚТАР (</a:t>
            </a:r>
            <a:r>
              <a:rPr lang="ru-RU" sz="28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жалғасы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ru-RU" sz="276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533515" y="219480"/>
            <a:ext cx="741485" cy="367252"/>
          </a:xfrm>
          <a:prstGeom prst="rect">
            <a:avLst/>
          </a:prstGeom>
          <a:solidFill>
            <a:schemeClr val="bg1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93859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642" y="4133544"/>
            <a:ext cx="1164462" cy="816862"/>
          </a:xfrm>
          <a:prstGeom prst="rect">
            <a:avLst/>
          </a:prstGeom>
        </p:spPr>
      </p:pic>
      <p:sp>
        <p:nvSpPr>
          <p:cNvPr id="107" name="Треугольник 1049">
            <a:extLst>
              <a:ext uri="{FF2B5EF4-FFF2-40B4-BE49-F238E27FC236}">
                <a16:creationId xmlns:a16="http://schemas.microsoft.com/office/drawing/2014/main" id="{D3FAB554-7747-5818-0B15-DBE0BCDC9234}"/>
              </a:ext>
            </a:extLst>
          </p:cNvPr>
          <p:cNvSpPr/>
          <p:nvPr/>
        </p:nvSpPr>
        <p:spPr>
          <a:xfrm rot="5400000">
            <a:off x="13508034" y="4763409"/>
            <a:ext cx="839438" cy="943759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8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9A4276F-5268-AD59-9271-362C22835028}"/>
              </a:ext>
            </a:extLst>
          </p:cNvPr>
          <p:cNvSpPr/>
          <p:nvPr/>
        </p:nvSpPr>
        <p:spPr>
          <a:xfrm>
            <a:off x="527709" y="123254"/>
            <a:ext cx="8866402" cy="559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3037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ВАУЧЕРЛІК ҚАРЖЫЛАНДЫРУ ПРИНЦИПТЕРІ</a:t>
            </a:r>
            <a:endParaRPr lang="ru-RU" sz="3037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CF554D6-16EA-F265-DA55-D99AD0C6E1E1}"/>
              </a:ext>
            </a:extLst>
          </p:cNvPr>
          <p:cNvSpPr txBox="1"/>
          <p:nvPr/>
        </p:nvSpPr>
        <p:spPr>
          <a:xfrm>
            <a:off x="2928426" y="833901"/>
            <a:ext cx="3234259" cy="533054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531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БОЛҒАН</a:t>
            </a:r>
            <a:r>
              <a:rPr lang="x-none" sz="2531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x-none" sz="2531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6840876-F64D-BAD7-0EA8-344293DC72C0}"/>
              </a:ext>
            </a:extLst>
          </p:cNvPr>
          <p:cNvSpPr txBox="1"/>
          <p:nvPr/>
        </p:nvSpPr>
        <p:spPr>
          <a:xfrm>
            <a:off x="11396620" y="869072"/>
            <a:ext cx="4183091" cy="533054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531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БОЛАДЫ</a:t>
            </a:r>
            <a:r>
              <a:rPr lang="x-none" sz="2531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x-none" sz="2531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" name="Скругленный прямоугольник 1023">
            <a:extLst>
              <a:ext uri="{FF2B5EF4-FFF2-40B4-BE49-F238E27FC236}">
                <a16:creationId xmlns:a16="http://schemas.microsoft.com/office/drawing/2014/main" id="{D40A5EFD-69B1-BF2F-FC99-6D6800DD2C39}"/>
              </a:ext>
            </a:extLst>
          </p:cNvPr>
          <p:cNvSpPr/>
          <p:nvPr/>
        </p:nvSpPr>
        <p:spPr>
          <a:xfrm>
            <a:off x="285488" y="8444758"/>
            <a:ext cx="17545311" cy="1680256"/>
          </a:xfrm>
          <a:prstGeom prst="roundRect">
            <a:avLst/>
          </a:prstGeom>
          <a:solidFill>
            <a:schemeClr val="bg1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81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3161A1DC-FBD1-09FE-DF67-D1F47B2B687B}"/>
              </a:ext>
            </a:extLst>
          </p:cNvPr>
          <p:cNvSpPr/>
          <p:nvPr/>
        </p:nvSpPr>
        <p:spPr>
          <a:xfrm>
            <a:off x="285489" y="1480341"/>
            <a:ext cx="17621511" cy="2282177"/>
          </a:xfrm>
          <a:prstGeom prst="roundRect">
            <a:avLst/>
          </a:prstGeom>
          <a:solidFill>
            <a:schemeClr val="bg1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81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946842-AD30-AF9D-B628-0B4B47F38588}"/>
              </a:ext>
            </a:extLst>
          </p:cNvPr>
          <p:cNvSpPr txBox="1"/>
          <p:nvPr/>
        </p:nvSpPr>
        <p:spPr>
          <a:xfrm>
            <a:off x="10756618" y="8918508"/>
            <a:ext cx="5120844" cy="11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614"/>
              </a:spcAft>
            </a:pPr>
            <a:r>
              <a:rPr lang="ru-RU" sz="2149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Ресурстарды</a:t>
            </a:r>
            <a:r>
              <a:rPr lang="ru-RU" sz="2149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149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басқару</a:t>
            </a:r>
            <a:r>
              <a:rPr lang="ru-RU" sz="2149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149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хүйесі</a:t>
            </a:r>
            <a:r>
              <a:rPr lang="ru-RU" sz="2149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42" i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sz="1842" i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кроссчекинг</a:t>
            </a:r>
            <a:r>
              <a:rPr lang="ru-RU" sz="1842" i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842" i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ауытқуларды</a:t>
            </a:r>
            <a:r>
              <a:rPr lang="ru-RU" sz="1842" i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42" i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анықтау</a:t>
            </a:r>
            <a:r>
              <a:rPr lang="ru-RU" sz="1842" i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ru-RU" sz="2149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 </a:t>
            </a:r>
            <a:r>
              <a:rPr lang="ru-RU" sz="2149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жемқорлықты</a:t>
            </a:r>
            <a:r>
              <a:rPr lang="ru-RU" sz="2149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149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азайту</a:t>
            </a:r>
            <a:endParaRPr lang="x-none" sz="2149" b="1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DB95DD-F4DA-7287-06BD-56E4B5D823C9}"/>
              </a:ext>
            </a:extLst>
          </p:cNvPr>
          <p:cNvSpPr txBox="1"/>
          <p:nvPr/>
        </p:nvSpPr>
        <p:spPr>
          <a:xfrm>
            <a:off x="2262219" y="8970487"/>
            <a:ext cx="4723721" cy="11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614"/>
              </a:spcAft>
            </a:pPr>
            <a:r>
              <a:rPr lang="ru-RU" sz="2149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«</a:t>
            </a:r>
            <a:r>
              <a:rPr lang="ru-RU" sz="2149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жансыздардың</a:t>
            </a:r>
            <a:r>
              <a:rPr lang="ru-RU" sz="2149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болу </a:t>
            </a:r>
            <a:r>
              <a:rPr lang="ru-RU" sz="2149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фактілері</a:t>
            </a:r>
            <a:r>
              <a:rPr lang="ru-RU" sz="2149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149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бақылау</a:t>
            </a:r>
            <a:r>
              <a:rPr lang="ru-RU" sz="2149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149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нәтижесінің</a:t>
            </a:r>
            <a:r>
              <a:rPr lang="ru-RU" sz="2149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149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болмауы</a:t>
            </a:r>
            <a:r>
              <a:rPr lang="ru-RU" sz="2149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x-none" sz="2149" i="1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Google Shape;2789;p7">
            <a:extLst>
              <a:ext uri="{FF2B5EF4-FFF2-40B4-BE49-F238E27FC236}">
                <a16:creationId xmlns:a16="http://schemas.microsoft.com/office/drawing/2014/main" id="{3A747766-F346-0A26-EBB6-39EC6871172F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345405" y="2445654"/>
            <a:ext cx="910145" cy="9055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2AE94A3B-2F60-786B-AE96-54F872F4C57A}"/>
              </a:ext>
            </a:extLst>
          </p:cNvPr>
          <p:cNvGrpSpPr/>
          <p:nvPr/>
        </p:nvGrpSpPr>
        <p:grpSpPr>
          <a:xfrm>
            <a:off x="2421679" y="2594500"/>
            <a:ext cx="1237306" cy="404049"/>
            <a:chOff x="4579137" y="3515691"/>
            <a:chExt cx="1659746" cy="453513"/>
          </a:xfrm>
        </p:grpSpPr>
        <p:grpSp>
          <p:nvGrpSpPr>
            <p:cNvPr id="27" name="Группа 26">
              <a:extLst>
                <a:ext uri="{FF2B5EF4-FFF2-40B4-BE49-F238E27FC236}">
                  <a16:creationId xmlns:a16="http://schemas.microsoft.com/office/drawing/2014/main" id="{940E26FD-BB8C-BFDD-0816-AC33DFC4F876}"/>
                </a:ext>
              </a:extLst>
            </p:cNvPr>
            <p:cNvGrpSpPr/>
            <p:nvPr/>
          </p:nvGrpSpPr>
          <p:grpSpPr>
            <a:xfrm>
              <a:off x="4579137" y="3515691"/>
              <a:ext cx="1245928" cy="453513"/>
              <a:chOff x="918644" y="2861401"/>
              <a:chExt cx="1245928" cy="453513"/>
            </a:xfrm>
          </p:grpSpPr>
          <p:pic>
            <p:nvPicPr>
              <p:cNvPr id="29" name="Picture 15" descr="I:\! WORK\For prezentations\peoples\user_256.png">
                <a:extLst>
                  <a:ext uri="{FF2B5EF4-FFF2-40B4-BE49-F238E27FC236}">
                    <a16:creationId xmlns:a16="http://schemas.microsoft.com/office/drawing/2014/main" id="{779EFE55-8D48-33D4-B6E7-FC7AB29897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918644" y="2866219"/>
                <a:ext cx="448662" cy="448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16" descr="I:\! WORK\For prezentations\peoples\user_256.png">
                <a:extLst>
                  <a:ext uri="{FF2B5EF4-FFF2-40B4-BE49-F238E27FC236}">
                    <a16:creationId xmlns:a16="http://schemas.microsoft.com/office/drawing/2014/main" id="{CDC78E8D-ED30-CCB5-4198-545482479D0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332462" y="2866218"/>
                <a:ext cx="448662" cy="448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17" descr="I:\! WORK\For prezentations\peoples\user_256.png">
                <a:extLst>
                  <a:ext uri="{FF2B5EF4-FFF2-40B4-BE49-F238E27FC236}">
                    <a16:creationId xmlns:a16="http://schemas.microsoft.com/office/drawing/2014/main" id="{757F2EE2-D2BE-5AE8-1126-4CB9669822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715910" y="2861401"/>
                <a:ext cx="448662" cy="448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8" name="Picture 18" descr="I:\! WORK\For prezentations\peoples\user_256.png">
              <a:extLst>
                <a:ext uri="{FF2B5EF4-FFF2-40B4-BE49-F238E27FC236}">
                  <a16:creationId xmlns:a16="http://schemas.microsoft.com/office/drawing/2014/main" id="{4F03E34C-AF8A-D9B0-595F-2008FFBE82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rgbClr val="F79646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790221" y="3518100"/>
              <a:ext cx="448662" cy="448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DA3B8F90-3602-644A-69F5-AA1FEF6F8485}"/>
              </a:ext>
            </a:extLst>
          </p:cNvPr>
          <p:cNvGrpSpPr/>
          <p:nvPr/>
        </p:nvGrpSpPr>
        <p:grpSpPr>
          <a:xfrm>
            <a:off x="555681" y="2571754"/>
            <a:ext cx="1882812" cy="446534"/>
            <a:chOff x="-8889" y="2861401"/>
            <a:chExt cx="2579950" cy="483119"/>
          </a:xfrm>
        </p:grpSpPr>
        <p:pic>
          <p:nvPicPr>
            <p:cNvPr id="22" name="Picture 15" descr="I:\! WORK\For prezentations\peoples\user_256.png">
              <a:extLst>
                <a:ext uri="{FF2B5EF4-FFF2-40B4-BE49-F238E27FC236}">
                  <a16:creationId xmlns:a16="http://schemas.microsoft.com/office/drawing/2014/main" id="{8EC0E101-6BCE-EB5F-638D-BE5154989D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18644" y="2866219"/>
              <a:ext cx="448662" cy="448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6" descr="I:\! WORK\For prezentations\peoples\user_256.png">
              <a:extLst>
                <a:ext uri="{FF2B5EF4-FFF2-40B4-BE49-F238E27FC236}">
                  <a16:creationId xmlns:a16="http://schemas.microsoft.com/office/drawing/2014/main" id="{FC5C6AE0-A9DF-B422-6397-07F4CF3122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332462" y="2866218"/>
              <a:ext cx="448662" cy="448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7" descr="I:\! WORK\For prezentations\peoples\user_256.png">
              <a:extLst>
                <a:ext uri="{FF2B5EF4-FFF2-40B4-BE49-F238E27FC236}">
                  <a16:creationId xmlns:a16="http://schemas.microsoft.com/office/drawing/2014/main" id="{A295C0A4-D7D8-40E1-7D62-F06D1ABAE2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715910" y="2861401"/>
              <a:ext cx="448662" cy="448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7" descr="I:\! WORK\For prezentations\peoples\user_256.png">
              <a:extLst>
                <a:ext uri="{FF2B5EF4-FFF2-40B4-BE49-F238E27FC236}">
                  <a16:creationId xmlns:a16="http://schemas.microsoft.com/office/drawing/2014/main" id="{B0FAE7C5-7840-5B63-AFAE-288740DF83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122399" y="2863447"/>
              <a:ext cx="448662" cy="448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5" descr="I:\! WORK\For prezentations\peoples\user_256.png">
              <a:extLst>
                <a:ext uri="{FF2B5EF4-FFF2-40B4-BE49-F238E27FC236}">
                  <a16:creationId xmlns:a16="http://schemas.microsoft.com/office/drawing/2014/main" id="{D15CED44-434A-AA0D-287F-C732BA5BEB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8889" y="2895825"/>
              <a:ext cx="448662" cy="448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" name="Picture 18" descr="I:\! WORK\For prezentations\peoples\user_256.png">
            <a:extLst>
              <a:ext uri="{FF2B5EF4-FFF2-40B4-BE49-F238E27FC236}">
                <a16:creationId xmlns:a16="http://schemas.microsoft.com/office/drawing/2014/main" id="{D3BA368C-D622-D216-ED8F-441FC1D18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783432" y="2070527"/>
            <a:ext cx="445749" cy="41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Соединитель: изогнутый 21">
            <a:extLst>
              <a:ext uri="{FF2B5EF4-FFF2-40B4-BE49-F238E27FC236}">
                <a16:creationId xmlns:a16="http://schemas.microsoft.com/office/drawing/2014/main" id="{D7A81DB7-15DA-9237-7E32-2DF14D75EDB7}"/>
              </a:ext>
            </a:extLst>
          </p:cNvPr>
          <p:cNvCxnSpPr>
            <a:cxnSpLocks/>
          </p:cNvCxnSpPr>
          <p:nvPr/>
        </p:nvCxnSpPr>
        <p:spPr>
          <a:xfrm>
            <a:off x="2296305" y="2257115"/>
            <a:ext cx="1109455" cy="346456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3505F0F8-005B-6967-7314-72B0A722A917}"/>
              </a:ext>
            </a:extLst>
          </p:cNvPr>
          <p:cNvCxnSpPr>
            <a:cxnSpLocks/>
            <a:stCxn id="22" idx="3"/>
          </p:cNvCxnSpPr>
          <p:nvPr/>
        </p:nvCxnSpPr>
        <p:spPr>
          <a:xfrm flipH="1">
            <a:off x="961017" y="2785122"/>
            <a:ext cx="227962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FB16DAD7-2DAC-E24D-65E1-285DFA2D3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2343" y="2700257"/>
            <a:ext cx="838222" cy="81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Google Shape;2789;p7">
            <a:extLst>
              <a:ext uri="{FF2B5EF4-FFF2-40B4-BE49-F238E27FC236}">
                <a16:creationId xmlns:a16="http://schemas.microsoft.com/office/drawing/2014/main" id="{ACDAD77E-28F0-AE2F-7E3D-F9BF71B1DAFE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4838945" y="2477201"/>
            <a:ext cx="802675" cy="8063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Группа 3"/>
          <p:cNvGrpSpPr/>
          <p:nvPr/>
        </p:nvGrpSpPr>
        <p:grpSpPr>
          <a:xfrm>
            <a:off x="5591365" y="2593471"/>
            <a:ext cx="1834752" cy="444473"/>
            <a:chOff x="6290384" y="2634468"/>
            <a:chExt cx="1834752" cy="444473"/>
          </a:xfrm>
        </p:grpSpPr>
        <p:pic>
          <p:nvPicPr>
            <p:cNvPr id="39" name="Picture 18" descr="I:\! WORK\For prezentations\peoples\user_256.png">
              <a:extLst>
                <a:ext uri="{FF2B5EF4-FFF2-40B4-BE49-F238E27FC236}">
                  <a16:creationId xmlns:a16="http://schemas.microsoft.com/office/drawing/2014/main" id="{4198EED1-B556-F72E-3231-7C26EB0CC2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290384" y="2638023"/>
              <a:ext cx="448042" cy="435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8" descr="I:\! WORK\For prezentations\peoples\user_256.png">
              <a:extLst>
                <a:ext uri="{FF2B5EF4-FFF2-40B4-BE49-F238E27FC236}">
                  <a16:creationId xmlns:a16="http://schemas.microsoft.com/office/drawing/2014/main" id="{E5BC6E29-C965-4074-F604-62ADE4A7EE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756685" y="2634468"/>
              <a:ext cx="448042" cy="435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18" descr="I:\! WORK\For prezentations\peoples\user_256.png">
              <a:extLst>
                <a:ext uri="{FF2B5EF4-FFF2-40B4-BE49-F238E27FC236}">
                  <a16:creationId xmlns:a16="http://schemas.microsoft.com/office/drawing/2014/main" id="{DBA31A8A-24DA-AD6F-7FC3-377E2F5870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210792" y="2643869"/>
              <a:ext cx="448042" cy="435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8" descr="I:\! WORK\For prezentations\peoples\user_256.png">
              <a:extLst>
                <a:ext uri="{FF2B5EF4-FFF2-40B4-BE49-F238E27FC236}">
                  <a16:creationId xmlns:a16="http://schemas.microsoft.com/office/drawing/2014/main" id="{2D6D0D53-9AF7-F450-A64C-E892B79363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677094" y="2640288"/>
              <a:ext cx="448042" cy="435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2C320D54-C958-67FB-24D8-0BF0BE19B8D8}"/>
              </a:ext>
            </a:extLst>
          </p:cNvPr>
          <p:cNvSpPr txBox="1"/>
          <p:nvPr/>
        </p:nvSpPr>
        <p:spPr>
          <a:xfrm>
            <a:off x="4620013" y="3397945"/>
            <a:ext cx="2639134" cy="328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157121">
              <a:defRPr/>
            </a:pPr>
            <a:r>
              <a:rPr lang="kk-KZ" sz="1535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Жанынан кіру</a:t>
            </a:r>
            <a:endParaRPr lang="ru-RU" sz="1535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D7B6EEF-CF57-7FBE-3F1B-5991CA03E1B8}"/>
              </a:ext>
            </a:extLst>
          </p:cNvPr>
          <p:cNvGrpSpPr/>
          <p:nvPr/>
        </p:nvGrpSpPr>
        <p:grpSpPr>
          <a:xfrm>
            <a:off x="9897958" y="2328533"/>
            <a:ext cx="1987466" cy="529866"/>
            <a:chOff x="12239675" y="6329309"/>
            <a:chExt cx="2706233" cy="743055"/>
          </a:xfrm>
        </p:grpSpPr>
        <p:pic>
          <p:nvPicPr>
            <p:cNvPr id="52" name="Picture 15" descr="I:\! WORK\For prezentations\peoples\user_256.png">
              <a:extLst>
                <a:ext uri="{FF2B5EF4-FFF2-40B4-BE49-F238E27FC236}">
                  <a16:creationId xmlns:a16="http://schemas.microsoft.com/office/drawing/2014/main" id="{11D0C43B-C3FB-BFF0-93D7-F51FBF025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239675" y="6332485"/>
              <a:ext cx="739825" cy="739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15" descr="I:\! WORK\For prezentations\peoples\user_256.png">
              <a:extLst>
                <a:ext uri="{FF2B5EF4-FFF2-40B4-BE49-F238E27FC236}">
                  <a16:creationId xmlns:a16="http://schemas.microsoft.com/office/drawing/2014/main" id="{BE881EE1-DEBF-153E-0F47-67B5A9EE9F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905255" y="6332485"/>
              <a:ext cx="739825" cy="739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15" descr="I:\! WORK\For prezentations\peoples\user_256.png">
              <a:extLst>
                <a:ext uri="{FF2B5EF4-FFF2-40B4-BE49-F238E27FC236}">
                  <a16:creationId xmlns:a16="http://schemas.microsoft.com/office/drawing/2014/main" id="{85029FBC-4613-227F-0110-398080BBAE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3540503" y="6332485"/>
              <a:ext cx="739825" cy="739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15" descr="I:\! WORK\For prezentations\peoples\user_256.png">
              <a:extLst>
                <a:ext uri="{FF2B5EF4-FFF2-40B4-BE49-F238E27FC236}">
                  <a16:creationId xmlns:a16="http://schemas.microsoft.com/office/drawing/2014/main" id="{72346A4F-A29E-4EB8-6516-B112A488A1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4206083" y="6329309"/>
              <a:ext cx="739825" cy="739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30" name="Стрелка вправо с вырезом 1029">
            <a:extLst>
              <a:ext uri="{FF2B5EF4-FFF2-40B4-BE49-F238E27FC236}">
                <a16:creationId xmlns:a16="http://schemas.microsoft.com/office/drawing/2014/main" id="{8A91A6F3-6959-619E-806C-67F20980EBB4}"/>
              </a:ext>
            </a:extLst>
          </p:cNvPr>
          <p:cNvSpPr/>
          <p:nvPr/>
        </p:nvSpPr>
        <p:spPr>
          <a:xfrm>
            <a:off x="630443" y="3130516"/>
            <a:ext cx="3065502" cy="217350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8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1" name="Стрелка вправо с вырезом 1030">
            <a:extLst>
              <a:ext uri="{FF2B5EF4-FFF2-40B4-BE49-F238E27FC236}">
                <a16:creationId xmlns:a16="http://schemas.microsoft.com/office/drawing/2014/main" id="{58B5DBC2-C0F3-52F8-7161-9D4A9A55FA47}"/>
              </a:ext>
            </a:extLst>
          </p:cNvPr>
          <p:cNvSpPr/>
          <p:nvPr/>
        </p:nvSpPr>
        <p:spPr>
          <a:xfrm rot="10800000">
            <a:off x="5591365" y="3177291"/>
            <a:ext cx="2040690" cy="171765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8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2" name="TextBox 1031">
            <a:extLst>
              <a:ext uri="{FF2B5EF4-FFF2-40B4-BE49-F238E27FC236}">
                <a16:creationId xmlns:a16="http://schemas.microsoft.com/office/drawing/2014/main" id="{53F22DFA-3E45-9E54-D239-8E88CA16D82D}"/>
              </a:ext>
            </a:extLst>
          </p:cNvPr>
          <p:cNvSpPr txBox="1"/>
          <p:nvPr/>
        </p:nvSpPr>
        <p:spPr>
          <a:xfrm>
            <a:off x="1958577" y="1692622"/>
            <a:ext cx="6433447" cy="446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614"/>
              </a:spcAft>
            </a:pPr>
            <a:r>
              <a:rPr lang="ru-RU" sz="2149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z="2149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Балабақша</a:t>
            </a:r>
            <a:r>
              <a:rPr lang="ru-RU" sz="2149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149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орнына</a:t>
            </a:r>
            <a:r>
              <a:rPr lang="ru-RU" sz="2149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</a:t>
            </a:r>
            <a:r>
              <a:rPr lang="ru-RU" sz="2149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кезек</a:t>
            </a:r>
            <a:endParaRPr lang="x-none" sz="2149" i="1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33" name="TextBox 1032">
            <a:extLst>
              <a:ext uri="{FF2B5EF4-FFF2-40B4-BE49-F238E27FC236}">
                <a16:creationId xmlns:a16="http://schemas.microsoft.com/office/drawing/2014/main" id="{4B6A4C47-DE64-3BD4-CB46-9BD466205FDF}"/>
              </a:ext>
            </a:extLst>
          </p:cNvPr>
          <p:cNvSpPr txBox="1"/>
          <p:nvPr/>
        </p:nvSpPr>
        <p:spPr>
          <a:xfrm>
            <a:off x="8893874" y="1635425"/>
            <a:ext cx="7213228" cy="423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49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z="2149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ақша</a:t>
            </a:r>
            <a:r>
              <a:rPr lang="ru-RU" sz="2149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</a:t>
            </a:r>
            <a:r>
              <a:rPr lang="ru-RU" sz="2149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үшін</a:t>
            </a:r>
            <a:r>
              <a:rPr lang="ru-RU" sz="2149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149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кезек</a:t>
            </a:r>
            <a:r>
              <a:rPr lang="ru-RU" sz="2149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ваучер</a:t>
            </a:r>
            <a:endParaRPr lang="x-none" sz="2149" i="1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34" name="Стрелка вправо с вырезом 1033">
            <a:extLst>
              <a:ext uri="{FF2B5EF4-FFF2-40B4-BE49-F238E27FC236}">
                <a16:creationId xmlns:a16="http://schemas.microsoft.com/office/drawing/2014/main" id="{46949DEC-993A-5A1C-D194-762F7247F28D}"/>
              </a:ext>
            </a:extLst>
          </p:cNvPr>
          <p:cNvSpPr/>
          <p:nvPr/>
        </p:nvSpPr>
        <p:spPr>
          <a:xfrm>
            <a:off x="9361818" y="2960715"/>
            <a:ext cx="3065502" cy="217350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8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5" name="Стрелка вправо с вырезом 1034">
            <a:extLst>
              <a:ext uri="{FF2B5EF4-FFF2-40B4-BE49-F238E27FC236}">
                <a16:creationId xmlns:a16="http://schemas.microsoft.com/office/drawing/2014/main" id="{C3AD9142-2CCE-2D1F-784D-69A9184F5E97}"/>
              </a:ext>
            </a:extLst>
          </p:cNvPr>
          <p:cNvSpPr/>
          <p:nvPr/>
        </p:nvSpPr>
        <p:spPr>
          <a:xfrm>
            <a:off x="13548411" y="2949528"/>
            <a:ext cx="1034512" cy="223689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8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8" name="Picture 4" descr="Picture background">
            <a:extLst>
              <a:ext uri="{FF2B5EF4-FFF2-40B4-BE49-F238E27FC236}">
                <a16:creationId xmlns:a16="http://schemas.microsoft.com/office/drawing/2014/main" id="{BDEAF316-2BA9-2759-7A05-921B62F80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642" y="8786970"/>
            <a:ext cx="1924258" cy="12502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" name="Picture 14" descr="Picture background">
            <a:extLst>
              <a:ext uri="{FF2B5EF4-FFF2-40B4-BE49-F238E27FC236}">
                <a16:creationId xmlns:a16="http://schemas.microsoft.com/office/drawing/2014/main" id="{0FF05D26-990E-61FF-9D0F-0E15B6C37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18" y="8786969"/>
            <a:ext cx="1426202" cy="99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17576852" y="1760586"/>
            <a:ext cx="445001" cy="1766566"/>
          </a:xfrm>
          <a:prstGeom prst="round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kk-KZ" sz="1228" b="1" dirty="0">
                <a:latin typeface="Arial" panose="020B0604020202020204" pitchFamily="34" charset="0"/>
                <a:cs typeface="Arial" panose="020B0604020202020204" pitchFamily="34" charset="0"/>
              </a:rPr>
              <a:t>ӘДІЛДІК</a:t>
            </a:r>
            <a:endParaRPr lang="ru-RU" sz="1228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Скругленный прямоугольник 62">
            <a:extLst>
              <a:ext uri="{FF2B5EF4-FFF2-40B4-BE49-F238E27FC236}">
                <a16:creationId xmlns:a16="http://schemas.microsoft.com/office/drawing/2014/main" id="{F79543FF-616D-A06A-C919-CE0D3A3D6CCB}"/>
              </a:ext>
            </a:extLst>
          </p:cNvPr>
          <p:cNvSpPr/>
          <p:nvPr/>
        </p:nvSpPr>
        <p:spPr>
          <a:xfrm>
            <a:off x="285488" y="6313031"/>
            <a:ext cx="17621511" cy="2053512"/>
          </a:xfrm>
          <a:prstGeom prst="roundRect">
            <a:avLst/>
          </a:prstGeom>
          <a:solidFill>
            <a:schemeClr val="bg1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81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7" name="TextBox 1036">
            <a:extLst>
              <a:ext uri="{FF2B5EF4-FFF2-40B4-BE49-F238E27FC236}">
                <a16:creationId xmlns:a16="http://schemas.microsoft.com/office/drawing/2014/main" id="{D056BB92-A13E-446C-950B-CCA39F354C7A}"/>
              </a:ext>
            </a:extLst>
          </p:cNvPr>
          <p:cNvSpPr txBox="1"/>
          <p:nvPr/>
        </p:nvSpPr>
        <p:spPr>
          <a:xfrm>
            <a:off x="8946121" y="6419906"/>
            <a:ext cx="7150197" cy="423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149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Қаражат баланың артынан жүреді</a:t>
            </a:r>
            <a:endParaRPr lang="ru-RU" sz="2149" b="1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070603" y="6811398"/>
            <a:ext cx="1259287" cy="1241790"/>
            <a:chOff x="1070603" y="6811398"/>
            <a:chExt cx="1259287" cy="1241790"/>
          </a:xfrm>
        </p:grpSpPr>
        <p:pic>
          <p:nvPicPr>
            <p:cNvPr id="1068" name="Google Shape;2789;p7">
              <a:extLst>
                <a:ext uri="{FF2B5EF4-FFF2-40B4-BE49-F238E27FC236}">
                  <a16:creationId xmlns:a16="http://schemas.microsoft.com/office/drawing/2014/main" id="{ABC65E64-9387-1FA3-B394-1D584AD11BFE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1530530" y="6811398"/>
              <a:ext cx="799360" cy="7937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1" name="Picture 2" descr="Picture background">
              <a:extLst>
                <a:ext uri="{FF2B5EF4-FFF2-40B4-BE49-F238E27FC236}">
                  <a16:creationId xmlns:a16="http://schemas.microsoft.com/office/drawing/2014/main" id="{5FCA05AD-E67F-0616-1513-0F9B99BFD6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603" y="7304585"/>
              <a:ext cx="770976" cy="748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72" name="TextBox 1071">
            <a:extLst>
              <a:ext uri="{FF2B5EF4-FFF2-40B4-BE49-F238E27FC236}">
                <a16:creationId xmlns:a16="http://schemas.microsoft.com/office/drawing/2014/main" id="{D4445141-521B-310E-8C80-8F0DCF28E0F8}"/>
              </a:ext>
            </a:extLst>
          </p:cNvPr>
          <p:cNvSpPr txBox="1"/>
          <p:nvPr/>
        </p:nvSpPr>
        <p:spPr>
          <a:xfrm>
            <a:off x="1764887" y="7904239"/>
            <a:ext cx="1982519" cy="322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100  </a:t>
            </a:r>
            <a:r>
              <a:rPr lang="ru-RU" sz="14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орын</a:t>
            </a:r>
            <a:endParaRPr lang="x-none" sz="14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73" name="TextBox 1072">
            <a:extLst>
              <a:ext uri="{FF2B5EF4-FFF2-40B4-BE49-F238E27FC236}">
                <a16:creationId xmlns:a16="http://schemas.microsoft.com/office/drawing/2014/main" id="{AC4D16D3-2EC5-DF8F-846E-4D56621B9FFE}"/>
              </a:ext>
            </a:extLst>
          </p:cNvPr>
          <p:cNvSpPr txBox="1"/>
          <p:nvPr/>
        </p:nvSpPr>
        <p:spPr>
          <a:xfrm>
            <a:off x="4673051" y="7863001"/>
            <a:ext cx="1982519" cy="322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200 </a:t>
            </a:r>
            <a:r>
              <a:rPr lang="ru-RU" sz="14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орын</a:t>
            </a:r>
            <a:endParaRPr lang="x-none" sz="14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74" name="TextBox 1073">
            <a:extLst>
              <a:ext uri="{FF2B5EF4-FFF2-40B4-BE49-F238E27FC236}">
                <a16:creationId xmlns:a16="http://schemas.microsoft.com/office/drawing/2014/main" id="{9EB8FC85-94A9-4306-49EC-68D68C177698}"/>
              </a:ext>
            </a:extLst>
          </p:cNvPr>
          <p:cNvSpPr txBox="1"/>
          <p:nvPr/>
        </p:nvSpPr>
        <p:spPr>
          <a:xfrm>
            <a:off x="7311503" y="7814489"/>
            <a:ext cx="1982519" cy="322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130 </a:t>
            </a:r>
            <a:r>
              <a:rPr lang="ru-RU" sz="14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орын</a:t>
            </a:r>
            <a:endParaRPr lang="x-none" sz="14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78" name="Picture 16" descr="Picture background">
            <a:extLst>
              <a:ext uri="{FF2B5EF4-FFF2-40B4-BE49-F238E27FC236}">
                <a16:creationId xmlns:a16="http://schemas.microsoft.com/office/drawing/2014/main" id="{16D08ACD-4AA5-55BE-8714-899BFF850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0485" y="6939667"/>
            <a:ext cx="1284784" cy="9575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1" name="Стрелка вправо с вырезом 1080">
            <a:extLst>
              <a:ext uri="{FF2B5EF4-FFF2-40B4-BE49-F238E27FC236}">
                <a16:creationId xmlns:a16="http://schemas.microsoft.com/office/drawing/2014/main" id="{E2F7970C-403B-D569-6A82-2474D6E5FFC9}"/>
              </a:ext>
            </a:extLst>
          </p:cNvPr>
          <p:cNvSpPr/>
          <p:nvPr/>
        </p:nvSpPr>
        <p:spPr>
          <a:xfrm>
            <a:off x="10835354" y="7336677"/>
            <a:ext cx="1034512" cy="223689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8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2" name="Стрелка вправо с вырезом 1081">
            <a:extLst>
              <a:ext uri="{FF2B5EF4-FFF2-40B4-BE49-F238E27FC236}">
                <a16:creationId xmlns:a16="http://schemas.microsoft.com/office/drawing/2014/main" id="{FF57F62D-0865-4130-D198-77657ED14844}"/>
              </a:ext>
            </a:extLst>
          </p:cNvPr>
          <p:cNvSpPr/>
          <p:nvPr/>
        </p:nvSpPr>
        <p:spPr>
          <a:xfrm>
            <a:off x="13731046" y="7316701"/>
            <a:ext cx="1034512" cy="223689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8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3" name="TextBox 1082">
            <a:extLst>
              <a:ext uri="{FF2B5EF4-FFF2-40B4-BE49-F238E27FC236}">
                <a16:creationId xmlns:a16="http://schemas.microsoft.com/office/drawing/2014/main" id="{4774459C-C31A-5728-F679-560A07DC1090}"/>
              </a:ext>
            </a:extLst>
          </p:cNvPr>
          <p:cNvSpPr txBox="1"/>
          <p:nvPr/>
        </p:nvSpPr>
        <p:spPr>
          <a:xfrm>
            <a:off x="10985453" y="7822681"/>
            <a:ext cx="1982519" cy="319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kk-KZ" sz="1381" i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кетті</a:t>
            </a:r>
            <a:endParaRPr lang="x-none" sz="1381" i="1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84" name="TextBox 1083">
            <a:extLst>
              <a:ext uri="{FF2B5EF4-FFF2-40B4-BE49-F238E27FC236}">
                <a16:creationId xmlns:a16="http://schemas.microsoft.com/office/drawing/2014/main" id="{D92225BD-057D-7B2C-54B6-8CABE00918E0}"/>
              </a:ext>
            </a:extLst>
          </p:cNvPr>
          <p:cNvSpPr txBox="1"/>
          <p:nvPr/>
        </p:nvSpPr>
        <p:spPr>
          <a:xfrm>
            <a:off x="13895424" y="7800895"/>
            <a:ext cx="1982519" cy="319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kk-KZ" sz="1381" i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келді</a:t>
            </a:r>
            <a:endParaRPr lang="x-none" sz="1381" i="1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7" name="Picture 2" descr="Picture background">
            <a:extLst>
              <a:ext uri="{FF2B5EF4-FFF2-40B4-BE49-F238E27FC236}">
                <a16:creationId xmlns:a16="http://schemas.microsoft.com/office/drawing/2014/main" id="{FB16DAD7-2DAC-E24D-65E1-285DFA2D3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0760" y="7030989"/>
            <a:ext cx="765562" cy="74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Скругленный прямоугольник 101"/>
          <p:cNvSpPr/>
          <p:nvPr/>
        </p:nvSpPr>
        <p:spPr>
          <a:xfrm>
            <a:off x="17569374" y="6451501"/>
            <a:ext cx="403852" cy="1726904"/>
          </a:xfrm>
          <a:prstGeom prst="round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kk-KZ" sz="1228" b="1" dirty="0">
                <a:latin typeface="Arial" panose="020B0604020202020204" pitchFamily="34" charset="0"/>
                <a:cs typeface="Arial" panose="020B0604020202020204" pitchFamily="34" charset="0"/>
              </a:rPr>
              <a:t>АЙҚЫНДЫЛЫҚ</a:t>
            </a:r>
            <a:endParaRPr lang="ru-RU" sz="1228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5" name="Скругленный прямоугольник 1054">
            <a:extLst>
              <a:ext uri="{FF2B5EF4-FFF2-40B4-BE49-F238E27FC236}">
                <a16:creationId xmlns:a16="http://schemas.microsoft.com/office/drawing/2014/main" id="{D8AC28A0-A840-C3BB-6E5F-D034990F2CE2}"/>
              </a:ext>
            </a:extLst>
          </p:cNvPr>
          <p:cNvSpPr/>
          <p:nvPr/>
        </p:nvSpPr>
        <p:spPr>
          <a:xfrm>
            <a:off x="285488" y="3823572"/>
            <a:ext cx="17621511" cy="2372506"/>
          </a:xfrm>
          <a:prstGeom prst="roundRect">
            <a:avLst/>
          </a:prstGeom>
          <a:noFill/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81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1" name="TextBox 1040">
            <a:extLst>
              <a:ext uri="{FF2B5EF4-FFF2-40B4-BE49-F238E27FC236}">
                <a16:creationId xmlns:a16="http://schemas.microsoft.com/office/drawing/2014/main" id="{0A1FA378-1EDD-34C4-1669-E318159106F3}"/>
              </a:ext>
            </a:extLst>
          </p:cNvPr>
          <p:cNvSpPr txBox="1"/>
          <p:nvPr/>
        </p:nvSpPr>
        <p:spPr>
          <a:xfrm>
            <a:off x="9310830" y="3889225"/>
            <a:ext cx="6549236" cy="423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49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Балабақшаны</a:t>
            </a:r>
            <a:r>
              <a:rPr lang="ru-RU" sz="2149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149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ата-ана</a:t>
            </a:r>
            <a:r>
              <a:rPr lang="ru-RU" sz="2149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149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таңдайды</a:t>
            </a:r>
            <a:endParaRPr lang="x-none" sz="2149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42" name="TextBox 1041">
            <a:extLst>
              <a:ext uri="{FF2B5EF4-FFF2-40B4-BE49-F238E27FC236}">
                <a16:creationId xmlns:a16="http://schemas.microsoft.com/office/drawing/2014/main" id="{8FCED2C2-3796-0D6F-1738-22ADAEFFE3D6}"/>
              </a:ext>
            </a:extLst>
          </p:cNvPr>
          <p:cNvSpPr txBox="1"/>
          <p:nvPr/>
        </p:nvSpPr>
        <p:spPr>
          <a:xfrm>
            <a:off x="1530530" y="3899846"/>
            <a:ext cx="7252934" cy="446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614"/>
              </a:spcAft>
            </a:pPr>
            <a:r>
              <a:rPr lang="ru-RU" sz="2149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ru-RU" sz="2149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Балабақшаға</a:t>
            </a:r>
            <a:r>
              <a:rPr lang="ru-RU" sz="2149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149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білім</a:t>
            </a:r>
            <a:r>
              <a:rPr lang="ru-RU" sz="2149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беру </a:t>
            </a:r>
            <a:r>
              <a:rPr lang="ru-RU" sz="2149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басқармасы</a:t>
            </a:r>
            <a:r>
              <a:rPr lang="ru-RU" sz="2149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149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белгілейді</a:t>
            </a:r>
            <a:r>
              <a:rPr lang="ru-RU" sz="2149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x-none" sz="2149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54" name="Picture 8" descr="Picture background">
            <a:extLst>
              <a:ext uri="{FF2B5EF4-FFF2-40B4-BE49-F238E27FC236}">
                <a16:creationId xmlns:a16="http://schemas.microsoft.com/office/drawing/2014/main" id="{59741017-0835-CAC1-EADA-C6EDA9C50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94" y="4515168"/>
            <a:ext cx="574714" cy="37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6" name="TextBox 1055">
            <a:extLst>
              <a:ext uri="{FF2B5EF4-FFF2-40B4-BE49-F238E27FC236}">
                <a16:creationId xmlns:a16="http://schemas.microsoft.com/office/drawing/2014/main" id="{CED25F2F-431F-ADFF-DD8D-A6CA584E83BF}"/>
              </a:ext>
            </a:extLst>
          </p:cNvPr>
          <p:cNvSpPr txBox="1"/>
          <p:nvPr/>
        </p:nvSpPr>
        <p:spPr>
          <a:xfrm>
            <a:off x="734244" y="4950405"/>
            <a:ext cx="2116788" cy="1103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141" indent="-26314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kk-KZ" sz="1535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таңдап алады</a:t>
            </a:r>
            <a:endParaRPr lang="ru-RU" sz="1535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3141" indent="-26314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kk-KZ" sz="1535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қосады</a:t>
            </a:r>
            <a:endParaRPr lang="ru-RU" sz="1535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3141" indent="-26314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kk-KZ" sz="1535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бөліп береді</a:t>
            </a:r>
            <a:endParaRPr lang="ru-RU" sz="1535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3141" indent="-26314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kk-KZ" sz="1535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қаржыландырады</a:t>
            </a:r>
            <a:endParaRPr lang="x-none" sz="1535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58" name="Picture 12" descr="Picture background">
            <a:extLst>
              <a:ext uri="{FF2B5EF4-FFF2-40B4-BE49-F238E27FC236}">
                <a16:creationId xmlns:a16="http://schemas.microsoft.com/office/drawing/2014/main" id="{2128F172-7BE3-7170-4AE0-3FF8AEC88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394" y="4287080"/>
            <a:ext cx="1709809" cy="149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9" name="TextBox 1058">
            <a:extLst>
              <a:ext uri="{FF2B5EF4-FFF2-40B4-BE49-F238E27FC236}">
                <a16:creationId xmlns:a16="http://schemas.microsoft.com/office/drawing/2014/main" id="{E6A2E028-EE05-25FD-57CF-1ABF387A2374}"/>
              </a:ext>
            </a:extLst>
          </p:cNvPr>
          <p:cNvSpPr txBox="1"/>
          <p:nvPr/>
        </p:nvSpPr>
        <p:spPr>
          <a:xfrm>
            <a:off x="10331581" y="4799146"/>
            <a:ext cx="2423477" cy="850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141" indent="-26314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kk-KZ" sz="1535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бақшаны таңдайды</a:t>
            </a:r>
            <a:endParaRPr lang="ru-RU" sz="1535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3141" indent="-26314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kk-KZ" sz="1535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тызметті растайды</a:t>
            </a:r>
            <a:endParaRPr lang="ru-RU" sz="1535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3141" indent="-26314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kk-KZ" sz="1535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төлем жасайды</a:t>
            </a:r>
            <a:endParaRPr lang="x-none" sz="1535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60" name="Picture 2" descr="Picture background">
            <a:extLst>
              <a:ext uri="{FF2B5EF4-FFF2-40B4-BE49-F238E27FC236}">
                <a16:creationId xmlns:a16="http://schemas.microsoft.com/office/drawing/2014/main" id="{5D696FD2-60E9-B486-F364-7C6CEB5A8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9603" y="4754751"/>
            <a:ext cx="1085431" cy="105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3" name="Google Shape;2789;p7">
            <a:extLst>
              <a:ext uri="{FF2B5EF4-FFF2-40B4-BE49-F238E27FC236}">
                <a16:creationId xmlns:a16="http://schemas.microsoft.com/office/drawing/2014/main" id="{742C76EA-430E-3A61-052C-4714733BC42B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4916953" y="4137234"/>
            <a:ext cx="523417" cy="536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6" name="Google Shape;2789;p7">
            <a:extLst>
              <a:ext uri="{FF2B5EF4-FFF2-40B4-BE49-F238E27FC236}">
                <a16:creationId xmlns:a16="http://schemas.microsoft.com/office/drawing/2014/main" id="{2283C7B2-EDB4-D34A-3210-CA2474C2AD0F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4980264" y="5331304"/>
            <a:ext cx="523417" cy="536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7" name="Google Shape;2789;p7">
            <a:extLst>
              <a:ext uri="{FF2B5EF4-FFF2-40B4-BE49-F238E27FC236}">
                <a16:creationId xmlns:a16="http://schemas.microsoft.com/office/drawing/2014/main" id="{1E384AFC-A883-75A8-BC45-5F76CF0416FB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4455849" y="4920778"/>
            <a:ext cx="523417" cy="5363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Группа 8"/>
          <p:cNvGrpSpPr/>
          <p:nvPr/>
        </p:nvGrpSpPr>
        <p:grpSpPr>
          <a:xfrm>
            <a:off x="3469047" y="4348617"/>
            <a:ext cx="2321527" cy="1645633"/>
            <a:chOff x="4875740" y="8219751"/>
            <a:chExt cx="3161107" cy="2307745"/>
          </a:xfrm>
        </p:grpSpPr>
        <p:pic>
          <p:nvPicPr>
            <p:cNvPr id="1043" name="Picture 2" descr="Picture background">
              <a:extLst>
                <a:ext uri="{FF2B5EF4-FFF2-40B4-BE49-F238E27FC236}">
                  <a16:creationId xmlns:a16="http://schemas.microsoft.com/office/drawing/2014/main" id="{7586E2DB-68BC-9FAA-02D5-A1336024FC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6514" y="8631233"/>
              <a:ext cx="1477977" cy="1477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48" name="Треугольник 1047">
              <a:extLst>
                <a:ext uri="{FF2B5EF4-FFF2-40B4-BE49-F238E27FC236}">
                  <a16:creationId xmlns:a16="http://schemas.microsoft.com/office/drawing/2014/main" id="{3D8367AC-EC7C-B734-8AF6-D95735A72E02}"/>
                </a:ext>
              </a:extLst>
            </p:cNvPr>
            <p:cNvSpPr/>
            <p:nvPr/>
          </p:nvSpPr>
          <p:spPr>
            <a:xfrm rot="7100335">
              <a:off x="5191211" y="8346715"/>
              <a:ext cx="933889" cy="991365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38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9" name="Треугольник 1048">
              <a:extLst>
                <a:ext uri="{FF2B5EF4-FFF2-40B4-BE49-F238E27FC236}">
                  <a16:creationId xmlns:a16="http://schemas.microsoft.com/office/drawing/2014/main" id="{BBC6FA00-A891-64B7-32A3-F72C9C642998}"/>
                </a:ext>
              </a:extLst>
            </p:cNvPr>
            <p:cNvSpPr/>
            <p:nvPr/>
          </p:nvSpPr>
          <p:spPr>
            <a:xfrm rot="3931048">
              <a:off x="5154112" y="9534463"/>
              <a:ext cx="933889" cy="991366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38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0" name="Треугольник 1049">
              <a:extLst>
                <a:ext uri="{FF2B5EF4-FFF2-40B4-BE49-F238E27FC236}">
                  <a16:creationId xmlns:a16="http://schemas.microsoft.com/office/drawing/2014/main" id="{D3FAB554-7747-5818-0B15-DBE0BCDC9234}"/>
                </a:ext>
              </a:extLst>
            </p:cNvPr>
            <p:cNvSpPr/>
            <p:nvPr/>
          </p:nvSpPr>
          <p:spPr>
            <a:xfrm rot="18612696">
              <a:off x="6831505" y="9498098"/>
              <a:ext cx="961800" cy="962598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38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1" name="Треугольник 1050">
              <a:extLst>
                <a:ext uri="{FF2B5EF4-FFF2-40B4-BE49-F238E27FC236}">
                  <a16:creationId xmlns:a16="http://schemas.microsoft.com/office/drawing/2014/main" id="{34981760-56AE-5E89-D861-B993AFDCADA5}"/>
                </a:ext>
              </a:extLst>
            </p:cNvPr>
            <p:cNvSpPr/>
            <p:nvPr/>
          </p:nvSpPr>
          <p:spPr>
            <a:xfrm rot="13990218">
              <a:off x="6862019" y="8373168"/>
              <a:ext cx="933889" cy="991365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38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47" name="Google Shape;2789;p7">
              <a:extLst>
                <a:ext uri="{FF2B5EF4-FFF2-40B4-BE49-F238E27FC236}">
                  <a16:creationId xmlns:a16="http://schemas.microsoft.com/office/drawing/2014/main" id="{C5EF0143-1E9B-216C-FB4B-B155E34DE79B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4876929" y="8231489"/>
              <a:ext cx="564595" cy="6359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4" name="Google Shape;2789;p7">
              <a:extLst>
                <a:ext uri="{FF2B5EF4-FFF2-40B4-BE49-F238E27FC236}">
                  <a16:creationId xmlns:a16="http://schemas.microsoft.com/office/drawing/2014/main" id="{4DFC063B-80F6-F363-793E-D6364AD0985C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7472253" y="8219751"/>
              <a:ext cx="564594" cy="6359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5" name="Google Shape;2789;p7">
              <a:extLst>
                <a:ext uri="{FF2B5EF4-FFF2-40B4-BE49-F238E27FC236}">
                  <a16:creationId xmlns:a16="http://schemas.microsoft.com/office/drawing/2014/main" id="{5BA99E5C-B055-4E08-52C2-6B37E1A4CE3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7433427" y="9891530"/>
              <a:ext cx="564594" cy="6359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6" name="Google Shape;2789;p7">
              <a:extLst>
                <a:ext uri="{FF2B5EF4-FFF2-40B4-BE49-F238E27FC236}">
                  <a16:creationId xmlns:a16="http://schemas.microsoft.com/office/drawing/2014/main" id="{8E537E29-103A-49A2-425E-D1B7B21ECAB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4875740" y="9888006"/>
              <a:ext cx="564594" cy="63596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8" name="Google Shape;2789;p7">
            <a:extLst>
              <a:ext uri="{FF2B5EF4-FFF2-40B4-BE49-F238E27FC236}">
                <a16:creationId xmlns:a16="http://schemas.microsoft.com/office/drawing/2014/main" id="{4DFC063B-80F6-F363-793E-D6364AD0985C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729671" y="4479477"/>
            <a:ext cx="564920" cy="505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2789;p7">
            <a:extLst>
              <a:ext uri="{FF2B5EF4-FFF2-40B4-BE49-F238E27FC236}">
                <a16:creationId xmlns:a16="http://schemas.microsoft.com/office/drawing/2014/main" id="{4DFC063B-80F6-F363-793E-D6364AD0985C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744769" y="5380398"/>
            <a:ext cx="596968" cy="439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8" descr="X Red Transparent | PNG All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585" y="4546812"/>
            <a:ext cx="384862" cy="37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8" descr="X Red Transparent | PNG All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865" y="5435165"/>
            <a:ext cx="384862" cy="37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Скругленный прямоугольник 102"/>
          <p:cNvSpPr/>
          <p:nvPr/>
        </p:nvSpPr>
        <p:spPr>
          <a:xfrm>
            <a:off x="17556464" y="4171439"/>
            <a:ext cx="444801" cy="1726904"/>
          </a:xfrm>
          <a:prstGeom prst="round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kk-KZ" sz="1228" b="1" dirty="0">
                <a:latin typeface="Arial" panose="020B0604020202020204" pitchFamily="34" charset="0"/>
                <a:cs typeface="Arial" panose="020B0604020202020204" pitchFamily="34" charset="0"/>
              </a:rPr>
              <a:t>САПА</a:t>
            </a:r>
            <a:endParaRPr lang="ru-RU" sz="1228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17569374" y="8433828"/>
            <a:ext cx="403852" cy="1618359"/>
          </a:xfrm>
          <a:prstGeom prst="round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kk-KZ" sz="1228" b="1" dirty="0">
                <a:latin typeface="Arial" panose="020B0604020202020204" pitchFamily="34" charset="0"/>
                <a:cs typeface="Arial" panose="020B0604020202020204" pitchFamily="34" charset="0"/>
              </a:rPr>
              <a:t>ТИІМДІЛІК</a:t>
            </a:r>
            <a:endParaRPr lang="ru-RU" sz="1228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5" name="Прямоугольник 1024">
            <a:extLst>
              <a:ext uri="{FF2B5EF4-FFF2-40B4-BE49-F238E27FC236}">
                <a16:creationId xmlns:a16="http://schemas.microsoft.com/office/drawing/2014/main" id="{7A16A0B2-7291-526A-1528-4D26868EBCF9}"/>
              </a:ext>
            </a:extLst>
          </p:cNvPr>
          <p:cNvSpPr/>
          <p:nvPr/>
        </p:nvSpPr>
        <p:spPr>
          <a:xfrm>
            <a:off x="8629426" y="1288736"/>
            <a:ext cx="109010" cy="87815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8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трелка вправо с вырезом 6"/>
          <p:cNvSpPr/>
          <p:nvPr/>
        </p:nvSpPr>
        <p:spPr>
          <a:xfrm>
            <a:off x="8211481" y="2286046"/>
            <a:ext cx="719210" cy="453101"/>
          </a:xfrm>
          <a:prstGeom prst="notchedRightArrow">
            <a:avLst/>
          </a:prstGeom>
          <a:solidFill>
            <a:schemeClr val="bg1">
              <a:lumMod val="95000"/>
            </a:schemeClr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8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Стрелка вправо с вырезом 98"/>
          <p:cNvSpPr/>
          <p:nvPr/>
        </p:nvSpPr>
        <p:spPr>
          <a:xfrm>
            <a:off x="8145462" y="8933152"/>
            <a:ext cx="719210" cy="453101"/>
          </a:xfrm>
          <a:prstGeom prst="notchedRightArrow">
            <a:avLst/>
          </a:prstGeom>
          <a:solidFill>
            <a:schemeClr val="bg1">
              <a:lumMod val="95000"/>
            </a:schemeClr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8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Стрелка вправо с вырезом 96"/>
          <p:cNvSpPr/>
          <p:nvPr/>
        </p:nvSpPr>
        <p:spPr>
          <a:xfrm>
            <a:off x="8154355" y="7179738"/>
            <a:ext cx="719210" cy="453101"/>
          </a:xfrm>
          <a:prstGeom prst="notchedRightArrow">
            <a:avLst/>
          </a:prstGeom>
          <a:solidFill>
            <a:schemeClr val="bg1">
              <a:lumMod val="95000"/>
            </a:schemeClr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8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Стрелка вправо с вырезом 97"/>
          <p:cNvSpPr/>
          <p:nvPr/>
        </p:nvSpPr>
        <p:spPr>
          <a:xfrm>
            <a:off x="8127576" y="4862635"/>
            <a:ext cx="719210" cy="453101"/>
          </a:xfrm>
          <a:prstGeom prst="notchedRightArrow">
            <a:avLst/>
          </a:prstGeom>
          <a:solidFill>
            <a:schemeClr val="bg1">
              <a:lumMod val="95000"/>
            </a:schemeClr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8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5" name="Google Shape;2789;p7">
            <a:extLst>
              <a:ext uri="{FF2B5EF4-FFF2-40B4-BE49-F238E27FC236}">
                <a16:creationId xmlns:a16="http://schemas.microsoft.com/office/drawing/2014/main" id="{1E384AFC-A883-75A8-BC45-5F76CF0416FB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5939671" y="4061904"/>
            <a:ext cx="523417" cy="536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2789;p7">
            <a:extLst>
              <a:ext uri="{FF2B5EF4-FFF2-40B4-BE49-F238E27FC236}">
                <a16:creationId xmlns:a16="http://schemas.microsoft.com/office/drawing/2014/main" id="{1E384AFC-A883-75A8-BC45-5F76CF0416FB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6006655" y="5283869"/>
            <a:ext cx="523417" cy="5363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8" name="Группа 107"/>
          <p:cNvGrpSpPr/>
          <p:nvPr/>
        </p:nvGrpSpPr>
        <p:grpSpPr>
          <a:xfrm>
            <a:off x="3976993" y="6811398"/>
            <a:ext cx="1259287" cy="1241790"/>
            <a:chOff x="1070603" y="6811398"/>
            <a:chExt cx="1259287" cy="1241790"/>
          </a:xfrm>
        </p:grpSpPr>
        <p:pic>
          <p:nvPicPr>
            <p:cNvPr id="109" name="Google Shape;2789;p7">
              <a:extLst>
                <a:ext uri="{FF2B5EF4-FFF2-40B4-BE49-F238E27FC236}">
                  <a16:creationId xmlns:a16="http://schemas.microsoft.com/office/drawing/2014/main" id="{ABC65E64-9387-1FA3-B394-1D584AD11BFE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1530530" y="6811398"/>
              <a:ext cx="799360" cy="7937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" name="Picture 2" descr="Picture background">
              <a:extLst>
                <a:ext uri="{FF2B5EF4-FFF2-40B4-BE49-F238E27FC236}">
                  <a16:creationId xmlns:a16="http://schemas.microsoft.com/office/drawing/2014/main" id="{5FCA05AD-E67F-0616-1513-0F9B99BFD6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603" y="7304585"/>
              <a:ext cx="770976" cy="748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1" name="Группа 110"/>
          <p:cNvGrpSpPr/>
          <p:nvPr/>
        </p:nvGrpSpPr>
        <p:grpSpPr>
          <a:xfrm>
            <a:off x="6531523" y="6811398"/>
            <a:ext cx="1259287" cy="1241790"/>
            <a:chOff x="1070603" y="6811398"/>
            <a:chExt cx="1259287" cy="1241790"/>
          </a:xfrm>
        </p:grpSpPr>
        <p:pic>
          <p:nvPicPr>
            <p:cNvPr id="112" name="Google Shape;2789;p7">
              <a:extLst>
                <a:ext uri="{FF2B5EF4-FFF2-40B4-BE49-F238E27FC236}">
                  <a16:creationId xmlns:a16="http://schemas.microsoft.com/office/drawing/2014/main" id="{ABC65E64-9387-1FA3-B394-1D584AD11BFE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1530530" y="6811398"/>
              <a:ext cx="799360" cy="7937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" name="Picture 2" descr="Picture background">
              <a:extLst>
                <a:ext uri="{FF2B5EF4-FFF2-40B4-BE49-F238E27FC236}">
                  <a16:creationId xmlns:a16="http://schemas.microsoft.com/office/drawing/2014/main" id="{5FCA05AD-E67F-0616-1513-0F9B99BFD6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603" y="7304585"/>
              <a:ext cx="770976" cy="748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4" name="Google Shape;2789;p7">
            <a:extLst>
              <a:ext uri="{FF2B5EF4-FFF2-40B4-BE49-F238E27FC236}">
                <a16:creationId xmlns:a16="http://schemas.microsoft.com/office/drawing/2014/main" id="{ACDAD77E-28F0-AE2F-7E3D-F9BF71B1DAFE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9594135" y="6982736"/>
            <a:ext cx="802675" cy="806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2789;p7">
            <a:extLst>
              <a:ext uri="{FF2B5EF4-FFF2-40B4-BE49-F238E27FC236}">
                <a16:creationId xmlns:a16="http://schemas.microsoft.com/office/drawing/2014/main" id="{ACDAD77E-28F0-AE2F-7E3D-F9BF71B1DAFE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5119378" y="6982736"/>
            <a:ext cx="802675" cy="80637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Прямоугольник 13"/>
          <p:cNvSpPr/>
          <p:nvPr/>
        </p:nvSpPr>
        <p:spPr>
          <a:xfrm>
            <a:off x="17533515" y="219480"/>
            <a:ext cx="741485" cy="367252"/>
          </a:xfrm>
          <a:prstGeom prst="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036" name="TextBox 1035">
            <a:extLst>
              <a:ext uri="{FF2B5EF4-FFF2-40B4-BE49-F238E27FC236}">
                <a16:creationId xmlns:a16="http://schemas.microsoft.com/office/drawing/2014/main" id="{56D5C72E-D2B4-708E-9909-A896553B6F6C}"/>
              </a:ext>
            </a:extLst>
          </p:cNvPr>
          <p:cNvSpPr txBox="1"/>
          <p:nvPr/>
        </p:nvSpPr>
        <p:spPr>
          <a:xfrm>
            <a:off x="2102181" y="6426916"/>
            <a:ext cx="6549236" cy="877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614"/>
              </a:spcAft>
            </a:pPr>
            <a:r>
              <a:rPr lang="kk-KZ" sz="2149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Мемлекеттік тапсырыс балабақша атына </a:t>
            </a:r>
          </a:p>
          <a:p>
            <a:pPr algn="ctr">
              <a:lnSpc>
                <a:spcPct val="107000"/>
              </a:lnSpc>
              <a:spcAft>
                <a:spcPts val="614"/>
              </a:spcAft>
            </a:pPr>
            <a:r>
              <a:rPr lang="kk-KZ" sz="2149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бекітіледі</a:t>
            </a:r>
            <a:endParaRPr lang="x-none" sz="2149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324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23484" y="217122"/>
            <a:ext cx="10210296" cy="6120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377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ПИЛОТТЫ ІСКЕ АСЫРУҒА ҚАЖЕТТІ ҚҰЖАТТАР</a:t>
            </a:r>
            <a:endParaRPr lang="ru-RU" sz="3377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57400" y="1224820"/>
            <a:ext cx="1568018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беру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қызметін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алушылар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дербестендірілген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қаржыландыруды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есепке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ала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отырып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мектепке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дейінгі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тәрбие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мен 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алуға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тапсырысын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орналастыру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жөнінде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пилоттық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жобаның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кейбір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сұрақтары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» ҚР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оқу-ағарту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Министірінің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  30.12.2024ж. № 372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бұйрығымен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келесілер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бекітілген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беру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қызметін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алушылар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ваучерлік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қаржыландыруды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есепке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ала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отырып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мектепке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дейінгі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тәрбие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мен 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алуға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тапсырысын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орналастыру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жөнінде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пилоттық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жобаны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жүргізудің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алгоритмі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457200" indent="-457200">
              <a:buFontTx/>
              <a:buChar char="-"/>
            </a:pP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беру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қызметін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алушылар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ваучерлік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қаржыландыруды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есепке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ала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отырып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мектепке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дейінгі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тәрбие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мен 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алуға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тапсырысын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орналастыру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жөнінде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пилоттық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жобаны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жүргізудің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жоспар-кестесі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>
              <a:buFontTx/>
              <a:buChar char="-"/>
            </a:pPr>
            <a:endParaRPr lang="ru-RU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Өңірлердің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мектепке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дейінгі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беруді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ваучерлік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қаржыландыру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жөніндегі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пилоттық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жобасына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өткізу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кестесі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828800" y="7655588"/>
            <a:ext cx="156409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беру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қызметін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алушылар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ваучерлік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қаржыландыруды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есепке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ала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отырып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мектепке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дейінгі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тәрбие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мен 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алуға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тапсырысын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орналастыру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жөнінде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пилоттық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жобаны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бірлесіп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іске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асыру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қосылу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келісімшарты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әзірленді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hangingPunct="0"/>
            <a:endParaRPr lang="ru-RU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95224" y="1562099"/>
            <a:ext cx="947776" cy="762000"/>
            <a:chOff x="195224" y="1562099"/>
            <a:chExt cx="947776" cy="762000"/>
          </a:xfrm>
        </p:grpSpPr>
        <p:sp>
          <p:nvSpPr>
            <p:cNvPr id="16" name="Freeform 7"/>
            <p:cNvSpPr/>
            <p:nvPr/>
          </p:nvSpPr>
          <p:spPr>
            <a:xfrm rot="10800000">
              <a:off x="195224" y="1562099"/>
              <a:ext cx="947776" cy="7620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1836B2"/>
            </a:solidFill>
          </p:spPr>
        </p:sp>
        <p:sp>
          <p:nvSpPr>
            <p:cNvPr id="17" name="TextBox 8"/>
            <p:cNvSpPr txBox="1"/>
            <p:nvPr/>
          </p:nvSpPr>
          <p:spPr>
            <a:xfrm>
              <a:off x="415329" y="1790700"/>
              <a:ext cx="530646" cy="41036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240"/>
                </a:lnSpc>
                <a:spcBef>
                  <a:spcPct val="0"/>
                </a:spcBef>
              </a:pPr>
              <a:r>
                <a:rPr lang="en-US" sz="3600" b="1" spc="-46" dirty="0">
                  <a:solidFill>
                    <a:srgbClr val="FFFFFF"/>
                  </a:solidFill>
                  <a:latin typeface="Arial" panose="020B0604020202020204" pitchFamily="34" charset="0"/>
                  <a:ea typeface="Fira Sans Medium"/>
                  <a:cs typeface="Arial" panose="020B0604020202020204" pitchFamily="34" charset="0"/>
                  <a:sym typeface="Fira Sans Medium"/>
                </a:rPr>
                <a:t>01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325880" y="7991789"/>
            <a:ext cx="947776" cy="762000"/>
            <a:chOff x="195224" y="1562099"/>
            <a:chExt cx="947776" cy="762000"/>
          </a:xfrm>
        </p:grpSpPr>
        <p:sp>
          <p:nvSpPr>
            <p:cNvPr id="19" name="Freeform 7"/>
            <p:cNvSpPr/>
            <p:nvPr/>
          </p:nvSpPr>
          <p:spPr>
            <a:xfrm rot="10800000">
              <a:off x="195224" y="1562099"/>
              <a:ext cx="947776" cy="7620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1836B2"/>
            </a:solidFill>
          </p:spPr>
        </p:sp>
        <p:sp>
          <p:nvSpPr>
            <p:cNvPr id="20" name="TextBox 8"/>
            <p:cNvSpPr txBox="1"/>
            <p:nvPr/>
          </p:nvSpPr>
          <p:spPr>
            <a:xfrm>
              <a:off x="415329" y="1790700"/>
              <a:ext cx="530646" cy="41036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240"/>
                </a:lnSpc>
                <a:spcBef>
                  <a:spcPct val="0"/>
                </a:spcBef>
              </a:pPr>
              <a:r>
                <a:rPr lang="en-US" sz="3600" b="1" spc="-46" dirty="0">
                  <a:solidFill>
                    <a:srgbClr val="FFFFFF"/>
                  </a:solidFill>
                  <a:latin typeface="Arial" panose="020B0604020202020204" pitchFamily="34" charset="0"/>
                  <a:ea typeface="Fira Sans Medium"/>
                  <a:cs typeface="Arial" panose="020B0604020202020204" pitchFamily="34" charset="0"/>
                  <a:sym typeface="Fira Sans Medium"/>
                </a:rPr>
                <a:t>0</a:t>
              </a:r>
              <a:r>
                <a:rPr lang="ru-RU" sz="3600" b="1" spc="-46" dirty="0">
                  <a:solidFill>
                    <a:srgbClr val="FFFFFF"/>
                  </a:solidFill>
                  <a:latin typeface="Arial" panose="020B0604020202020204" pitchFamily="34" charset="0"/>
                  <a:ea typeface="Fira Sans Medium"/>
                  <a:cs typeface="Arial" panose="020B0604020202020204" pitchFamily="34" charset="0"/>
                  <a:sym typeface="Fira Sans Medium"/>
                </a:rPr>
                <a:t>2</a:t>
              </a:r>
              <a:endParaRPr lang="en-US" sz="3600" b="1" spc="-46" dirty="0">
                <a:solidFill>
                  <a:srgbClr val="FFFFFF"/>
                </a:solidFill>
                <a:latin typeface="Arial" panose="020B0604020202020204" pitchFamily="34" charset="0"/>
                <a:ea typeface="Fira Sans Medium"/>
                <a:cs typeface="Arial" panose="020B0604020202020204" pitchFamily="34" charset="0"/>
                <a:sym typeface="Fira Sans Medium"/>
              </a:endParaRPr>
            </a:p>
          </p:txBody>
        </p:sp>
      </p:grpSp>
      <p:grpSp>
        <p:nvGrpSpPr>
          <p:cNvPr id="21" name="Group 2"/>
          <p:cNvGrpSpPr/>
          <p:nvPr/>
        </p:nvGrpSpPr>
        <p:grpSpPr>
          <a:xfrm>
            <a:off x="697572" y="9775306"/>
            <a:ext cx="16926697" cy="1542251"/>
            <a:chOff x="0" y="0"/>
            <a:chExt cx="58960502" cy="5372100"/>
          </a:xfrm>
        </p:grpSpPr>
        <p:sp>
          <p:nvSpPr>
            <p:cNvPr id="22" name="Freeform 3"/>
            <p:cNvSpPr/>
            <p:nvPr/>
          </p:nvSpPr>
          <p:spPr>
            <a:xfrm>
              <a:off x="0" y="0"/>
              <a:ext cx="58960500" cy="5372100"/>
            </a:xfrm>
            <a:custGeom>
              <a:avLst/>
              <a:gdLst/>
              <a:ahLst/>
              <a:cxnLst/>
              <a:rect l="l" t="t" r="r" b="b"/>
              <a:pathLst>
                <a:path w="58960500" h="5372100">
                  <a:moveTo>
                    <a:pt x="5740982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57409829" y="5372100"/>
                  </a:lnTo>
                  <a:lnTo>
                    <a:pt x="58960500" y="2686050"/>
                  </a:lnTo>
                  <a:lnTo>
                    <a:pt x="57409829" y="0"/>
                  </a:lnTo>
                  <a:close/>
                </a:path>
              </a:pathLst>
            </a:custGeom>
            <a:solidFill>
              <a:srgbClr val="A066CB"/>
            </a:solidFill>
          </p:spPr>
        </p:sp>
      </p:grpSp>
      <p:sp>
        <p:nvSpPr>
          <p:cNvPr id="23" name="Прямоугольник 22"/>
          <p:cNvSpPr/>
          <p:nvPr/>
        </p:nvSpPr>
        <p:spPr>
          <a:xfrm>
            <a:off x="17533515" y="219480"/>
            <a:ext cx="741485" cy="367252"/>
          </a:xfrm>
          <a:prstGeom prst="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384080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97572" y="9775306"/>
            <a:ext cx="16926697" cy="1542251"/>
            <a:chOff x="0" y="0"/>
            <a:chExt cx="58960502" cy="5372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960500" cy="5372100"/>
            </a:xfrm>
            <a:custGeom>
              <a:avLst/>
              <a:gdLst/>
              <a:ahLst/>
              <a:cxnLst/>
              <a:rect l="l" t="t" r="r" b="b"/>
              <a:pathLst>
                <a:path w="58960500" h="5372100">
                  <a:moveTo>
                    <a:pt x="5740982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57409829" y="5372100"/>
                  </a:lnTo>
                  <a:lnTo>
                    <a:pt x="58960500" y="2686050"/>
                  </a:lnTo>
                  <a:lnTo>
                    <a:pt x="57409829" y="0"/>
                  </a:lnTo>
                  <a:close/>
                </a:path>
              </a:pathLst>
            </a:custGeom>
            <a:solidFill>
              <a:srgbClr val="A066CB"/>
            </a:solidFill>
          </p:spPr>
        </p:sp>
      </p:grpSp>
      <p:sp>
        <p:nvSpPr>
          <p:cNvPr id="38" name="Прямоугольник 37"/>
          <p:cNvSpPr/>
          <p:nvPr/>
        </p:nvSpPr>
        <p:spPr>
          <a:xfrm>
            <a:off x="307411" y="425933"/>
            <a:ext cx="1767399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1836B2"/>
                </a:solidFill>
                <a:latin typeface="Arial" panose="020B0604020202020204" pitchFamily="34" charset="0"/>
                <a:ea typeface="Fira Sans Medium"/>
                <a:cs typeface="Arial" panose="020B0604020202020204" pitchFamily="34" charset="0"/>
              </a:rPr>
              <a:t>«</a:t>
            </a:r>
            <a:r>
              <a:rPr lang="ru-RU" sz="3200" b="1" dirty="0" err="1">
                <a:solidFill>
                  <a:srgbClr val="1836B2"/>
                </a:solidFill>
                <a:latin typeface="Arial" panose="020B0604020202020204" pitchFamily="34" charset="0"/>
                <a:ea typeface="Fira Sans Medium"/>
                <a:cs typeface="Arial" panose="020B0604020202020204" pitchFamily="34" charset="0"/>
              </a:rPr>
              <a:t>Білім</a:t>
            </a:r>
            <a:r>
              <a:rPr lang="ru-RU" sz="3200" b="1" dirty="0">
                <a:solidFill>
                  <a:srgbClr val="1836B2"/>
                </a:solidFill>
                <a:latin typeface="Arial" panose="020B0604020202020204" pitchFamily="34" charset="0"/>
                <a:ea typeface="Fira Sans Medium"/>
                <a:cs typeface="Arial" panose="020B0604020202020204" pitchFamily="34" charset="0"/>
              </a:rPr>
              <a:t> беру </a:t>
            </a:r>
            <a:r>
              <a:rPr lang="ru-RU" sz="3200" b="1" dirty="0" err="1">
                <a:solidFill>
                  <a:srgbClr val="1836B2"/>
                </a:solidFill>
                <a:latin typeface="Arial" panose="020B0604020202020204" pitchFamily="34" charset="0"/>
                <a:ea typeface="Fira Sans Medium"/>
                <a:cs typeface="Arial" panose="020B0604020202020204" pitchFamily="34" charset="0"/>
              </a:rPr>
              <a:t>қызметін</a:t>
            </a:r>
            <a:r>
              <a:rPr lang="ru-RU" sz="3200" b="1" dirty="0">
                <a:solidFill>
                  <a:srgbClr val="1836B2"/>
                </a:solidFill>
                <a:latin typeface="Arial" panose="020B0604020202020204" pitchFamily="34" charset="0"/>
                <a:ea typeface="Fira Sans Medium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1836B2"/>
                </a:solidFill>
                <a:latin typeface="Arial" panose="020B0604020202020204" pitchFamily="34" charset="0"/>
                <a:ea typeface="Fira Sans Medium"/>
                <a:cs typeface="Arial" panose="020B0604020202020204" pitchFamily="34" charset="0"/>
              </a:rPr>
              <a:t>алушылар</a:t>
            </a:r>
            <a:r>
              <a:rPr lang="ru-RU" sz="3200" b="1" dirty="0">
                <a:solidFill>
                  <a:srgbClr val="1836B2"/>
                </a:solidFill>
                <a:latin typeface="Arial" panose="020B0604020202020204" pitchFamily="34" charset="0"/>
                <a:ea typeface="Fira Sans Medium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1836B2"/>
                </a:solidFill>
                <a:latin typeface="Arial" panose="020B0604020202020204" pitchFamily="34" charset="0"/>
                <a:ea typeface="Fira Sans Medium"/>
                <a:cs typeface="Arial" panose="020B0604020202020204" pitchFamily="34" charset="0"/>
              </a:rPr>
              <a:t>бойынша</a:t>
            </a:r>
            <a:r>
              <a:rPr lang="ru-RU" sz="3200" b="1" dirty="0">
                <a:solidFill>
                  <a:srgbClr val="1836B2"/>
                </a:solidFill>
                <a:latin typeface="Arial" panose="020B0604020202020204" pitchFamily="34" charset="0"/>
                <a:ea typeface="Fira Sans Medium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1836B2"/>
                </a:solidFill>
                <a:latin typeface="Arial" panose="020B0604020202020204" pitchFamily="34" charset="0"/>
                <a:ea typeface="Fira Sans Medium"/>
                <a:cs typeface="Arial" panose="020B0604020202020204" pitchFamily="34" charset="0"/>
              </a:rPr>
              <a:t>дербестендірілген</a:t>
            </a:r>
            <a:r>
              <a:rPr lang="ru-RU" sz="3200" b="1" dirty="0">
                <a:solidFill>
                  <a:srgbClr val="1836B2"/>
                </a:solidFill>
                <a:latin typeface="Arial" panose="020B0604020202020204" pitchFamily="34" charset="0"/>
                <a:ea typeface="Fira Sans Medium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1836B2"/>
                </a:solidFill>
                <a:latin typeface="Arial" panose="020B0604020202020204" pitchFamily="34" charset="0"/>
                <a:ea typeface="Fira Sans Medium"/>
                <a:cs typeface="Arial" panose="020B0604020202020204" pitchFamily="34" charset="0"/>
              </a:rPr>
              <a:t>қаржыландыруды</a:t>
            </a:r>
            <a:r>
              <a:rPr lang="ru-RU" sz="3200" b="1" dirty="0">
                <a:solidFill>
                  <a:srgbClr val="1836B2"/>
                </a:solidFill>
                <a:latin typeface="Arial" panose="020B0604020202020204" pitchFamily="34" charset="0"/>
                <a:ea typeface="Fira Sans Medium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1836B2"/>
                </a:solidFill>
                <a:latin typeface="Arial" panose="020B0604020202020204" pitchFamily="34" charset="0"/>
                <a:ea typeface="Fira Sans Medium"/>
                <a:cs typeface="Arial" panose="020B0604020202020204" pitchFamily="34" charset="0"/>
              </a:rPr>
              <a:t>есепке</a:t>
            </a:r>
            <a:r>
              <a:rPr lang="ru-RU" sz="3200" b="1" dirty="0">
                <a:solidFill>
                  <a:srgbClr val="1836B2"/>
                </a:solidFill>
                <a:latin typeface="Arial" panose="020B0604020202020204" pitchFamily="34" charset="0"/>
                <a:ea typeface="Fira Sans Medium"/>
                <a:cs typeface="Arial" panose="020B0604020202020204" pitchFamily="34" charset="0"/>
              </a:rPr>
              <a:t> ала </a:t>
            </a:r>
            <a:r>
              <a:rPr lang="ru-RU" sz="3200" b="1" dirty="0" err="1">
                <a:solidFill>
                  <a:srgbClr val="1836B2"/>
                </a:solidFill>
                <a:latin typeface="Arial" panose="020B0604020202020204" pitchFamily="34" charset="0"/>
                <a:ea typeface="Fira Sans Medium"/>
                <a:cs typeface="Arial" panose="020B0604020202020204" pitchFamily="34" charset="0"/>
              </a:rPr>
              <a:t>отырып</a:t>
            </a:r>
            <a:r>
              <a:rPr lang="ru-RU" sz="3200" b="1" dirty="0">
                <a:solidFill>
                  <a:srgbClr val="1836B2"/>
                </a:solidFill>
                <a:latin typeface="Arial" panose="020B0604020202020204" pitchFamily="34" charset="0"/>
                <a:ea typeface="Fira Sans Medium"/>
                <a:cs typeface="Arial" panose="020B0604020202020204" pitchFamily="34" charset="0"/>
              </a:rPr>
              <a:t>, </a:t>
            </a:r>
            <a:r>
              <a:rPr lang="ru-RU" sz="3200" b="1" dirty="0" err="1">
                <a:solidFill>
                  <a:srgbClr val="1836B2"/>
                </a:solidFill>
                <a:latin typeface="Arial" panose="020B0604020202020204" pitchFamily="34" charset="0"/>
                <a:ea typeface="Fira Sans Medium"/>
                <a:cs typeface="Arial" panose="020B0604020202020204" pitchFamily="34" charset="0"/>
              </a:rPr>
              <a:t>мектепке</a:t>
            </a:r>
            <a:r>
              <a:rPr lang="ru-RU" sz="3200" b="1" dirty="0">
                <a:solidFill>
                  <a:srgbClr val="1836B2"/>
                </a:solidFill>
                <a:latin typeface="Arial" panose="020B0604020202020204" pitchFamily="34" charset="0"/>
                <a:ea typeface="Fira Sans Medium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1836B2"/>
                </a:solidFill>
                <a:latin typeface="Arial" panose="020B0604020202020204" pitchFamily="34" charset="0"/>
                <a:ea typeface="Fira Sans Medium"/>
                <a:cs typeface="Arial" panose="020B0604020202020204" pitchFamily="34" charset="0"/>
              </a:rPr>
              <a:t>дейінгі</a:t>
            </a:r>
            <a:r>
              <a:rPr lang="ru-RU" sz="3200" b="1" dirty="0">
                <a:solidFill>
                  <a:srgbClr val="1836B2"/>
                </a:solidFill>
                <a:latin typeface="Arial" panose="020B0604020202020204" pitchFamily="34" charset="0"/>
                <a:ea typeface="Fira Sans Medium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1836B2"/>
                </a:solidFill>
                <a:latin typeface="Arial" panose="020B0604020202020204" pitchFamily="34" charset="0"/>
                <a:ea typeface="Fira Sans Medium"/>
                <a:cs typeface="Arial" panose="020B0604020202020204" pitchFamily="34" charset="0"/>
              </a:rPr>
              <a:t>тәрбие</a:t>
            </a:r>
            <a:r>
              <a:rPr lang="ru-RU" sz="3200" b="1" dirty="0">
                <a:solidFill>
                  <a:srgbClr val="1836B2"/>
                </a:solidFill>
                <a:latin typeface="Arial" panose="020B0604020202020204" pitchFamily="34" charset="0"/>
                <a:ea typeface="Fira Sans Medium"/>
                <a:cs typeface="Arial" panose="020B0604020202020204" pitchFamily="34" charset="0"/>
              </a:rPr>
              <a:t> мен  </a:t>
            </a:r>
            <a:r>
              <a:rPr lang="ru-RU" sz="3200" b="1" dirty="0" err="1">
                <a:solidFill>
                  <a:srgbClr val="1836B2"/>
                </a:solidFill>
                <a:latin typeface="Arial" panose="020B0604020202020204" pitchFamily="34" charset="0"/>
                <a:ea typeface="Fira Sans Medium"/>
                <a:cs typeface="Arial" panose="020B0604020202020204" pitchFamily="34" charset="0"/>
              </a:rPr>
              <a:t>білім</a:t>
            </a:r>
            <a:r>
              <a:rPr lang="ru-RU" sz="3200" b="1" dirty="0">
                <a:solidFill>
                  <a:srgbClr val="1836B2"/>
                </a:solidFill>
                <a:latin typeface="Arial" panose="020B0604020202020204" pitchFamily="34" charset="0"/>
                <a:ea typeface="Fira Sans Medium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1836B2"/>
                </a:solidFill>
                <a:latin typeface="Arial" panose="020B0604020202020204" pitchFamily="34" charset="0"/>
                <a:ea typeface="Fira Sans Medium"/>
                <a:cs typeface="Arial" panose="020B0604020202020204" pitchFamily="34" charset="0"/>
              </a:rPr>
              <a:t>алуға</a:t>
            </a:r>
            <a:r>
              <a:rPr lang="ru-RU" sz="3200" b="1" dirty="0">
                <a:solidFill>
                  <a:srgbClr val="1836B2"/>
                </a:solidFill>
                <a:latin typeface="Arial" panose="020B0604020202020204" pitchFamily="34" charset="0"/>
                <a:ea typeface="Fira Sans Medium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1836B2"/>
                </a:solidFill>
                <a:latin typeface="Arial" panose="020B0604020202020204" pitchFamily="34" charset="0"/>
                <a:ea typeface="Fira Sans Medium"/>
                <a:cs typeface="Arial" panose="020B0604020202020204" pitchFamily="34" charset="0"/>
              </a:rPr>
              <a:t>мемлекеттік</a:t>
            </a:r>
            <a:r>
              <a:rPr lang="ru-RU" sz="3200" b="1" dirty="0">
                <a:solidFill>
                  <a:srgbClr val="1836B2"/>
                </a:solidFill>
                <a:latin typeface="Arial" panose="020B0604020202020204" pitchFamily="34" charset="0"/>
                <a:ea typeface="Fira Sans Medium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1836B2"/>
                </a:solidFill>
                <a:latin typeface="Arial" panose="020B0604020202020204" pitchFamily="34" charset="0"/>
                <a:ea typeface="Fira Sans Medium"/>
                <a:cs typeface="Arial" panose="020B0604020202020204" pitchFamily="34" charset="0"/>
              </a:rPr>
              <a:t>тапсырысын</a:t>
            </a:r>
            <a:r>
              <a:rPr lang="ru-RU" sz="3200" b="1" dirty="0">
                <a:solidFill>
                  <a:srgbClr val="1836B2"/>
                </a:solidFill>
                <a:latin typeface="Arial" panose="020B0604020202020204" pitchFamily="34" charset="0"/>
                <a:ea typeface="Fira Sans Medium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1836B2"/>
                </a:solidFill>
                <a:latin typeface="Arial" panose="020B0604020202020204" pitchFamily="34" charset="0"/>
                <a:ea typeface="Fira Sans Medium"/>
                <a:cs typeface="Arial" panose="020B0604020202020204" pitchFamily="34" charset="0"/>
              </a:rPr>
              <a:t>орналастыру</a:t>
            </a:r>
            <a:r>
              <a:rPr lang="ru-RU" sz="3200" b="1" dirty="0">
                <a:solidFill>
                  <a:srgbClr val="1836B2"/>
                </a:solidFill>
                <a:latin typeface="Arial" panose="020B0604020202020204" pitchFamily="34" charset="0"/>
                <a:ea typeface="Fira Sans Medium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1836B2"/>
                </a:solidFill>
                <a:latin typeface="Arial" panose="020B0604020202020204" pitchFamily="34" charset="0"/>
                <a:ea typeface="Fira Sans Medium"/>
                <a:cs typeface="Arial" panose="020B0604020202020204" pitchFamily="34" charset="0"/>
              </a:rPr>
              <a:t>жөнінде</a:t>
            </a:r>
            <a:r>
              <a:rPr lang="ru-RU" sz="3200" b="1" dirty="0">
                <a:solidFill>
                  <a:srgbClr val="1836B2"/>
                </a:solidFill>
                <a:latin typeface="Arial" panose="020B0604020202020204" pitchFamily="34" charset="0"/>
                <a:ea typeface="Fira Sans Medium"/>
                <a:cs typeface="Arial" panose="020B0604020202020204" pitchFamily="34" charset="0"/>
              </a:rPr>
              <a:t>  </a:t>
            </a:r>
            <a:r>
              <a:rPr lang="ru-RU" sz="3200" b="1" dirty="0" err="1">
                <a:solidFill>
                  <a:srgbClr val="1836B2"/>
                </a:solidFill>
                <a:latin typeface="Arial" panose="020B0604020202020204" pitchFamily="34" charset="0"/>
                <a:ea typeface="Fira Sans Medium"/>
                <a:cs typeface="Arial" panose="020B0604020202020204" pitchFamily="34" charset="0"/>
              </a:rPr>
              <a:t>пилоттық</a:t>
            </a:r>
            <a:r>
              <a:rPr lang="ru-RU" sz="3200" b="1" dirty="0">
                <a:solidFill>
                  <a:srgbClr val="1836B2"/>
                </a:solidFill>
                <a:latin typeface="Arial" panose="020B0604020202020204" pitchFamily="34" charset="0"/>
                <a:ea typeface="Fira Sans Medium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1836B2"/>
                </a:solidFill>
                <a:latin typeface="Arial" panose="020B0604020202020204" pitchFamily="34" charset="0"/>
                <a:ea typeface="Fira Sans Medium"/>
                <a:cs typeface="Arial" panose="020B0604020202020204" pitchFamily="34" charset="0"/>
              </a:rPr>
              <a:t>жобаның</a:t>
            </a:r>
            <a:r>
              <a:rPr lang="ru-RU" sz="3200" b="1" dirty="0">
                <a:solidFill>
                  <a:srgbClr val="1836B2"/>
                </a:solidFill>
                <a:latin typeface="Arial" panose="020B0604020202020204" pitchFamily="34" charset="0"/>
                <a:ea typeface="Fira Sans Medium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1836B2"/>
                </a:solidFill>
                <a:latin typeface="Arial" panose="020B0604020202020204" pitchFamily="34" charset="0"/>
                <a:ea typeface="Fira Sans Medium"/>
                <a:cs typeface="Arial" panose="020B0604020202020204" pitchFamily="34" charset="0"/>
              </a:rPr>
              <a:t>кейбір</a:t>
            </a:r>
            <a:r>
              <a:rPr lang="ru-RU" sz="3200" b="1" dirty="0">
                <a:solidFill>
                  <a:srgbClr val="1836B2"/>
                </a:solidFill>
                <a:latin typeface="Arial" panose="020B0604020202020204" pitchFamily="34" charset="0"/>
                <a:ea typeface="Fira Sans Medium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1836B2"/>
                </a:solidFill>
                <a:latin typeface="Arial" panose="020B0604020202020204" pitchFamily="34" charset="0"/>
                <a:ea typeface="Fira Sans Medium"/>
                <a:cs typeface="Arial" panose="020B0604020202020204" pitchFamily="34" charset="0"/>
              </a:rPr>
              <a:t>сұрақтары</a:t>
            </a:r>
            <a:r>
              <a:rPr lang="ru-RU" sz="3200" b="1" dirty="0">
                <a:solidFill>
                  <a:srgbClr val="1836B2"/>
                </a:solidFill>
                <a:latin typeface="Arial" panose="020B0604020202020204" pitchFamily="34" charset="0"/>
                <a:ea typeface="Fira Sans Medium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1836B2"/>
                </a:solidFill>
                <a:latin typeface="Arial" panose="020B0604020202020204" pitchFamily="34" charset="0"/>
                <a:ea typeface="Fira Sans Medium"/>
                <a:cs typeface="Arial" panose="020B0604020202020204" pitchFamily="34" charset="0"/>
              </a:rPr>
              <a:t>туралы</a:t>
            </a:r>
            <a:r>
              <a:rPr lang="ru-RU" sz="3200" b="1" dirty="0">
                <a:solidFill>
                  <a:srgbClr val="1836B2"/>
                </a:solidFill>
                <a:latin typeface="Arial" panose="020B0604020202020204" pitchFamily="34" charset="0"/>
                <a:ea typeface="Fira Sans Medium"/>
                <a:cs typeface="Arial" panose="020B0604020202020204" pitchFamily="34" charset="0"/>
              </a:rPr>
              <a:t>» ҚР </a:t>
            </a:r>
            <a:r>
              <a:rPr lang="ru-RU" sz="3200" b="1" dirty="0" err="1">
                <a:solidFill>
                  <a:srgbClr val="1836B2"/>
                </a:solidFill>
                <a:latin typeface="Arial" panose="020B0604020202020204" pitchFamily="34" charset="0"/>
                <a:ea typeface="Fira Sans Medium"/>
                <a:cs typeface="Arial" panose="020B0604020202020204" pitchFamily="34" charset="0"/>
              </a:rPr>
              <a:t>оқу-ағарту</a:t>
            </a:r>
            <a:r>
              <a:rPr lang="ru-RU" sz="3200" b="1" dirty="0">
                <a:solidFill>
                  <a:srgbClr val="1836B2"/>
                </a:solidFill>
                <a:latin typeface="Arial" panose="020B0604020202020204" pitchFamily="34" charset="0"/>
                <a:ea typeface="Fira Sans Medium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1836B2"/>
                </a:solidFill>
                <a:latin typeface="Arial" panose="020B0604020202020204" pitchFamily="34" charset="0"/>
                <a:ea typeface="Fira Sans Medium"/>
                <a:cs typeface="Arial" panose="020B0604020202020204" pitchFamily="34" charset="0"/>
              </a:rPr>
              <a:t>Министірінің</a:t>
            </a:r>
            <a:r>
              <a:rPr lang="ru-RU" sz="3200" b="1" dirty="0">
                <a:solidFill>
                  <a:srgbClr val="1836B2"/>
                </a:solidFill>
                <a:latin typeface="Arial" panose="020B0604020202020204" pitchFamily="34" charset="0"/>
                <a:ea typeface="Fira Sans Medium"/>
                <a:cs typeface="Arial" panose="020B0604020202020204" pitchFamily="34" charset="0"/>
              </a:rPr>
              <a:t> 30.12.2024 ж. № 372 </a:t>
            </a:r>
            <a:r>
              <a:rPr lang="ru-RU" sz="3200" b="1" dirty="0" err="1">
                <a:solidFill>
                  <a:srgbClr val="1836B2"/>
                </a:solidFill>
                <a:latin typeface="Arial" panose="020B0604020202020204" pitchFamily="34" charset="0"/>
                <a:ea typeface="Fira Sans Medium"/>
                <a:cs typeface="Arial" panose="020B0604020202020204" pitchFamily="34" charset="0"/>
              </a:rPr>
              <a:t>бұйрығы</a:t>
            </a:r>
            <a:endParaRPr lang="ru-RU" sz="3200" b="1" dirty="0">
              <a:solidFill>
                <a:srgbClr val="1836B2"/>
              </a:solidFill>
              <a:latin typeface="Arial" panose="020B0604020202020204" pitchFamily="34" charset="0"/>
              <a:ea typeface="Fira Sans Medium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400068" y="3675181"/>
            <a:ext cx="1610026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МДҰ-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ға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бағыттау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балаларды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кезекке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қою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(6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жасқа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дейін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) ;</a:t>
            </a:r>
          </a:p>
          <a:p>
            <a:pPr lvl="0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МДҰ-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ға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ваучерлерді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бөліп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беру;</a:t>
            </a:r>
          </a:p>
          <a:p>
            <a:pPr lvl="0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МДҰ -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ға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балаларды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тіркеу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құжаттарды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қабылдау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0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Қызмет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алушылар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аясын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қалыптастыру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lvl="0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МДҰ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тізбесін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қалыптастыру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0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Ваучерлік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қаржыландыруды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есепке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ала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отырып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мектепке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дейінгі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тәрбие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мен 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алуға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тапсырысын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орналастыру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жөнінде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пилоттық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жобаға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қатысушылардың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іс-әрекеттері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анықталды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lvl="0"/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601335" y="2612384"/>
            <a:ext cx="6858000" cy="7878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tx1"/>
                </a:solidFill>
                <a:latin typeface="Arial" panose="020B0604020202020204" pitchFamily="34" charset="0"/>
                <a:ea typeface="Fira Sans Medium"/>
                <a:cs typeface="Arial" panose="020B0604020202020204" pitchFamily="34" charset="0"/>
              </a:rPr>
              <a:t>Төмендегі</a:t>
            </a: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ea typeface="Fira Sans Medium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Arial" panose="020B0604020202020204" pitchFamily="34" charset="0"/>
                <a:ea typeface="Fira Sans Medium"/>
                <a:cs typeface="Arial" panose="020B0604020202020204" pitchFamily="34" charset="0"/>
              </a:rPr>
              <a:t>тәртіптер</a:t>
            </a: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ea typeface="Fira Sans Medium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Arial" panose="020B0604020202020204" pitchFamily="34" charset="0"/>
                <a:ea typeface="Fira Sans Medium"/>
                <a:cs typeface="Arial" panose="020B0604020202020204" pitchFamily="34" charset="0"/>
              </a:rPr>
              <a:t>бекітілді</a:t>
            </a: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ea typeface="Fira Sans Medium"/>
                <a:cs typeface="Arial" panose="020B0604020202020204" pitchFamily="34" charset="0"/>
              </a:rPr>
              <a:t>:</a:t>
            </a:r>
            <a:endParaRPr lang="ru-RU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16376" y="3275120"/>
            <a:ext cx="685971" cy="5744478"/>
            <a:chOff x="5706577" y="3474217"/>
            <a:chExt cx="685971" cy="5744478"/>
          </a:xfrm>
        </p:grpSpPr>
        <p:sp>
          <p:nvSpPr>
            <p:cNvPr id="35" name="AutoShape 35"/>
            <p:cNvSpPr/>
            <p:nvPr/>
          </p:nvSpPr>
          <p:spPr>
            <a:xfrm rot="5400000">
              <a:off x="2836996" y="6343798"/>
              <a:ext cx="5744478" cy="5315"/>
            </a:xfrm>
            <a:prstGeom prst="line">
              <a:avLst/>
            </a:prstGeom>
            <a:ln w="28575" cap="rnd">
              <a:solidFill>
                <a:srgbClr val="86C7ED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9" name="Freeform 10"/>
            <p:cNvSpPr/>
            <p:nvPr/>
          </p:nvSpPr>
          <p:spPr>
            <a:xfrm rot="10800000">
              <a:off x="6051312" y="4113987"/>
              <a:ext cx="341236" cy="295543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1836B2"/>
            </a:solidFill>
          </p:spPr>
        </p:sp>
        <p:sp>
          <p:nvSpPr>
            <p:cNvPr id="52" name="Freeform 10"/>
            <p:cNvSpPr/>
            <p:nvPr/>
          </p:nvSpPr>
          <p:spPr>
            <a:xfrm rot="10800000">
              <a:off x="6051312" y="4875380"/>
              <a:ext cx="341236" cy="295543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1836B2"/>
            </a:solidFill>
          </p:spPr>
        </p:sp>
        <p:sp>
          <p:nvSpPr>
            <p:cNvPr id="53" name="Freeform 10"/>
            <p:cNvSpPr/>
            <p:nvPr/>
          </p:nvSpPr>
          <p:spPr>
            <a:xfrm rot="10800000">
              <a:off x="6051312" y="5636773"/>
              <a:ext cx="341236" cy="295543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1836B2"/>
            </a:solidFill>
          </p:spPr>
        </p:sp>
        <p:sp>
          <p:nvSpPr>
            <p:cNvPr id="54" name="Freeform 10"/>
            <p:cNvSpPr/>
            <p:nvPr/>
          </p:nvSpPr>
          <p:spPr>
            <a:xfrm rot="10800000">
              <a:off x="6051312" y="6333335"/>
              <a:ext cx="341236" cy="295543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1836B2"/>
            </a:solidFill>
          </p:spPr>
        </p:sp>
        <p:sp>
          <p:nvSpPr>
            <p:cNvPr id="55" name="Freeform 10"/>
            <p:cNvSpPr/>
            <p:nvPr/>
          </p:nvSpPr>
          <p:spPr>
            <a:xfrm rot="10800000">
              <a:off x="6051312" y="7061841"/>
              <a:ext cx="341236" cy="295543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1836B2"/>
            </a:solidFill>
          </p:spPr>
        </p:sp>
        <p:sp>
          <p:nvSpPr>
            <p:cNvPr id="56" name="Freeform 10"/>
            <p:cNvSpPr/>
            <p:nvPr/>
          </p:nvSpPr>
          <p:spPr>
            <a:xfrm rot="10800000">
              <a:off x="6051312" y="8104748"/>
              <a:ext cx="341236" cy="295543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1836B2"/>
            </a:solidFill>
          </p:spPr>
        </p:sp>
      </p:grpSp>
      <p:sp>
        <p:nvSpPr>
          <p:cNvPr id="57" name="Freeform 3"/>
          <p:cNvSpPr/>
          <p:nvPr/>
        </p:nvSpPr>
        <p:spPr>
          <a:xfrm>
            <a:off x="-80431" y="0"/>
            <a:ext cx="1394012" cy="710707"/>
          </a:xfrm>
          <a:custGeom>
            <a:avLst/>
            <a:gdLst/>
            <a:ahLst/>
            <a:cxnLst/>
            <a:rect l="l" t="t" r="r" b="b"/>
            <a:pathLst>
              <a:path w="1334407" h="761903">
                <a:moveTo>
                  <a:pt x="0" y="0"/>
                </a:moveTo>
                <a:lnTo>
                  <a:pt x="1334407" y="0"/>
                </a:lnTo>
                <a:lnTo>
                  <a:pt x="1334407" y="761903"/>
                </a:lnTo>
                <a:lnTo>
                  <a:pt x="0" y="7619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51576"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7533515" y="219480"/>
            <a:ext cx="741485" cy="367252"/>
          </a:xfrm>
          <a:prstGeom prst="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369973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AutoShape 14"/>
          <p:cNvSpPr/>
          <p:nvPr/>
        </p:nvSpPr>
        <p:spPr>
          <a:xfrm>
            <a:off x="8339123" y="-190500"/>
            <a:ext cx="9948877" cy="10477500"/>
          </a:xfrm>
          <a:prstGeom prst="rect">
            <a:avLst/>
          </a:prstGeom>
          <a:solidFill>
            <a:srgbClr val="A066CB">
              <a:alpha val="8627"/>
            </a:srgbClr>
          </a:solidFill>
        </p:spPr>
      </p:sp>
      <p:sp>
        <p:nvSpPr>
          <p:cNvPr id="13" name="Прямоугольник 5">
            <a:extLst>
              <a:ext uri="{FF2B5EF4-FFF2-40B4-BE49-F238E27FC236}">
                <a16:creationId xmlns:a16="http://schemas.microsoft.com/office/drawing/2014/main" id="{174BE34D-F7F9-1E2D-08EF-0FFB6C853DC1}"/>
              </a:ext>
            </a:extLst>
          </p:cNvPr>
          <p:cNvSpPr/>
          <p:nvPr/>
        </p:nvSpPr>
        <p:spPr>
          <a:xfrm>
            <a:off x="704612" y="3190591"/>
            <a:ext cx="7081302" cy="210957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57121">
              <a:defRPr/>
            </a:pPr>
            <a:endParaRPr lang="ru-RU" sz="2278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6CBFE40-9810-82A6-0FAE-5E2E7CACBB23}"/>
              </a:ext>
            </a:extLst>
          </p:cNvPr>
          <p:cNvSpPr txBox="1"/>
          <p:nvPr/>
        </p:nvSpPr>
        <p:spPr>
          <a:xfrm>
            <a:off x="1164810" y="5234282"/>
            <a:ext cx="6738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57121">
              <a:defRPr/>
            </a:pPr>
            <a:r>
              <a:rPr lang="ru-RU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Кезектен</a:t>
            </a:r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тыстағылар</a:t>
            </a:r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</a:t>
            </a:r>
            <a:r>
              <a:rPr lang="ru-RU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(</a:t>
            </a:r>
            <a:r>
              <a:rPr lang="ru-RU" sz="28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әскерилер</a:t>
            </a:r>
            <a:r>
              <a:rPr lang="en-US" sz="2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lang="kk-KZ" sz="2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ҰҚК    және т.б.</a:t>
            </a:r>
            <a:r>
              <a:rPr lang="ru-RU" sz="2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)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5EB3338C-EB68-EA18-C6CB-E45B7CE5D5CF}"/>
              </a:ext>
            </a:extLst>
          </p:cNvPr>
          <p:cNvSpPr txBox="1"/>
          <p:nvPr/>
        </p:nvSpPr>
        <p:spPr>
          <a:xfrm>
            <a:off x="588798" y="4026102"/>
            <a:ext cx="68788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57121">
              <a:defRPr/>
            </a:pPr>
            <a:r>
              <a:rPr lang="ru-RU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Бірінші</a:t>
            </a:r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кезектегілер</a:t>
            </a:r>
            <a:r>
              <a:rPr lang="ru-RU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2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(</a:t>
            </a:r>
            <a:r>
              <a:rPr lang="ru-RU" sz="28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мүгедектер</a:t>
            </a:r>
            <a:r>
              <a:rPr lang="ru-RU" sz="2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lang="ru-RU" sz="28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жетімдер</a:t>
            </a:r>
            <a:r>
              <a:rPr lang="en-US" sz="2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lang="ru-RU" sz="28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көп</a:t>
            </a:r>
            <a:r>
              <a:rPr lang="ru-RU" sz="2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28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балалы</a:t>
            </a:r>
            <a:r>
              <a:rPr lang="ru-RU" sz="2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28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және</a:t>
            </a:r>
            <a:r>
              <a:rPr lang="ru-RU" sz="2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28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т.б</a:t>
            </a:r>
            <a:r>
              <a:rPr lang="ru-RU" sz="2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.)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A0B591CC-C3BB-EECF-60C4-23485DC93390}"/>
              </a:ext>
            </a:extLst>
          </p:cNvPr>
          <p:cNvSpPr txBox="1"/>
          <p:nvPr/>
        </p:nvSpPr>
        <p:spPr>
          <a:xfrm>
            <a:off x="1420510" y="3065943"/>
            <a:ext cx="42958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157121">
              <a:defRPr/>
            </a:pPr>
            <a:r>
              <a:rPr lang="ru-RU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Жалпы</a:t>
            </a:r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кезек</a:t>
            </a:r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</a:p>
        </p:txBody>
      </p:sp>
      <p:pic>
        <p:nvPicPr>
          <p:cNvPr id="6" name="Picture 15" descr="I:\! WORK\For prezentations\peoples\user_256.png">
            <a:extLst>
              <a:ext uri="{FF2B5EF4-FFF2-40B4-BE49-F238E27FC236}">
                <a16:creationId xmlns:a16="http://schemas.microsoft.com/office/drawing/2014/main" id="{A5A185D4-C0D8-F1DE-82F0-70D98D869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97062" y="3171104"/>
            <a:ext cx="567748" cy="56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I:\! WORK\For prezentations\peoples\user_256.png">
            <a:extLst>
              <a:ext uri="{FF2B5EF4-FFF2-40B4-BE49-F238E27FC236}">
                <a16:creationId xmlns:a16="http://schemas.microsoft.com/office/drawing/2014/main" id="{E3EB0465-BBA0-71AC-7DBB-9ED5A2E69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50640" y="3973367"/>
            <a:ext cx="567748" cy="56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I:\! WORK\For prezentations\peoples\user_256.png">
            <a:extLst>
              <a:ext uri="{FF2B5EF4-FFF2-40B4-BE49-F238E27FC236}">
                <a16:creationId xmlns:a16="http://schemas.microsoft.com/office/drawing/2014/main" id="{4AE6CD00-EA05-D9F5-2953-91F4B1E6C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80521" y="5127202"/>
            <a:ext cx="567748" cy="56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E9365CF-CB8B-F283-BEE1-833BB2E42AE7}"/>
              </a:ext>
            </a:extLst>
          </p:cNvPr>
          <p:cNvSpPr txBox="1"/>
          <p:nvPr/>
        </p:nvSpPr>
        <p:spPr>
          <a:xfrm>
            <a:off x="834514" y="1310559"/>
            <a:ext cx="7081302" cy="84818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fontAlgn="ctr">
              <a:defRPr b="1" i="0" u="none" strike="noStrike">
                <a:solidFill>
                  <a:srgbClr val="000000"/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algn="ctr"/>
            <a:r>
              <a:rPr lang="ru-RU" sz="2456" dirty="0">
                <a:latin typeface="Arial" panose="020B0604020202020204" pitchFamily="34" charset="0"/>
                <a:cs typeface="Arial" panose="020B0604020202020204" pitchFamily="34" charset="0"/>
              </a:rPr>
              <a:t>БАЛА КЕЗЕКТЕН ОРЫН АЛУ ҮШІН КЕЗЕККЕ ТҰРАДЫ</a:t>
            </a:r>
            <a:endParaRPr lang="ru-RU" sz="227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A1FB063A-36B1-7E93-3FB3-96B791B56A4A}"/>
              </a:ext>
            </a:extLst>
          </p:cNvPr>
          <p:cNvGrpSpPr/>
          <p:nvPr/>
        </p:nvGrpSpPr>
        <p:grpSpPr>
          <a:xfrm>
            <a:off x="662705" y="6044511"/>
            <a:ext cx="7547543" cy="3022563"/>
            <a:chOff x="559136" y="6714490"/>
            <a:chExt cx="13973088" cy="3748987"/>
          </a:xfrm>
        </p:grpSpPr>
        <p:grpSp>
          <p:nvGrpSpPr>
            <p:cNvPr id="57" name="Group 30">
              <a:extLst>
                <a:ext uri="{FF2B5EF4-FFF2-40B4-BE49-F238E27FC236}">
                  <a16:creationId xmlns:a16="http://schemas.microsoft.com/office/drawing/2014/main" id="{1B530EAE-4E3E-D924-63CA-2C0989B65188}"/>
                </a:ext>
              </a:extLst>
            </p:cNvPr>
            <p:cNvGrpSpPr/>
            <p:nvPr/>
          </p:nvGrpSpPr>
          <p:grpSpPr>
            <a:xfrm>
              <a:off x="9175431" y="7575661"/>
              <a:ext cx="2889316" cy="739881"/>
              <a:chOff x="762099" y="1042891"/>
              <a:chExt cx="1752207" cy="448696"/>
            </a:xfrm>
          </p:grpSpPr>
          <p:pic>
            <p:nvPicPr>
              <p:cNvPr id="58" name="Picture 5" descr="I:\! WORK\For prezentations\peoples\user_256.png">
                <a:extLst>
                  <a:ext uri="{FF2B5EF4-FFF2-40B4-BE49-F238E27FC236}">
                    <a16:creationId xmlns:a16="http://schemas.microsoft.com/office/drawing/2014/main" id="{43BCA056-CA33-1A49-28D1-711367EB2B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762099" y="1042892"/>
                <a:ext cx="448662" cy="448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5" descr="I:\! WORK\For prezentations\peoples\user_256.png">
                <a:extLst>
                  <a:ext uri="{FF2B5EF4-FFF2-40B4-BE49-F238E27FC236}">
                    <a16:creationId xmlns:a16="http://schemas.microsoft.com/office/drawing/2014/main" id="{FBC1D0DC-1294-8521-011F-571FA84645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211816" y="1042892"/>
                <a:ext cx="448662" cy="448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6" descr="I:\! WORK\For prezentations\peoples\user_256.png">
                <a:extLst>
                  <a:ext uri="{FF2B5EF4-FFF2-40B4-BE49-F238E27FC236}">
                    <a16:creationId xmlns:a16="http://schemas.microsoft.com/office/drawing/2014/main" id="{6C3C5157-4469-43E5-28CA-3C57CCB7A8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625634" y="1042891"/>
                <a:ext cx="448662" cy="448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5" descr="I:\! WORK\For prezentations\peoples\user_256.png">
                <a:extLst>
                  <a:ext uri="{FF2B5EF4-FFF2-40B4-BE49-F238E27FC236}">
                    <a16:creationId xmlns:a16="http://schemas.microsoft.com/office/drawing/2014/main" id="{361A0824-9989-BC06-4327-1086DF89D57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065644" y="1042892"/>
                <a:ext cx="448662" cy="448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63" name="Straight Arrow Connector 21">
              <a:extLst>
                <a:ext uri="{FF2B5EF4-FFF2-40B4-BE49-F238E27FC236}">
                  <a16:creationId xmlns:a16="http://schemas.microsoft.com/office/drawing/2014/main" id="{5FE56B82-5D3B-4F5D-A0EF-FD3F3D185701}"/>
                </a:ext>
              </a:extLst>
            </p:cNvPr>
            <p:cNvCxnSpPr>
              <a:cxnSpLocks/>
            </p:cNvCxnSpPr>
            <p:nvPr/>
          </p:nvCxnSpPr>
          <p:spPr>
            <a:xfrm>
              <a:off x="559136" y="8526640"/>
              <a:ext cx="11557478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F4F4F602-7746-3A72-47B3-3505EBC54465}"/>
                </a:ext>
              </a:extLst>
            </p:cNvPr>
            <p:cNvSpPr txBox="1"/>
            <p:nvPr/>
          </p:nvSpPr>
          <p:spPr>
            <a:xfrm>
              <a:off x="1247232" y="9509113"/>
              <a:ext cx="8699396" cy="9543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157121">
                <a:defRPr/>
              </a:pPr>
              <a:r>
                <a:rPr lang="kk-KZ" sz="2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 </a:t>
              </a:r>
              <a:r>
                <a:rPr lang="ru-RU" sz="2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1:3 </a:t>
              </a:r>
              <a:r>
                <a:rPr lang="ru-RU" sz="24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бөлу</a:t>
              </a:r>
              <a:endPara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algn="ctr" defTabSz="1157121">
                <a:defRPr/>
              </a:pPr>
              <a:r>
                <a:rPr lang="ru-RU" sz="2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(1 </a:t>
              </a:r>
              <a:r>
                <a:rPr lang="ru-RU" sz="20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бірінші</a:t>
              </a:r>
              <a:r>
                <a:rPr lang="ru-RU" sz="2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ru-RU" sz="20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кезектегі</a:t>
              </a:r>
              <a:r>
                <a:rPr lang="ru-RU" sz="2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: 3 </a:t>
              </a:r>
              <a:r>
                <a:rPr lang="ru-RU" sz="20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жалпы</a:t>
              </a:r>
              <a:r>
                <a:rPr lang="ru-RU" sz="2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ru-RU" sz="20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кезектегі</a:t>
              </a:r>
              <a:r>
                <a:rPr lang="ru-RU" sz="2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)</a:t>
              </a:r>
            </a:p>
          </p:txBody>
        </p:sp>
        <p:pic>
          <p:nvPicPr>
            <p:cNvPr id="156" name="Google Shape;2789;p7">
              <a:extLst>
                <a:ext uri="{FF2B5EF4-FFF2-40B4-BE49-F238E27FC236}">
                  <a16:creationId xmlns:a16="http://schemas.microsoft.com/office/drawing/2014/main" id="{6C7E071B-6E46-D2B0-F33B-E3C22D24AEA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12503590" y="7692829"/>
              <a:ext cx="2028634" cy="133051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id="{606BA22D-793D-22EC-41C9-E01B883F2A1E}"/>
                </a:ext>
              </a:extLst>
            </p:cNvPr>
            <p:cNvGrpSpPr/>
            <p:nvPr/>
          </p:nvGrpSpPr>
          <p:grpSpPr>
            <a:xfrm>
              <a:off x="5542268" y="7577907"/>
              <a:ext cx="2736852" cy="747824"/>
              <a:chOff x="4579137" y="3515691"/>
              <a:chExt cx="1659746" cy="453513"/>
            </a:xfrm>
          </p:grpSpPr>
          <p:grpSp>
            <p:nvGrpSpPr>
              <p:cNvPr id="140" name="Группа 139">
                <a:extLst>
                  <a:ext uri="{FF2B5EF4-FFF2-40B4-BE49-F238E27FC236}">
                    <a16:creationId xmlns:a16="http://schemas.microsoft.com/office/drawing/2014/main" id="{ABE6BA89-0E90-AE47-E2F6-00B66243D6F9}"/>
                  </a:ext>
                </a:extLst>
              </p:cNvPr>
              <p:cNvGrpSpPr/>
              <p:nvPr/>
            </p:nvGrpSpPr>
            <p:grpSpPr>
              <a:xfrm>
                <a:off x="4579137" y="3515691"/>
                <a:ext cx="1245928" cy="453513"/>
                <a:chOff x="918644" y="2861401"/>
                <a:chExt cx="1245928" cy="453513"/>
              </a:xfrm>
            </p:grpSpPr>
            <p:pic>
              <p:nvPicPr>
                <p:cNvPr id="141" name="Picture 15" descr="I:\! WORK\For prezentations\peoples\user_256.png">
                  <a:extLst>
                    <a:ext uri="{FF2B5EF4-FFF2-40B4-BE49-F238E27FC236}">
                      <a16:creationId xmlns:a16="http://schemas.microsoft.com/office/drawing/2014/main" id="{8E044052-A320-8563-6F55-4663DB24513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srgbClr val="4F81BD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918644" y="2866219"/>
                  <a:ext cx="448662" cy="44869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2" name="Picture 16" descr="I:\! WORK\For prezentations\peoples\user_256.png">
                  <a:extLst>
                    <a:ext uri="{FF2B5EF4-FFF2-40B4-BE49-F238E27FC236}">
                      <a16:creationId xmlns:a16="http://schemas.microsoft.com/office/drawing/2014/main" id="{6D46C8E0-7EC9-F612-C6DE-32ECD011984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srgbClr val="4F81BD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1332462" y="2866218"/>
                  <a:ext cx="448662" cy="44869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3" name="Picture 17" descr="I:\! WORK\For prezentations\peoples\user_256.png">
                  <a:extLst>
                    <a:ext uri="{FF2B5EF4-FFF2-40B4-BE49-F238E27FC236}">
                      <a16:creationId xmlns:a16="http://schemas.microsoft.com/office/drawing/2014/main" id="{D3354A31-EE47-2AF1-799C-F2079425D7A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srgbClr val="4F81BD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1715910" y="2861401"/>
                  <a:ext cx="448662" cy="44869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2" name="Picture 18" descr="I:\! WORK\For prezentations\peoples\user_256.png">
                <a:extLst>
                  <a:ext uri="{FF2B5EF4-FFF2-40B4-BE49-F238E27FC236}">
                    <a16:creationId xmlns:a16="http://schemas.microsoft.com/office/drawing/2014/main" id="{184D7C64-2631-7D87-98AB-FC38061DA9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F79646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5790221" y="3518100"/>
                <a:ext cx="448662" cy="448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6" name="Группа 135">
              <a:extLst>
                <a:ext uri="{FF2B5EF4-FFF2-40B4-BE49-F238E27FC236}">
                  <a16:creationId xmlns:a16="http://schemas.microsoft.com/office/drawing/2014/main" id="{675F933F-8C66-DDE0-43BB-07A19587C52B}"/>
                </a:ext>
              </a:extLst>
            </p:cNvPr>
            <p:cNvGrpSpPr/>
            <p:nvPr/>
          </p:nvGrpSpPr>
          <p:grpSpPr>
            <a:xfrm>
              <a:off x="857368" y="7566429"/>
              <a:ext cx="4254230" cy="796643"/>
              <a:chOff x="-8889" y="2861401"/>
              <a:chExt cx="2579950" cy="483119"/>
            </a:xfrm>
          </p:grpSpPr>
          <p:pic>
            <p:nvPicPr>
              <p:cNvPr id="137" name="Picture 15" descr="I:\! WORK\For prezentations\peoples\user_256.png">
                <a:extLst>
                  <a:ext uri="{FF2B5EF4-FFF2-40B4-BE49-F238E27FC236}">
                    <a16:creationId xmlns:a16="http://schemas.microsoft.com/office/drawing/2014/main" id="{A0181158-6BB2-0326-D2B6-4FA54416C0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918644" y="2866219"/>
                <a:ext cx="448662" cy="448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8" name="Picture 16" descr="I:\! WORK\For prezentations\peoples\user_256.png">
                <a:extLst>
                  <a:ext uri="{FF2B5EF4-FFF2-40B4-BE49-F238E27FC236}">
                    <a16:creationId xmlns:a16="http://schemas.microsoft.com/office/drawing/2014/main" id="{3F80794F-6865-C8E0-5D9C-69A3350332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332462" y="2866218"/>
                <a:ext cx="448662" cy="448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9" name="Picture 17" descr="I:\! WORK\For prezentations\peoples\user_256.png">
                <a:extLst>
                  <a:ext uri="{FF2B5EF4-FFF2-40B4-BE49-F238E27FC236}">
                    <a16:creationId xmlns:a16="http://schemas.microsoft.com/office/drawing/2014/main" id="{058509B2-6255-6FD9-C9CE-5D230799160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715910" y="2861401"/>
                <a:ext cx="448662" cy="448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17" descr="I:\! WORK\For prezentations\peoples\user_256.png">
                <a:extLst>
                  <a:ext uri="{FF2B5EF4-FFF2-40B4-BE49-F238E27FC236}">
                    <a16:creationId xmlns:a16="http://schemas.microsoft.com/office/drawing/2014/main" id="{35072096-00ED-E244-1C1B-55EF0A33F1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122399" y="2863447"/>
                <a:ext cx="448662" cy="448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15" descr="I:\! WORK\For prezentations\peoples\user_256.png">
                <a:extLst>
                  <a:ext uri="{FF2B5EF4-FFF2-40B4-BE49-F238E27FC236}">
                    <a16:creationId xmlns:a16="http://schemas.microsoft.com/office/drawing/2014/main" id="{9BB4A4A9-C9B7-87E6-54A8-5AAEEBD86D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8889" y="2895825"/>
                <a:ext cx="448662" cy="448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7" name="Правая фигурная скобка 16">
              <a:extLst>
                <a:ext uri="{FF2B5EF4-FFF2-40B4-BE49-F238E27FC236}">
                  <a16:creationId xmlns:a16="http://schemas.microsoft.com/office/drawing/2014/main" id="{3FCD8856-2231-5B0E-75B6-C8D1C4CFA758}"/>
                </a:ext>
              </a:extLst>
            </p:cNvPr>
            <p:cNvSpPr/>
            <p:nvPr/>
          </p:nvSpPr>
          <p:spPr>
            <a:xfrm rot="5400000">
              <a:off x="5281495" y="5708014"/>
              <a:ext cx="274936" cy="6260707"/>
            </a:xfrm>
            <a:prstGeom prst="rightBrace">
              <a:avLst>
                <a:gd name="adj1" fmla="val 122588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157121">
                <a:buClr>
                  <a:srgbClr val="000000"/>
                </a:buClr>
                <a:defRPr/>
              </a:pPr>
              <a:endParaRPr lang="ru-RU" sz="1772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19" name="Picture 18" descr="I:\! WORK\For prezentations\peoples\user_256.png">
              <a:extLst>
                <a:ext uri="{FF2B5EF4-FFF2-40B4-BE49-F238E27FC236}">
                  <a16:creationId xmlns:a16="http://schemas.microsoft.com/office/drawing/2014/main" id="{4B564F0B-59DB-FA91-72F7-E62DD38400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rgbClr val="F79646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89460" y="6714490"/>
              <a:ext cx="944431" cy="739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2" name="Соединитель: изогнутый 21">
              <a:extLst>
                <a:ext uri="{FF2B5EF4-FFF2-40B4-BE49-F238E27FC236}">
                  <a16:creationId xmlns:a16="http://schemas.microsoft.com/office/drawing/2014/main" id="{5EF8317B-2F87-E761-EA98-740AC1A11CE3}"/>
                </a:ext>
              </a:extLst>
            </p:cNvPr>
            <p:cNvCxnSpPr>
              <a:cxnSpLocks/>
            </p:cNvCxnSpPr>
            <p:nvPr/>
          </p:nvCxnSpPr>
          <p:spPr>
            <a:xfrm>
              <a:off x="1891982" y="7048364"/>
              <a:ext cx="3230458" cy="618099"/>
            </a:xfrm>
            <a:prstGeom prst="curved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 стрелкой 34">
              <a:extLst>
                <a:ext uri="{FF2B5EF4-FFF2-40B4-BE49-F238E27FC236}">
                  <a16:creationId xmlns:a16="http://schemas.microsoft.com/office/drawing/2014/main" id="{A2ED39B2-781A-99A8-F361-65E99663E1DC}"/>
                </a:ext>
              </a:extLst>
            </p:cNvPr>
            <p:cNvCxnSpPr>
              <a:cxnSpLocks/>
              <a:stCxn id="137" idx="3"/>
            </p:cNvCxnSpPr>
            <p:nvPr/>
          </p:nvCxnSpPr>
          <p:spPr>
            <a:xfrm flipH="1">
              <a:off x="1723065" y="7944314"/>
              <a:ext cx="663767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025E39B1-4C84-1C5B-D6FC-AF3DE93CE5CA}"/>
              </a:ext>
            </a:extLst>
          </p:cNvPr>
          <p:cNvSpPr/>
          <p:nvPr/>
        </p:nvSpPr>
        <p:spPr>
          <a:xfrm>
            <a:off x="-216602" y="102915"/>
            <a:ext cx="177545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kk-KZ" sz="3200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ВАУЧЕРЛІК ҚАРЖЫЛАНДЫРУДА КЕЗЕККЕ ТҰРҒЫЗУ СҰЛБАСЫ ӨЗГЕРЕДІ</a:t>
            </a:r>
            <a:endParaRPr lang="ru-RU" sz="3200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5">
            <a:extLst>
              <a:ext uri="{FF2B5EF4-FFF2-40B4-BE49-F238E27FC236}">
                <a16:creationId xmlns:a16="http://schemas.microsoft.com/office/drawing/2014/main" id="{5275A597-B910-4E56-D8FB-6F39715BB21B}"/>
              </a:ext>
            </a:extLst>
          </p:cNvPr>
          <p:cNvSpPr/>
          <p:nvPr/>
        </p:nvSpPr>
        <p:spPr>
          <a:xfrm>
            <a:off x="10237977" y="3190591"/>
            <a:ext cx="7081302" cy="208718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57121">
              <a:defRPr/>
            </a:pPr>
            <a:endParaRPr lang="ru-RU" sz="2278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3251BC0-9F7F-F99F-EC08-5BAF03271E29}"/>
              </a:ext>
            </a:extLst>
          </p:cNvPr>
          <p:cNvSpPr txBox="1"/>
          <p:nvPr/>
        </p:nvSpPr>
        <p:spPr>
          <a:xfrm>
            <a:off x="9850772" y="1323474"/>
            <a:ext cx="7493191" cy="44287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fontAlgn="ctr">
              <a:defRPr b="1" i="0" u="none" strike="noStrike">
                <a:solidFill>
                  <a:srgbClr val="000000"/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algn="ctr"/>
            <a:r>
              <a:rPr lang="ru-RU" altLang="ko-KR" sz="2278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ВАУЧЕР АЛУ ҮШІН БАЛА КЕЗЕККЕ ТҰРАДЫ</a:t>
            </a:r>
            <a:endParaRPr lang="ru-RU" sz="227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15" descr="I:\! WORK\For prezentations\peoples\user_256.png">
            <a:extLst>
              <a:ext uri="{FF2B5EF4-FFF2-40B4-BE49-F238E27FC236}">
                <a16:creationId xmlns:a16="http://schemas.microsoft.com/office/drawing/2014/main" id="{3866A952-2012-A981-7017-7DC062EC0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9119246" y="3561413"/>
            <a:ext cx="706842" cy="70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1AA0D1B3-44DA-9D0C-7E1A-A06524891D1F}"/>
              </a:ext>
            </a:extLst>
          </p:cNvPr>
          <p:cNvSpPr txBox="1"/>
          <p:nvPr/>
        </p:nvSpPr>
        <p:spPr>
          <a:xfrm>
            <a:off x="9850772" y="2248913"/>
            <a:ext cx="809792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157121">
              <a:defRPr/>
            </a:pPr>
            <a:r>
              <a:rPr lang="ru-RU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Жас</a:t>
            </a: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шамасы</a:t>
            </a: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мен </a:t>
            </a:r>
            <a:r>
              <a:rPr lang="ru-RU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әлеуметтік</a:t>
            </a: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мәртебесіне</a:t>
            </a: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байланысты</a:t>
            </a: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кезек</a:t>
            </a: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</a:p>
          <a:p>
            <a:pPr defTabSz="1157121">
              <a:defRPr/>
            </a:pP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263141" indent="-263141" algn="just" defTabSz="1157121">
              <a:buFontTx/>
              <a:buChar char="-"/>
              <a:defRPr/>
            </a:pPr>
            <a:r>
              <a:rPr lang="ru-RU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Өтініш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21 </a:t>
            </a:r>
            <a:r>
              <a:rPr lang="ru-RU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санат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бойынша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бөлінеді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;</a:t>
            </a:r>
          </a:p>
          <a:p>
            <a:pPr marL="263141" indent="-263141" algn="just" defTabSz="1157121">
              <a:buFontTx/>
              <a:buChar char="-"/>
              <a:defRPr/>
            </a:pPr>
            <a:r>
              <a:rPr lang="ru-RU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Әр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санаттың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өз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кезегі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бар;</a:t>
            </a:r>
          </a:p>
          <a:p>
            <a:pPr marL="263141" indent="-263141" algn="just" defTabSz="1157121">
              <a:buFontTx/>
              <a:buChar char="-"/>
              <a:defRPr/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мемлекеттік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тапсырыс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кезең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бойынша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бөлінеді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(итерация);</a:t>
            </a:r>
          </a:p>
          <a:p>
            <a:pPr marL="263141" indent="-263141" algn="just" defTabSz="1157121">
              <a:buFontTx/>
              <a:buChar char="-"/>
              <a:defRPr/>
            </a:pPr>
            <a:r>
              <a:rPr lang="ru-RU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Жылына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бір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рет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кезек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өзектендіріледі</a:t>
            </a:r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263141" indent="-263141" defTabSz="1157121">
              <a:buFontTx/>
              <a:buChar char="-"/>
              <a:defRPr/>
            </a:pP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0757B82-F356-D5B6-FC9B-1A145DCC93D6}"/>
              </a:ext>
            </a:extLst>
          </p:cNvPr>
          <p:cNvSpPr txBox="1"/>
          <p:nvPr/>
        </p:nvSpPr>
        <p:spPr>
          <a:xfrm>
            <a:off x="9744899" y="6017002"/>
            <a:ext cx="35879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157121">
              <a:defRPr/>
            </a:pPr>
            <a:r>
              <a:rPr lang="kk-KZ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Әскери қызметкерлердің балалары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E3287C6-AD8E-B00D-C27F-86ADB00E54C3}"/>
              </a:ext>
            </a:extLst>
          </p:cNvPr>
          <p:cNvSpPr txBox="1"/>
          <p:nvPr/>
        </p:nvSpPr>
        <p:spPr>
          <a:xfrm>
            <a:off x="10242730" y="7260184"/>
            <a:ext cx="241195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157121">
              <a:defRPr/>
            </a:pPr>
            <a:r>
              <a:rPr lang="kk-KZ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ЕБҚ барбалалар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019DCD30-B273-DD6D-E00D-DA92FAD35A5C}"/>
              </a:ext>
            </a:extLst>
          </p:cNvPr>
          <p:cNvSpPr txBox="1"/>
          <p:nvPr/>
        </p:nvSpPr>
        <p:spPr>
          <a:xfrm>
            <a:off x="10264833" y="8341877"/>
            <a:ext cx="24119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157121">
              <a:defRPr/>
            </a:pPr>
            <a:r>
              <a:rPr lang="kk-KZ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Педагогтардың балалары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87EF8DCB-1DC2-6D60-D8BE-2FE1B97DC9D8}"/>
              </a:ext>
            </a:extLst>
          </p:cNvPr>
          <p:cNvSpPr txBox="1"/>
          <p:nvPr/>
        </p:nvSpPr>
        <p:spPr>
          <a:xfrm>
            <a:off x="10264833" y="9360143"/>
            <a:ext cx="241195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157121">
              <a:defRPr/>
            </a:pPr>
            <a:r>
              <a:rPr lang="kk-KZ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5 жастағы балалар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0393706" y="5314734"/>
            <a:ext cx="6215935" cy="789174"/>
            <a:chOff x="10695115" y="5476721"/>
            <a:chExt cx="6215935" cy="789174"/>
          </a:xfrm>
        </p:grpSpPr>
        <p:grpSp>
          <p:nvGrpSpPr>
            <p:cNvPr id="48" name="Группа 47">
              <a:extLst>
                <a:ext uri="{FF2B5EF4-FFF2-40B4-BE49-F238E27FC236}">
                  <a16:creationId xmlns:a16="http://schemas.microsoft.com/office/drawing/2014/main" id="{D01B0210-996D-B70C-3FA3-C3CF509E2CF3}"/>
                </a:ext>
              </a:extLst>
            </p:cNvPr>
            <p:cNvGrpSpPr/>
            <p:nvPr/>
          </p:nvGrpSpPr>
          <p:grpSpPr>
            <a:xfrm>
              <a:off x="10695115" y="5476721"/>
              <a:ext cx="2076787" cy="570227"/>
              <a:chOff x="12239675" y="6329309"/>
              <a:chExt cx="2706233" cy="743055"/>
            </a:xfrm>
          </p:grpSpPr>
          <p:pic>
            <p:nvPicPr>
              <p:cNvPr id="43" name="Picture 15" descr="I:\! WORK\For prezentations\peoples\user_256.png">
                <a:extLst>
                  <a:ext uri="{FF2B5EF4-FFF2-40B4-BE49-F238E27FC236}">
                    <a16:creationId xmlns:a16="http://schemas.microsoft.com/office/drawing/2014/main" id="{23AE3361-7F01-E1E6-95BA-4C893C415A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2239675" y="6332485"/>
                <a:ext cx="739825" cy="7398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15" descr="I:\! WORK\For prezentations\peoples\user_256.png">
                <a:extLst>
                  <a:ext uri="{FF2B5EF4-FFF2-40B4-BE49-F238E27FC236}">
                    <a16:creationId xmlns:a16="http://schemas.microsoft.com/office/drawing/2014/main" id="{0B2A1561-1627-C2CA-CF69-E1E4A92F23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2905255" y="6332485"/>
                <a:ext cx="739825" cy="7398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15" descr="I:\! WORK\For prezentations\peoples\user_256.png">
                <a:extLst>
                  <a:ext uri="{FF2B5EF4-FFF2-40B4-BE49-F238E27FC236}">
                    <a16:creationId xmlns:a16="http://schemas.microsoft.com/office/drawing/2014/main" id="{4C688E71-6F86-B9AF-738E-7D1CB24BB3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3540503" y="6332485"/>
                <a:ext cx="739825" cy="7398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15" descr="I:\! WORK\For prezentations\peoples\user_256.png">
                <a:extLst>
                  <a:ext uri="{FF2B5EF4-FFF2-40B4-BE49-F238E27FC236}">
                    <a16:creationId xmlns:a16="http://schemas.microsoft.com/office/drawing/2014/main" id="{E3EA0CEB-651B-33BD-51FD-C048260E2B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4206083" y="6329309"/>
                <a:ext cx="739825" cy="7398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57" name="Straight Arrow Connector 21">
              <a:extLst>
                <a:ext uri="{FF2B5EF4-FFF2-40B4-BE49-F238E27FC236}">
                  <a16:creationId xmlns:a16="http://schemas.microsoft.com/office/drawing/2014/main" id="{2482A4CF-3043-549E-6867-AA4D58A41CB0}"/>
                </a:ext>
              </a:extLst>
            </p:cNvPr>
            <p:cNvCxnSpPr>
              <a:cxnSpLocks/>
            </p:cNvCxnSpPr>
            <p:nvPr/>
          </p:nvCxnSpPr>
          <p:spPr>
            <a:xfrm>
              <a:off x="12939487" y="5884447"/>
              <a:ext cx="2689811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pic>
          <p:nvPicPr>
            <p:cNvPr id="159" name="Google Shape;2789;p7">
              <a:extLst>
                <a:ext uri="{FF2B5EF4-FFF2-40B4-BE49-F238E27FC236}">
                  <a16:creationId xmlns:a16="http://schemas.microsoft.com/office/drawing/2014/main" id="{D991C465-C448-33AF-A0F4-0401B21CF836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15933647" y="5573084"/>
              <a:ext cx="977403" cy="6928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" name="Группа 4"/>
          <p:cNvGrpSpPr/>
          <p:nvPr/>
        </p:nvGrpSpPr>
        <p:grpSpPr>
          <a:xfrm>
            <a:off x="10355136" y="6628800"/>
            <a:ext cx="6257247" cy="738149"/>
            <a:chOff x="10653803" y="6476746"/>
            <a:chExt cx="6257247" cy="738149"/>
          </a:xfrm>
        </p:grpSpPr>
        <p:grpSp>
          <p:nvGrpSpPr>
            <p:cNvPr id="50" name="Группа 49">
              <a:extLst>
                <a:ext uri="{FF2B5EF4-FFF2-40B4-BE49-F238E27FC236}">
                  <a16:creationId xmlns:a16="http://schemas.microsoft.com/office/drawing/2014/main" id="{74E5E53B-1995-54F2-E98B-08E7C7262278}"/>
                </a:ext>
              </a:extLst>
            </p:cNvPr>
            <p:cNvGrpSpPr/>
            <p:nvPr/>
          </p:nvGrpSpPr>
          <p:grpSpPr>
            <a:xfrm>
              <a:off x="10653803" y="6476746"/>
              <a:ext cx="2076787" cy="570227"/>
              <a:chOff x="12239675" y="6329309"/>
              <a:chExt cx="2706233" cy="743055"/>
            </a:xfrm>
          </p:grpSpPr>
          <p:pic>
            <p:nvPicPr>
              <p:cNvPr id="51" name="Picture 15" descr="I:\! WORK\For prezentations\peoples\user_256.png">
                <a:extLst>
                  <a:ext uri="{FF2B5EF4-FFF2-40B4-BE49-F238E27FC236}">
                    <a16:creationId xmlns:a16="http://schemas.microsoft.com/office/drawing/2014/main" id="{9618232E-7636-754F-F668-8C003D1C23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2239675" y="6332485"/>
                <a:ext cx="739825" cy="7398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15" descr="I:\! WORK\For prezentations\peoples\user_256.png">
                <a:extLst>
                  <a:ext uri="{FF2B5EF4-FFF2-40B4-BE49-F238E27FC236}">
                    <a16:creationId xmlns:a16="http://schemas.microsoft.com/office/drawing/2014/main" id="{9EB80522-7710-A43F-45FE-4F5A212C4C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2905255" y="6332485"/>
                <a:ext cx="739825" cy="7398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15" descr="I:\! WORK\For prezentations\peoples\user_256.png">
                <a:extLst>
                  <a:ext uri="{FF2B5EF4-FFF2-40B4-BE49-F238E27FC236}">
                    <a16:creationId xmlns:a16="http://schemas.microsoft.com/office/drawing/2014/main" id="{CD876394-7ADA-AF06-20CF-8D360092E1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3540503" y="6332485"/>
                <a:ext cx="739825" cy="7398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15" descr="I:\! WORK\For prezentations\peoples\user_256.png">
                <a:extLst>
                  <a:ext uri="{FF2B5EF4-FFF2-40B4-BE49-F238E27FC236}">
                    <a16:creationId xmlns:a16="http://schemas.microsoft.com/office/drawing/2014/main" id="{E77BAA67-20F2-CE73-2392-54BFBC3EAD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4206083" y="6329309"/>
                <a:ext cx="739825" cy="7398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60" name="Straight Arrow Connector 21">
              <a:extLst>
                <a:ext uri="{FF2B5EF4-FFF2-40B4-BE49-F238E27FC236}">
                  <a16:creationId xmlns:a16="http://schemas.microsoft.com/office/drawing/2014/main" id="{E3D0BF57-C982-C7D5-CC99-7513519318BA}"/>
                </a:ext>
              </a:extLst>
            </p:cNvPr>
            <p:cNvCxnSpPr>
              <a:cxnSpLocks/>
            </p:cNvCxnSpPr>
            <p:nvPr/>
          </p:nvCxnSpPr>
          <p:spPr>
            <a:xfrm>
              <a:off x="12939487" y="6833447"/>
              <a:ext cx="2689811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pic>
          <p:nvPicPr>
            <p:cNvPr id="161" name="Google Shape;2789;p7">
              <a:extLst>
                <a:ext uri="{FF2B5EF4-FFF2-40B4-BE49-F238E27FC236}">
                  <a16:creationId xmlns:a16="http://schemas.microsoft.com/office/drawing/2014/main" id="{B5CA4FEA-5C20-A3F3-4836-0F2B889CC7E7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15933647" y="6522084"/>
              <a:ext cx="977403" cy="6928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" name="Группа 3"/>
          <p:cNvGrpSpPr/>
          <p:nvPr/>
        </p:nvGrpSpPr>
        <p:grpSpPr>
          <a:xfrm>
            <a:off x="10432417" y="7774087"/>
            <a:ext cx="6213344" cy="738597"/>
            <a:chOff x="10673895" y="7359503"/>
            <a:chExt cx="6213344" cy="738597"/>
          </a:xfrm>
        </p:grpSpPr>
        <p:grpSp>
          <p:nvGrpSpPr>
            <p:cNvPr id="56" name="Группа 55">
              <a:extLst>
                <a:ext uri="{FF2B5EF4-FFF2-40B4-BE49-F238E27FC236}">
                  <a16:creationId xmlns:a16="http://schemas.microsoft.com/office/drawing/2014/main" id="{FB8F2435-C1DE-A51C-789D-A25670A16945}"/>
                </a:ext>
              </a:extLst>
            </p:cNvPr>
            <p:cNvGrpSpPr/>
            <p:nvPr/>
          </p:nvGrpSpPr>
          <p:grpSpPr>
            <a:xfrm>
              <a:off x="10673895" y="7359503"/>
              <a:ext cx="2076787" cy="570227"/>
              <a:chOff x="12239675" y="6329309"/>
              <a:chExt cx="2706233" cy="743055"/>
            </a:xfrm>
          </p:grpSpPr>
          <p:pic>
            <p:nvPicPr>
              <p:cNvPr id="129" name="Picture 15" descr="I:\! WORK\For prezentations\peoples\user_256.png">
                <a:extLst>
                  <a:ext uri="{FF2B5EF4-FFF2-40B4-BE49-F238E27FC236}">
                    <a16:creationId xmlns:a16="http://schemas.microsoft.com/office/drawing/2014/main" id="{DD76E695-86D4-8AA1-29B9-B8818DEA6F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2239675" y="6332485"/>
                <a:ext cx="739825" cy="7398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1" name="Picture 15" descr="I:\! WORK\For prezentations\peoples\user_256.png">
                <a:extLst>
                  <a:ext uri="{FF2B5EF4-FFF2-40B4-BE49-F238E27FC236}">
                    <a16:creationId xmlns:a16="http://schemas.microsoft.com/office/drawing/2014/main" id="{90C3A4B0-A0D5-2D15-3907-BF77EFB03F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2905255" y="6332485"/>
                <a:ext cx="739825" cy="7398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2" name="Picture 15" descr="I:\! WORK\For prezentations\peoples\user_256.png">
                <a:extLst>
                  <a:ext uri="{FF2B5EF4-FFF2-40B4-BE49-F238E27FC236}">
                    <a16:creationId xmlns:a16="http://schemas.microsoft.com/office/drawing/2014/main" id="{21463BBB-0C5D-64D8-DFE6-81618E9522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3540503" y="6332485"/>
                <a:ext cx="739825" cy="7398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3" name="Picture 15" descr="I:\! WORK\For prezentations\peoples\user_256.png">
                <a:extLst>
                  <a:ext uri="{FF2B5EF4-FFF2-40B4-BE49-F238E27FC236}">
                    <a16:creationId xmlns:a16="http://schemas.microsoft.com/office/drawing/2014/main" id="{64BA9D20-6A66-C40C-6A77-E46349083C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4206083" y="6329309"/>
                <a:ext cx="739825" cy="7398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62" name="Straight Arrow Connector 21">
              <a:extLst>
                <a:ext uri="{FF2B5EF4-FFF2-40B4-BE49-F238E27FC236}">
                  <a16:creationId xmlns:a16="http://schemas.microsoft.com/office/drawing/2014/main" id="{1C7AA380-485B-6CD7-50B6-689283420270}"/>
                </a:ext>
              </a:extLst>
            </p:cNvPr>
            <p:cNvCxnSpPr>
              <a:cxnSpLocks/>
            </p:cNvCxnSpPr>
            <p:nvPr/>
          </p:nvCxnSpPr>
          <p:spPr>
            <a:xfrm>
              <a:off x="12915676" y="7716652"/>
              <a:ext cx="2689811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pic>
          <p:nvPicPr>
            <p:cNvPr id="163" name="Google Shape;2789;p7">
              <a:extLst>
                <a:ext uri="{FF2B5EF4-FFF2-40B4-BE49-F238E27FC236}">
                  <a16:creationId xmlns:a16="http://schemas.microsoft.com/office/drawing/2014/main" id="{9EEE682D-BC57-E91E-758F-7A37AAD27B3D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15909836" y="7405289"/>
              <a:ext cx="977403" cy="6928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" name="Группа 2"/>
          <p:cNvGrpSpPr/>
          <p:nvPr/>
        </p:nvGrpSpPr>
        <p:grpSpPr>
          <a:xfrm>
            <a:off x="10393038" y="8698327"/>
            <a:ext cx="6239746" cy="692811"/>
            <a:chOff x="10671304" y="8217422"/>
            <a:chExt cx="6239746" cy="692811"/>
          </a:xfrm>
        </p:grpSpPr>
        <p:grpSp>
          <p:nvGrpSpPr>
            <p:cNvPr id="135" name="Группа 134">
              <a:extLst>
                <a:ext uri="{FF2B5EF4-FFF2-40B4-BE49-F238E27FC236}">
                  <a16:creationId xmlns:a16="http://schemas.microsoft.com/office/drawing/2014/main" id="{DF03343B-8720-8DA7-5386-3596AF377392}"/>
                </a:ext>
              </a:extLst>
            </p:cNvPr>
            <p:cNvGrpSpPr/>
            <p:nvPr/>
          </p:nvGrpSpPr>
          <p:grpSpPr>
            <a:xfrm>
              <a:off x="10671304" y="8297633"/>
              <a:ext cx="2076787" cy="570227"/>
              <a:chOff x="12239675" y="6329309"/>
              <a:chExt cx="2706233" cy="743055"/>
            </a:xfrm>
          </p:grpSpPr>
          <p:pic>
            <p:nvPicPr>
              <p:cNvPr id="144" name="Picture 15" descr="I:\! WORK\For prezentations\peoples\user_256.png">
                <a:extLst>
                  <a:ext uri="{FF2B5EF4-FFF2-40B4-BE49-F238E27FC236}">
                    <a16:creationId xmlns:a16="http://schemas.microsoft.com/office/drawing/2014/main" id="{68A7319D-B10C-2E56-F8C5-84C1FD6DC9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2239675" y="6332485"/>
                <a:ext cx="739825" cy="7398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5" name="Picture 15" descr="I:\! WORK\For prezentations\peoples\user_256.png">
                <a:extLst>
                  <a:ext uri="{FF2B5EF4-FFF2-40B4-BE49-F238E27FC236}">
                    <a16:creationId xmlns:a16="http://schemas.microsoft.com/office/drawing/2014/main" id="{23C7359C-A9F6-F456-83B6-55D3656F09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2905255" y="6332485"/>
                <a:ext cx="739825" cy="7398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6" name="Picture 15" descr="I:\! WORK\For prezentations\peoples\user_256.png">
                <a:extLst>
                  <a:ext uri="{FF2B5EF4-FFF2-40B4-BE49-F238E27FC236}">
                    <a16:creationId xmlns:a16="http://schemas.microsoft.com/office/drawing/2014/main" id="{BCF85F84-EE5D-878B-706C-ECDD3536EC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3540503" y="6332485"/>
                <a:ext cx="739825" cy="7398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7" name="Picture 15" descr="I:\! WORK\For prezentations\peoples\user_256.png">
                <a:extLst>
                  <a:ext uri="{FF2B5EF4-FFF2-40B4-BE49-F238E27FC236}">
                    <a16:creationId xmlns:a16="http://schemas.microsoft.com/office/drawing/2014/main" id="{D3FED3BC-5B13-7580-59D6-0AD02AD136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4206083" y="6329309"/>
                <a:ext cx="739825" cy="7398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64" name="Straight Arrow Connector 21">
              <a:extLst>
                <a:ext uri="{FF2B5EF4-FFF2-40B4-BE49-F238E27FC236}">
                  <a16:creationId xmlns:a16="http://schemas.microsoft.com/office/drawing/2014/main" id="{808FF16E-71A8-96EE-967F-55E21F4CB0AD}"/>
                </a:ext>
              </a:extLst>
            </p:cNvPr>
            <p:cNvCxnSpPr>
              <a:cxnSpLocks/>
            </p:cNvCxnSpPr>
            <p:nvPr/>
          </p:nvCxnSpPr>
          <p:spPr>
            <a:xfrm>
              <a:off x="12939487" y="8528786"/>
              <a:ext cx="2689811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pic>
          <p:nvPicPr>
            <p:cNvPr id="165" name="Google Shape;2789;p7">
              <a:extLst>
                <a:ext uri="{FF2B5EF4-FFF2-40B4-BE49-F238E27FC236}">
                  <a16:creationId xmlns:a16="http://schemas.microsoft.com/office/drawing/2014/main" id="{36EF9F92-A48B-D9BD-F865-B1AE166091EC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15933647" y="8217422"/>
              <a:ext cx="977403" cy="6928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9" name="Group 2"/>
          <p:cNvGrpSpPr/>
          <p:nvPr/>
        </p:nvGrpSpPr>
        <p:grpSpPr>
          <a:xfrm>
            <a:off x="704612" y="9856797"/>
            <a:ext cx="16926697" cy="1542251"/>
            <a:chOff x="0" y="0"/>
            <a:chExt cx="58960502" cy="5372100"/>
          </a:xfrm>
        </p:grpSpPr>
        <p:sp>
          <p:nvSpPr>
            <p:cNvPr id="82" name="Freeform 3"/>
            <p:cNvSpPr/>
            <p:nvPr/>
          </p:nvSpPr>
          <p:spPr>
            <a:xfrm>
              <a:off x="0" y="0"/>
              <a:ext cx="58960500" cy="5372100"/>
            </a:xfrm>
            <a:custGeom>
              <a:avLst/>
              <a:gdLst/>
              <a:ahLst/>
              <a:cxnLst/>
              <a:rect l="l" t="t" r="r" b="b"/>
              <a:pathLst>
                <a:path w="58960500" h="5372100">
                  <a:moveTo>
                    <a:pt x="5740982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57409829" y="5372100"/>
                  </a:lnTo>
                  <a:lnTo>
                    <a:pt x="58960500" y="2686050"/>
                  </a:lnTo>
                  <a:lnTo>
                    <a:pt x="57409829" y="0"/>
                  </a:lnTo>
                  <a:close/>
                </a:path>
              </a:pathLst>
            </a:custGeom>
            <a:solidFill>
              <a:srgbClr val="A066CB"/>
            </a:solidFill>
          </p:spPr>
        </p:sp>
      </p:grpSp>
      <p:sp>
        <p:nvSpPr>
          <p:cNvPr id="83" name="Прямоугольник 82"/>
          <p:cNvSpPr/>
          <p:nvPr/>
        </p:nvSpPr>
        <p:spPr>
          <a:xfrm>
            <a:off x="17533515" y="219480"/>
            <a:ext cx="741485" cy="367252"/>
          </a:xfrm>
          <a:prstGeom prst="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4015679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430136"/>
              </p:ext>
            </p:extLst>
          </p:nvPr>
        </p:nvGraphicFramePr>
        <p:xfrm>
          <a:off x="48900" y="1028700"/>
          <a:ext cx="12752699" cy="90784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0700">
                  <a:extLst>
                    <a:ext uri="{9D8B030D-6E8A-4147-A177-3AD203B41FA5}">
                      <a16:colId xmlns:a16="http://schemas.microsoft.com/office/drawing/2014/main" val="7666629"/>
                    </a:ext>
                  </a:extLst>
                </a:gridCol>
                <a:gridCol w="11538014">
                  <a:extLst>
                    <a:ext uri="{9D8B030D-6E8A-4147-A177-3AD203B41FA5}">
                      <a16:colId xmlns:a16="http://schemas.microsoft.com/office/drawing/2014/main" val="3162032812"/>
                    </a:ext>
                  </a:extLst>
                </a:gridCol>
                <a:gridCol w="653985">
                  <a:extLst>
                    <a:ext uri="{9D8B030D-6E8A-4147-A177-3AD203B41FA5}">
                      <a16:colId xmlns:a16="http://schemas.microsoft.com/office/drawing/2014/main" val="2566661871"/>
                    </a:ext>
                  </a:extLst>
                </a:gridCol>
              </a:tblGrid>
              <a:tr h="730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effectLst/>
                          <a:latin typeface="Fira Sans Medium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Санаттар №</a:t>
                      </a:r>
                      <a:endParaRPr lang="ru-RU" sz="1200" b="0" dirty="0">
                        <a:effectLst/>
                        <a:latin typeface="Fira Sans Medium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42" marR="25842" marT="0" marB="0" anchor="ctr">
                    <a:lnB w="38100" cmpd="sng">
                      <a:noFill/>
                    </a:lnB>
                    <a:solidFill>
                      <a:srgbClr val="A066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effectLst/>
                          <a:latin typeface="Fira Sans Medium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Санаттар сипаттамасы</a:t>
                      </a:r>
                      <a:endParaRPr lang="ru-RU" sz="1200" b="0" dirty="0">
                        <a:effectLst/>
                        <a:latin typeface="Fira Sans Medium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42" marR="25842" marT="0" marB="0" anchor="ctr">
                    <a:lnB w="38100" cmpd="sng">
                      <a:noFill/>
                    </a:lnB>
                    <a:solidFill>
                      <a:srgbClr val="A066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effectLst/>
                          <a:latin typeface="Fira Sans Medium" panose="020B060402020202020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Санаттар салмағы</a:t>
                      </a:r>
                      <a:endParaRPr lang="ru-RU" sz="1200" b="0" dirty="0">
                        <a:effectLst/>
                        <a:latin typeface="Fira Sans Medium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42" marR="25842" marT="0" marB="0" anchor="ctr">
                    <a:lnB w="38100" cmpd="sng">
                      <a:noFill/>
                    </a:lnB>
                    <a:solidFill>
                      <a:srgbClr val="A066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528718"/>
                  </a:ext>
                </a:extLst>
              </a:tr>
              <a:tr h="6920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Әскери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қызметкерлердің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МКҚ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қызметкерлерінің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құқық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қорғау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органдарының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фельдъегерлік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қызметкерлердің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жасар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балалары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4606045"/>
                  </a:ext>
                </a:extLst>
              </a:tr>
              <a:tr h="6559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Әскери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қызметкерлердің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МКҚ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қызметкерлерінің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құқық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қорғау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органдарының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фельдъегерлік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қызметкерлердің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ден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жасқа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дейінгі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балалары</a:t>
                      </a:r>
                      <a:endParaRPr lang="ru-RU" sz="16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5413158"/>
                  </a:ext>
                </a:extLst>
              </a:tr>
              <a:tr h="5714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Жалпы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білім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беретін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МДҰ </a:t>
                      </a:r>
                      <a:r>
                        <a:rPr lang="ru-RU" sz="1600" b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одан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жоғары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жастағы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мүмкіндігі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шектеулі</a:t>
                      </a:r>
                      <a:r>
                        <a:rPr lang="ru-RU" sz="1600" b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балалар</a:t>
                      </a:r>
                      <a:r>
                        <a:rPr lang="ru-RU" sz="1600" b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9103477"/>
                  </a:ext>
                </a:extLst>
              </a:tr>
              <a:tr h="3782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Ата-анасының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біреуінде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мүгедектігі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бар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отбасының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жасар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балалары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5777425"/>
                  </a:ext>
                </a:extLst>
              </a:tr>
              <a:tr h="5714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Ата-анасының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біреуінде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мүгедектігі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бар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отбасының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жастан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жасқа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дейінгі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балалары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0523546"/>
                  </a:ext>
                </a:extLst>
              </a:tr>
              <a:tr h="4460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Мүгедектігі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бар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баланы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тәрбиелеп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отырған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отбасының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5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жастағы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балалары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6906423"/>
                  </a:ext>
                </a:extLst>
              </a:tr>
              <a:tr h="4249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Мүгедектігі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бар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баланы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тәрбиелеп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отырған</a:t>
                      </a:r>
                      <a:r>
                        <a:rPr lang="ru-RU" sz="1600" b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отбасының</a:t>
                      </a:r>
                      <a:r>
                        <a:rPr lang="ru-RU" sz="1600" b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 </a:t>
                      </a:r>
                      <a:r>
                        <a:rPr lang="ru-RU" sz="1600" b="0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жастан</a:t>
                      </a:r>
                      <a:r>
                        <a:rPr lang="ru-RU" sz="1600" b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 </a:t>
                      </a:r>
                      <a:r>
                        <a:rPr lang="ru-RU" sz="1600" b="0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жасқа</a:t>
                      </a:r>
                      <a:r>
                        <a:rPr lang="ru-RU" sz="1600" b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дейінгі</a:t>
                      </a:r>
                      <a:r>
                        <a:rPr lang="ru-RU" sz="1600" b="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балалары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4908115"/>
                  </a:ext>
                </a:extLst>
              </a:tr>
              <a:tr h="3318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ата-анасының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қамқорынсыз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қалған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5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жасар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жетім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балалар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396374"/>
                  </a:ext>
                </a:extLst>
              </a:tr>
              <a:tr h="3297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ата-анасының</a:t>
                      </a: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қамқорынсыз</a:t>
                      </a: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қалған</a:t>
                      </a: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2 </a:t>
                      </a:r>
                      <a:r>
                        <a:rPr lang="ru-RU" sz="1400" b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жастан</a:t>
                      </a: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5 </a:t>
                      </a:r>
                      <a:r>
                        <a:rPr lang="ru-RU" sz="1400" b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жасқа</a:t>
                      </a: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дейінгі</a:t>
                      </a: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400" b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жетім</a:t>
                      </a: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балалар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9227403"/>
                  </a:ext>
                </a:extLst>
              </a:tr>
              <a:tr h="3028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b="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Көп</a:t>
                      </a:r>
                      <a:r>
                        <a:rPr lang="kk-KZ" sz="1600" b="0" baseline="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балалы отбасынан шыққан 5 жасар балалар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0692208"/>
                  </a:ext>
                </a:extLst>
              </a:tr>
              <a:tr h="3028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b="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Көп</a:t>
                      </a:r>
                      <a:r>
                        <a:rPr lang="kk-KZ" sz="1600" b="0" baseline="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балалы отбасынан шыққан 2 ден 5 жасқа дейінгі балалар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6794400"/>
                  </a:ext>
                </a:extLst>
              </a:tr>
              <a:tr h="3028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b="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Педагогтер</a:t>
                      </a:r>
                      <a:r>
                        <a:rPr lang="kk-KZ" sz="1600" b="0" baseline="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мен медицина қызметкерлерінің 5 жасар балалары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5107471"/>
                  </a:ext>
                </a:extLst>
              </a:tr>
              <a:tr h="371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Педагогтер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мен медицина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қызметкерлерінің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ден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жасқа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дейінгі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балалары</a:t>
                      </a:r>
                      <a:endParaRPr lang="ru-RU" sz="16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878265"/>
                  </a:ext>
                </a:extLst>
              </a:tr>
              <a:tr h="3028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 жасқа толған кезекте тұрған балалар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0187403"/>
                  </a:ext>
                </a:extLst>
              </a:tr>
              <a:tr h="3028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жасқа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толған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кезекте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тұрған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егіз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балалар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8812818"/>
                  </a:ext>
                </a:extLst>
              </a:tr>
              <a:tr h="3028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b="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kk-KZ" sz="1600" b="0" baseline="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жастан 5 жасқа дейінгі егіз балалар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1725137"/>
                  </a:ext>
                </a:extLst>
              </a:tr>
              <a:tr h="4523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жастан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жасқа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дейінгі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 ай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қатарынан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мектепке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дейін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білім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беру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орталығына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коммерциялық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негізде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барып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жүрген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балалар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6933795"/>
                  </a:ext>
                </a:extLst>
              </a:tr>
              <a:tr h="3028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b="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r>
                        <a:rPr lang="kk-KZ" sz="1600" b="0" baseline="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жасқа толған кезекте тұрған балалр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4135294"/>
                  </a:ext>
                </a:extLst>
              </a:tr>
              <a:tr h="3028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b="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r>
                        <a:rPr lang="kk-KZ" sz="1600" b="0" baseline="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жасқа толған кезекте тұрған балалар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97220"/>
                  </a:ext>
                </a:extLst>
              </a:tr>
              <a:tr h="3028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b="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kk-KZ" sz="1600" b="0" baseline="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жасқа толған кезекте тұрған балалар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5675479"/>
                  </a:ext>
                </a:extLst>
              </a:tr>
              <a:tr h="3028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жас</a:t>
                      </a:r>
                      <a:r>
                        <a:rPr lang="kk-KZ" sz="1600" b="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немесе оған толмаған жастағы кезекте тұрған балалар</a:t>
                      </a:r>
                      <a:endParaRPr lang="ru-RU" sz="16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885324"/>
                  </a:ext>
                </a:extLst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3509812" y="1769728"/>
            <a:ext cx="43436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Кезекке</a:t>
            </a:r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қою</a:t>
            </a:r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күнтізбелік</a:t>
            </a:r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жылдың</a:t>
            </a:r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соңына</a:t>
            </a:r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дейін</a:t>
            </a:r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толық</a:t>
            </a:r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жасқа</a:t>
            </a:r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толуына</a:t>
            </a:r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қатысты</a:t>
            </a:r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жүзеге</a:t>
            </a:r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асырылады</a:t>
            </a:r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3582223" y="3377641"/>
            <a:ext cx="457038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Санаттар</a:t>
            </a:r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арасында</a:t>
            </a:r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балаларды</a:t>
            </a:r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ауыстыру</a:t>
            </a:r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31 </a:t>
            </a:r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шілдеде</a:t>
            </a:r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жүзеге</a:t>
            </a:r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асады</a:t>
            </a:r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.</a:t>
            </a:r>
          </a:p>
          <a:p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Санаттар</a:t>
            </a:r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бойынша</a:t>
            </a:r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кезекпен</a:t>
            </a:r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толық</a:t>
            </a:r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қанағаттанған</a:t>
            </a:r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жағдайда</a:t>
            </a:r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1 </a:t>
            </a:r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қаңтарда</a:t>
            </a:r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кезекті</a:t>
            </a:r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жаңартуға</a:t>
            </a:r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болады</a:t>
            </a:r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3509812" y="5567202"/>
            <a:ext cx="45703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Әр</a:t>
            </a:r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санат</a:t>
            </a:r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бойынша</a:t>
            </a:r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кезек</a:t>
            </a:r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нөмірі</a:t>
            </a:r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жеке</a:t>
            </a:r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қалыптастырылады</a:t>
            </a:r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.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13447" y="-20171"/>
            <a:ext cx="7875089" cy="785680"/>
            <a:chOff x="0" y="-6643"/>
            <a:chExt cx="7875089" cy="785680"/>
          </a:xfrm>
        </p:grpSpPr>
        <p:sp>
          <p:nvSpPr>
            <p:cNvPr id="19" name="Freeform 16"/>
            <p:cNvSpPr/>
            <p:nvPr/>
          </p:nvSpPr>
          <p:spPr>
            <a:xfrm rot="10800000">
              <a:off x="307975" y="-6643"/>
              <a:ext cx="7218627" cy="779037"/>
            </a:xfrm>
            <a:custGeom>
              <a:avLst/>
              <a:gdLst/>
              <a:ahLst/>
              <a:cxnLst/>
              <a:rect l="l" t="t" r="r" b="b"/>
              <a:pathLst>
                <a:path w="29272148" h="5372100">
                  <a:moveTo>
                    <a:pt x="27721477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27721477" y="5372100"/>
                  </a:lnTo>
                  <a:lnTo>
                    <a:pt x="29272148" y="2686050"/>
                  </a:lnTo>
                  <a:lnTo>
                    <a:pt x="27721477" y="0"/>
                  </a:lnTo>
                  <a:close/>
                </a:path>
              </a:pathLst>
            </a:custGeom>
            <a:solidFill>
              <a:srgbClr val="B6E9F5"/>
            </a:solidFill>
          </p:spPr>
        </p:sp>
        <p:grpSp>
          <p:nvGrpSpPr>
            <p:cNvPr id="20" name="Group 15"/>
            <p:cNvGrpSpPr/>
            <p:nvPr/>
          </p:nvGrpSpPr>
          <p:grpSpPr>
            <a:xfrm rot="10800000">
              <a:off x="0" y="0"/>
              <a:ext cx="7218627" cy="779037"/>
              <a:chOff x="2886224" y="1261133"/>
              <a:chExt cx="22784924" cy="2458962"/>
            </a:xfrm>
          </p:grpSpPr>
          <p:sp>
            <p:nvSpPr>
              <p:cNvPr id="22" name="Freeform 16"/>
              <p:cNvSpPr/>
              <p:nvPr/>
            </p:nvSpPr>
            <p:spPr>
              <a:xfrm>
                <a:off x="2886224" y="1261133"/>
                <a:ext cx="22784924" cy="2458962"/>
              </a:xfrm>
              <a:custGeom>
                <a:avLst/>
                <a:gdLst/>
                <a:ahLst/>
                <a:cxnLst/>
                <a:rect l="l" t="t" r="r" b="b"/>
                <a:pathLst>
                  <a:path w="29272148" h="5372100">
                    <a:moveTo>
                      <a:pt x="27721477" y="0"/>
                    </a:moveTo>
                    <a:lnTo>
                      <a:pt x="1550670" y="0"/>
                    </a:lnTo>
                    <a:lnTo>
                      <a:pt x="0" y="2686050"/>
                    </a:lnTo>
                    <a:lnTo>
                      <a:pt x="1550670" y="5372100"/>
                    </a:lnTo>
                    <a:lnTo>
                      <a:pt x="27721477" y="5372100"/>
                    </a:lnTo>
                    <a:lnTo>
                      <a:pt x="29272148" y="2686050"/>
                    </a:lnTo>
                    <a:lnTo>
                      <a:pt x="27721477" y="0"/>
                    </a:lnTo>
                    <a:close/>
                  </a:path>
                </a:pathLst>
              </a:custGeom>
              <a:solidFill>
                <a:srgbClr val="1836B2"/>
              </a:solidFill>
            </p:spPr>
          </p:sp>
        </p:grpSp>
        <p:sp>
          <p:nvSpPr>
            <p:cNvPr id="21" name="TextBox 17"/>
            <p:cNvSpPr txBox="1"/>
            <p:nvPr/>
          </p:nvSpPr>
          <p:spPr>
            <a:xfrm>
              <a:off x="1321888" y="120964"/>
              <a:ext cx="6553201" cy="4924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ru-RU" sz="3200" b="1" spc="-139" dirty="0" err="1">
                  <a:solidFill>
                    <a:srgbClr val="FFFFFF"/>
                  </a:solidFill>
                  <a:latin typeface="Arial" panose="020B0604020202020204" pitchFamily="34" charset="0"/>
                  <a:ea typeface="Fira Sans Medium"/>
                  <a:cs typeface="Arial" panose="020B0604020202020204" pitchFamily="34" charset="0"/>
                  <a:sym typeface="Fira Sans Medium"/>
                </a:rPr>
                <a:t>Кезек</a:t>
              </a:r>
              <a:r>
                <a:rPr lang="ru-RU" sz="3200" b="1" spc="-139" dirty="0">
                  <a:solidFill>
                    <a:srgbClr val="FFFFFF"/>
                  </a:solidFill>
                  <a:latin typeface="Arial" panose="020B0604020202020204" pitchFamily="34" charset="0"/>
                  <a:ea typeface="Fira Sans Medium"/>
                  <a:cs typeface="Arial" panose="020B0604020202020204" pitchFamily="34" charset="0"/>
                  <a:sym typeface="Fira Sans Medium"/>
                </a:rPr>
                <a:t> </a:t>
              </a:r>
              <a:r>
                <a:rPr lang="ru-RU" sz="3200" b="1" spc="-139" dirty="0" err="1">
                  <a:solidFill>
                    <a:srgbClr val="FFFFFF"/>
                  </a:solidFill>
                  <a:latin typeface="Arial" panose="020B0604020202020204" pitchFamily="34" charset="0"/>
                  <a:ea typeface="Fira Sans Medium"/>
                  <a:cs typeface="Arial" panose="020B0604020202020204" pitchFamily="34" charset="0"/>
                  <a:sym typeface="Fira Sans Medium"/>
                </a:rPr>
                <a:t>санаттары</a:t>
              </a:r>
              <a:endParaRPr lang="en-US" sz="3200" b="1" spc="-139" dirty="0">
                <a:solidFill>
                  <a:srgbClr val="FFFFFF"/>
                </a:solidFill>
                <a:latin typeface="Arial" panose="020B0604020202020204" pitchFamily="34" charset="0"/>
                <a:ea typeface="Fira Sans Medium"/>
                <a:cs typeface="Arial" panose="020B0604020202020204" pitchFamily="34" charset="0"/>
                <a:sym typeface="Fira Sans Medium"/>
              </a:endParaRPr>
            </a:p>
          </p:txBody>
        </p:sp>
      </p:grpSp>
      <p:sp>
        <p:nvSpPr>
          <p:cNvPr id="15" name="Freeform 10"/>
          <p:cNvSpPr/>
          <p:nvPr/>
        </p:nvSpPr>
        <p:spPr>
          <a:xfrm rot="10800000">
            <a:off x="13128642" y="2569882"/>
            <a:ext cx="341236" cy="295543"/>
          </a:xfrm>
          <a:custGeom>
            <a:avLst/>
            <a:gdLst/>
            <a:ahLst/>
            <a:cxnLst/>
            <a:rect l="l" t="t" r="r" b="b"/>
            <a:pathLst>
              <a:path w="6202680" h="5372100">
                <a:moveTo>
                  <a:pt x="4652010" y="0"/>
                </a:moveTo>
                <a:lnTo>
                  <a:pt x="1550670" y="0"/>
                </a:lnTo>
                <a:lnTo>
                  <a:pt x="0" y="2686050"/>
                </a:lnTo>
                <a:lnTo>
                  <a:pt x="1550670" y="5372100"/>
                </a:lnTo>
                <a:lnTo>
                  <a:pt x="4652010" y="5372100"/>
                </a:lnTo>
                <a:lnTo>
                  <a:pt x="6202680" y="2686050"/>
                </a:lnTo>
                <a:lnTo>
                  <a:pt x="4652010" y="0"/>
                </a:lnTo>
                <a:close/>
              </a:path>
            </a:pathLst>
          </a:custGeom>
          <a:solidFill>
            <a:srgbClr val="1836B2"/>
          </a:solidFill>
        </p:spPr>
      </p:sp>
      <p:sp>
        <p:nvSpPr>
          <p:cNvPr id="16" name="Freeform 10"/>
          <p:cNvSpPr/>
          <p:nvPr/>
        </p:nvSpPr>
        <p:spPr>
          <a:xfrm rot="10800000">
            <a:off x="13128642" y="4037798"/>
            <a:ext cx="341236" cy="295543"/>
          </a:xfrm>
          <a:custGeom>
            <a:avLst/>
            <a:gdLst/>
            <a:ahLst/>
            <a:cxnLst/>
            <a:rect l="l" t="t" r="r" b="b"/>
            <a:pathLst>
              <a:path w="6202680" h="5372100">
                <a:moveTo>
                  <a:pt x="4652010" y="0"/>
                </a:moveTo>
                <a:lnTo>
                  <a:pt x="1550670" y="0"/>
                </a:lnTo>
                <a:lnTo>
                  <a:pt x="0" y="2686050"/>
                </a:lnTo>
                <a:lnTo>
                  <a:pt x="1550670" y="5372100"/>
                </a:lnTo>
                <a:lnTo>
                  <a:pt x="4652010" y="5372100"/>
                </a:lnTo>
                <a:lnTo>
                  <a:pt x="6202680" y="2686050"/>
                </a:lnTo>
                <a:lnTo>
                  <a:pt x="4652010" y="0"/>
                </a:lnTo>
                <a:close/>
              </a:path>
            </a:pathLst>
          </a:custGeom>
          <a:solidFill>
            <a:srgbClr val="1836B2"/>
          </a:solidFill>
        </p:spPr>
      </p:sp>
      <p:sp>
        <p:nvSpPr>
          <p:cNvPr id="23" name="Freeform 10"/>
          <p:cNvSpPr/>
          <p:nvPr/>
        </p:nvSpPr>
        <p:spPr>
          <a:xfrm rot="10800000">
            <a:off x="13128642" y="5729924"/>
            <a:ext cx="341236" cy="295543"/>
          </a:xfrm>
          <a:custGeom>
            <a:avLst/>
            <a:gdLst/>
            <a:ahLst/>
            <a:cxnLst/>
            <a:rect l="l" t="t" r="r" b="b"/>
            <a:pathLst>
              <a:path w="6202680" h="5372100">
                <a:moveTo>
                  <a:pt x="4652010" y="0"/>
                </a:moveTo>
                <a:lnTo>
                  <a:pt x="1550670" y="0"/>
                </a:lnTo>
                <a:lnTo>
                  <a:pt x="0" y="2686050"/>
                </a:lnTo>
                <a:lnTo>
                  <a:pt x="1550670" y="5372100"/>
                </a:lnTo>
                <a:lnTo>
                  <a:pt x="4652010" y="5372100"/>
                </a:lnTo>
                <a:lnTo>
                  <a:pt x="6202680" y="2686050"/>
                </a:lnTo>
                <a:lnTo>
                  <a:pt x="4652010" y="0"/>
                </a:lnTo>
                <a:close/>
              </a:path>
            </a:pathLst>
          </a:custGeom>
          <a:solidFill>
            <a:srgbClr val="1836B2"/>
          </a:solidFill>
        </p:spPr>
      </p:sp>
      <p:sp>
        <p:nvSpPr>
          <p:cNvPr id="24" name="Freeform 10"/>
          <p:cNvSpPr/>
          <p:nvPr/>
        </p:nvSpPr>
        <p:spPr>
          <a:xfrm rot="10800000">
            <a:off x="13151054" y="6678087"/>
            <a:ext cx="341236" cy="295543"/>
          </a:xfrm>
          <a:custGeom>
            <a:avLst/>
            <a:gdLst/>
            <a:ahLst/>
            <a:cxnLst/>
            <a:rect l="l" t="t" r="r" b="b"/>
            <a:pathLst>
              <a:path w="6202680" h="5372100">
                <a:moveTo>
                  <a:pt x="4652010" y="0"/>
                </a:moveTo>
                <a:lnTo>
                  <a:pt x="1550670" y="0"/>
                </a:lnTo>
                <a:lnTo>
                  <a:pt x="0" y="2686050"/>
                </a:lnTo>
                <a:lnTo>
                  <a:pt x="1550670" y="5372100"/>
                </a:lnTo>
                <a:lnTo>
                  <a:pt x="4652010" y="5372100"/>
                </a:lnTo>
                <a:lnTo>
                  <a:pt x="6202680" y="2686050"/>
                </a:lnTo>
                <a:lnTo>
                  <a:pt x="4652010" y="0"/>
                </a:lnTo>
                <a:close/>
              </a:path>
            </a:pathLst>
          </a:custGeom>
          <a:solidFill>
            <a:srgbClr val="1836B2"/>
          </a:solidFill>
        </p:spPr>
      </p:sp>
      <p:sp>
        <p:nvSpPr>
          <p:cNvPr id="25" name="Прямоугольник 24"/>
          <p:cNvSpPr/>
          <p:nvPr/>
        </p:nvSpPr>
        <p:spPr>
          <a:xfrm>
            <a:off x="13487400" y="6525657"/>
            <a:ext cx="45703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Ваучерлер</a:t>
            </a:r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санат</a:t>
            </a:r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салмағына</a:t>
            </a:r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сәйкес</a:t>
            </a:r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бөлінеді</a:t>
            </a:r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</a:p>
        </p:txBody>
      </p:sp>
      <p:sp>
        <p:nvSpPr>
          <p:cNvPr id="26" name="AutoShape 35"/>
          <p:cNvSpPr/>
          <p:nvPr/>
        </p:nvSpPr>
        <p:spPr>
          <a:xfrm rot="5400000">
            <a:off x="11240674" y="4823854"/>
            <a:ext cx="4108205" cy="2"/>
          </a:xfrm>
          <a:prstGeom prst="line">
            <a:avLst/>
          </a:prstGeom>
          <a:ln w="28575" cap="rnd">
            <a:solidFill>
              <a:srgbClr val="1836B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7" name="Freeform 18"/>
          <p:cNvSpPr/>
          <p:nvPr/>
        </p:nvSpPr>
        <p:spPr>
          <a:xfrm>
            <a:off x="14554200" y="8197854"/>
            <a:ext cx="3733800" cy="2064493"/>
          </a:xfrm>
          <a:custGeom>
            <a:avLst/>
            <a:gdLst/>
            <a:ahLst/>
            <a:cxnLst/>
            <a:rect l="l" t="t" r="r" b="b"/>
            <a:pathLst>
              <a:path w="6334729" h="3616922">
                <a:moveTo>
                  <a:pt x="6334729" y="0"/>
                </a:moveTo>
                <a:lnTo>
                  <a:pt x="0" y="0"/>
                </a:lnTo>
                <a:lnTo>
                  <a:pt x="0" y="3616923"/>
                </a:lnTo>
                <a:lnTo>
                  <a:pt x="6334729" y="3616923"/>
                </a:lnTo>
                <a:lnTo>
                  <a:pt x="633472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51576"/>
            </a:stretch>
          </a:blipFill>
        </p:spPr>
      </p:sp>
      <p:sp>
        <p:nvSpPr>
          <p:cNvPr id="30" name="Прямоугольник 29"/>
          <p:cNvSpPr/>
          <p:nvPr/>
        </p:nvSpPr>
        <p:spPr>
          <a:xfrm>
            <a:off x="17533515" y="219480"/>
            <a:ext cx="741485" cy="367252"/>
          </a:xfrm>
          <a:prstGeom prst="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1005035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0" y="0"/>
            <a:ext cx="7875089" cy="1000470"/>
            <a:chOff x="-304801" y="642362"/>
            <a:chExt cx="7875089" cy="1000470"/>
          </a:xfrm>
        </p:grpSpPr>
        <p:sp>
          <p:nvSpPr>
            <p:cNvPr id="23" name="Freeform 16"/>
            <p:cNvSpPr/>
            <p:nvPr/>
          </p:nvSpPr>
          <p:spPr>
            <a:xfrm rot="10800000">
              <a:off x="1308847" y="868706"/>
              <a:ext cx="5582568" cy="774126"/>
            </a:xfrm>
            <a:custGeom>
              <a:avLst/>
              <a:gdLst/>
              <a:ahLst/>
              <a:cxnLst/>
              <a:rect l="l" t="t" r="r" b="b"/>
              <a:pathLst>
                <a:path w="29272148" h="5372100">
                  <a:moveTo>
                    <a:pt x="27721477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27721477" y="5372100"/>
                  </a:lnTo>
                  <a:lnTo>
                    <a:pt x="29272148" y="2686050"/>
                  </a:lnTo>
                  <a:lnTo>
                    <a:pt x="27721477" y="0"/>
                  </a:lnTo>
                  <a:close/>
                </a:path>
              </a:pathLst>
            </a:custGeom>
            <a:solidFill>
              <a:srgbClr val="86C7ED"/>
            </a:solidFill>
          </p:spPr>
        </p:sp>
        <p:grpSp>
          <p:nvGrpSpPr>
            <p:cNvPr id="14" name="Group 14"/>
            <p:cNvGrpSpPr/>
            <p:nvPr/>
          </p:nvGrpSpPr>
          <p:grpSpPr>
            <a:xfrm>
              <a:off x="-304801" y="642362"/>
              <a:ext cx="7875089" cy="779037"/>
              <a:chOff x="1521139" y="697844"/>
              <a:chExt cx="10500120" cy="1038717"/>
            </a:xfrm>
          </p:grpSpPr>
          <p:grpSp>
            <p:nvGrpSpPr>
              <p:cNvPr id="15" name="Group 15"/>
              <p:cNvGrpSpPr/>
              <p:nvPr/>
            </p:nvGrpSpPr>
            <p:grpSpPr>
              <a:xfrm rot="-10800000">
                <a:off x="1521139" y="697844"/>
                <a:ext cx="9624837" cy="1038717"/>
                <a:chOff x="2886224" y="1261133"/>
                <a:chExt cx="22784924" cy="2458962"/>
              </a:xfrm>
            </p:grpSpPr>
            <p:sp>
              <p:nvSpPr>
                <p:cNvPr id="16" name="Freeform 16"/>
                <p:cNvSpPr/>
                <p:nvPr/>
              </p:nvSpPr>
              <p:spPr>
                <a:xfrm>
                  <a:off x="2886224" y="1261133"/>
                  <a:ext cx="22784924" cy="2458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72148" h="5372100">
                      <a:moveTo>
                        <a:pt x="27721477" y="0"/>
                      </a:moveTo>
                      <a:lnTo>
                        <a:pt x="1550670" y="0"/>
                      </a:lnTo>
                      <a:lnTo>
                        <a:pt x="0" y="2686050"/>
                      </a:lnTo>
                      <a:lnTo>
                        <a:pt x="1550670" y="5372100"/>
                      </a:lnTo>
                      <a:lnTo>
                        <a:pt x="27721477" y="5372100"/>
                      </a:lnTo>
                      <a:lnTo>
                        <a:pt x="29272148" y="2686050"/>
                      </a:lnTo>
                      <a:lnTo>
                        <a:pt x="27721477" y="0"/>
                      </a:lnTo>
                      <a:close/>
                    </a:path>
                  </a:pathLst>
                </a:custGeom>
                <a:solidFill>
                  <a:srgbClr val="1836B2"/>
                </a:solidFill>
              </p:spPr>
            </p:sp>
          </p:grpSp>
          <p:sp>
            <p:nvSpPr>
              <p:cNvPr id="17" name="TextBox 17"/>
              <p:cNvSpPr txBox="1"/>
              <p:nvPr/>
            </p:nvSpPr>
            <p:spPr>
              <a:xfrm>
                <a:off x="3283657" y="859129"/>
                <a:ext cx="8737602" cy="65659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kk-KZ" sz="3200" b="1" spc="-139" dirty="0">
                    <a:solidFill>
                      <a:srgbClr val="FFFFFF"/>
                    </a:solidFill>
                    <a:latin typeface="Arial" panose="020B0604020202020204" pitchFamily="34" charset="0"/>
                    <a:ea typeface="Fira Sans Medium"/>
                    <a:cs typeface="Arial" panose="020B0604020202020204" pitchFamily="34" charset="0"/>
                    <a:sym typeface="Fira Sans Medium"/>
                  </a:rPr>
                  <a:t>Кезекке тұрғызу</a:t>
                </a:r>
                <a:endParaRPr lang="en-US" sz="3200" b="1" spc="-139" dirty="0">
                  <a:solidFill>
                    <a:srgbClr val="FFFFFF"/>
                  </a:solidFill>
                  <a:latin typeface="Arial" panose="020B0604020202020204" pitchFamily="34" charset="0"/>
                  <a:ea typeface="Fira Sans Medium"/>
                  <a:cs typeface="Arial" panose="020B0604020202020204" pitchFamily="34" charset="0"/>
                  <a:sym typeface="Fira Sans Medium"/>
                </a:endParaRPr>
              </a:p>
            </p:txBody>
          </p:sp>
        </p:grpSp>
      </p:grpSp>
      <p:sp>
        <p:nvSpPr>
          <p:cNvPr id="29" name="Google Shape;193;p25"/>
          <p:cNvSpPr/>
          <p:nvPr/>
        </p:nvSpPr>
        <p:spPr>
          <a:xfrm>
            <a:off x="889797" y="1605197"/>
            <a:ext cx="4800600" cy="1514844"/>
          </a:xfrm>
          <a:prstGeom prst="rect">
            <a:avLst/>
          </a:prstGeom>
          <a:solidFill>
            <a:schemeClr val="bg1">
              <a:alpha val="64000"/>
            </a:schemeClr>
          </a:solidFill>
          <a:ln w="28575">
            <a:solidFill>
              <a:srgbClr val="1836B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 rot="10800000" flipV="1">
            <a:off x="1364993" y="1142829"/>
            <a:ext cx="4007390" cy="792439"/>
          </a:xfrm>
          <a:prstGeom prst="rect">
            <a:avLst/>
          </a:prstGeom>
          <a:solidFill>
            <a:srgbClr val="A06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>
                <a:latin typeface="Arial" panose="020B0604020202020204" pitchFamily="34" charset="0"/>
                <a:cs typeface="Arial" panose="020B0604020202020204" pitchFamily="34" charset="0"/>
              </a:rPr>
              <a:t>Жалпы білім беру кезегі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Google Shape;193;p25"/>
          <p:cNvSpPr/>
          <p:nvPr/>
        </p:nvSpPr>
        <p:spPr>
          <a:xfrm>
            <a:off x="6535204" y="1603154"/>
            <a:ext cx="4800600" cy="1509556"/>
          </a:xfrm>
          <a:prstGeom prst="rect">
            <a:avLst/>
          </a:prstGeom>
          <a:solidFill>
            <a:schemeClr val="bg1">
              <a:alpha val="64000"/>
            </a:schemeClr>
          </a:solidFill>
          <a:ln w="28575">
            <a:solidFill>
              <a:srgbClr val="1836B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10800000" flipV="1">
            <a:off x="7010400" y="1140785"/>
            <a:ext cx="4007390" cy="792439"/>
          </a:xfrm>
          <a:prstGeom prst="rect">
            <a:avLst/>
          </a:prstGeom>
          <a:solidFill>
            <a:srgbClr val="A06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Санаторлық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кезек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Google Shape;193;p25"/>
          <p:cNvSpPr/>
          <p:nvPr/>
        </p:nvSpPr>
        <p:spPr>
          <a:xfrm>
            <a:off x="11994879" y="1804768"/>
            <a:ext cx="4800600" cy="1514999"/>
          </a:xfrm>
          <a:prstGeom prst="rect">
            <a:avLst/>
          </a:prstGeom>
          <a:solidFill>
            <a:schemeClr val="bg1">
              <a:alpha val="64000"/>
            </a:schemeClr>
          </a:solidFill>
          <a:ln w="28575">
            <a:solidFill>
              <a:srgbClr val="1836B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 rot="10800000" flipV="1">
            <a:off x="12490193" y="1038493"/>
            <a:ext cx="4007390" cy="792439"/>
          </a:xfrm>
          <a:prstGeom prst="rect">
            <a:avLst/>
          </a:prstGeom>
          <a:solidFill>
            <a:srgbClr val="A06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>
                <a:latin typeface="Arial" panose="020B0604020202020204" pitchFamily="34" charset="0"/>
                <a:cs typeface="Arial" panose="020B0604020202020204" pitchFamily="34" charset="0"/>
              </a:rPr>
              <a:t>Арнайы кезек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270797" y="2078648"/>
            <a:ext cx="11108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Жалпы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270797" y="2507926"/>
            <a:ext cx="37843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Санаттар</a:t>
            </a:r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бойынша</a:t>
            </a:r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(21 </a:t>
            </a:r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санат</a:t>
            </a:r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)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787290" y="2009391"/>
            <a:ext cx="29072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Әр</a:t>
            </a:r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МДҰ -</a:t>
            </a:r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ға</a:t>
            </a:r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жеке-жеке</a:t>
            </a:r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2111534" y="2278412"/>
            <a:ext cx="45672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ПМПК </a:t>
            </a:r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қорытындысына</a:t>
            </a:r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сәйкес</a:t>
            </a:r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жасына</a:t>
            </a:r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қарай</a:t>
            </a:r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, </a:t>
            </a:r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түзету</a:t>
            </a:r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түріне,тіліне</a:t>
            </a:r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қарай</a:t>
            </a:r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2207766" y="1880174"/>
            <a:ext cx="29649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Әр</a:t>
            </a:r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МДҰ –</a:t>
            </a:r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ға</a:t>
            </a:r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жеке-жеке</a:t>
            </a:r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6793461" y="2569473"/>
            <a:ext cx="19325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Жасына қарай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784" y="3345450"/>
            <a:ext cx="2263505" cy="2196368"/>
          </a:xfrm>
          <a:prstGeom prst="rect">
            <a:avLst/>
          </a:prstGeom>
        </p:spPr>
      </p:pic>
      <p:sp>
        <p:nvSpPr>
          <p:cNvPr id="49" name="TextBox 2"/>
          <p:cNvSpPr txBox="1"/>
          <p:nvPr/>
        </p:nvSpPr>
        <p:spPr>
          <a:xfrm>
            <a:off x="555909" y="3585196"/>
            <a:ext cx="5499441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800" b="1" dirty="0" err="1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Кезекке</a:t>
            </a:r>
            <a:r>
              <a:rPr lang="ru-RU" sz="2800" b="1" dirty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 </a:t>
            </a:r>
            <a:r>
              <a:rPr lang="ru-RU" sz="2800" b="1" dirty="0" err="1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тұру</a:t>
            </a:r>
            <a:r>
              <a:rPr lang="ru-RU" sz="2800" b="1" dirty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 </a:t>
            </a:r>
            <a:r>
              <a:rPr lang="ru-RU" sz="2800" b="1" dirty="0" err="1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үшін</a:t>
            </a:r>
            <a:r>
              <a:rPr lang="ru-RU" sz="2800" b="1" dirty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 </a:t>
            </a:r>
            <a:r>
              <a:rPr lang="ru-RU" sz="2800" b="1" dirty="0" err="1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ата-ана</a:t>
            </a:r>
            <a:r>
              <a:rPr lang="ru-RU" sz="2800" b="1" dirty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 не </a:t>
            </a:r>
            <a:r>
              <a:rPr lang="ru-RU" sz="2800" b="1" dirty="0" err="1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істеуі</a:t>
            </a:r>
            <a:r>
              <a:rPr lang="ru-RU" sz="2800" b="1" dirty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 </a:t>
            </a:r>
            <a:r>
              <a:rPr lang="ru-RU" sz="2800" b="1" dirty="0" err="1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керек</a:t>
            </a:r>
            <a:r>
              <a:rPr lang="ru-RU" sz="2800" b="1" dirty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?</a:t>
            </a:r>
            <a:endParaRPr lang="en-US" sz="2800" b="1" dirty="0">
              <a:solidFill>
                <a:srgbClr val="1836B2"/>
              </a:solidFill>
              <a:latin typeface="Arial" panose="020B0604020202020204" pitchFamily="34" charset="0"/>
              <a:ea typeface="Fira Sans Ultra-Bold"/>
              <a:cs typeface="Arial" panose="020B0604020202020204" pitchFamily="34" charset="0"/>
              <a:sym typeface="Fira Sans Ultra-Bold"/>
            </a:endParaRPr>
          </a:p>
        </p:txBody>
      </p:sp>
      <p:cxnSp>
        <p:nvCxnSpPr>
          <p:cNvPr id="51" name="Прямая со стрелкой 50"/>
          <p:cNvCxnSpPr/>
          <p:nvPr/>
        </p:nvCxnSpPr>
        <p:spPr>
          <a:xfrm>
            <a:off x="848086" y="4915307"/>
            <a:ext cx="0" cy="685145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AutoShape 2" descr="Подать заявление на материальную помощь теперь можно в ЕЛК – Новости –  Цифровой блок НИУ ВШЭ – Национальный исследовательский университет «Высшая  школа экономики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3">
            <a:clrChange>
              <a:clrFrom>
                <a:srgbClr val="8199D7"/>
              </a:clrFrom>
              <a:clrTo>
                <a:srgbClr val="8199D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991" y="5709620"/>
            <a:ext cx="1458073" cy="970282"/>
          </a:xfrm>
          <a:prstGeom prst="rect">
            <a:avLst/>
          </a:prstGeom>
        </p:spPr>
      </p:pic>
      <p:sp>
        <p:nvSpPr>
          <p:cNvPr id="56" name="Прямоугольник 55"/>
          <p:cNvSpPr/>
          <p:nvPr/>
        </p:nvSpPr>
        <p:spPr>
          <a:xfrm>
            <a:off x="2043079" y="5534675"/>
            <a:ext cx="26226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Ақпараттық жүйеге өтініш береді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934" y="7616117"/>
            <a:ext cx="1586207" cy="869011"/>
          </a:xfrm>
          <a:prstGeom prst="rect">
            <a:avLst/>
          </a:prstGeom>
        </p:spPr>
      </p:pic>
      <p:sp>
        <p:nvSpPr>
          <p:cNvPr id="59" name="Прямоугольник 58"/>
          <p:cNvSpPr/>
          <p:nvPr/>
        </p:nvSpPr>
        <p:spPr>
          <a:xfrm>
            <a:off x="4954979" y="7514218"/>
            <a:ext cx="26226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Ваучерді беруді күтеді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2"/>
          <p:cNvSpPr txBox="1"/>
          <p:nvPr/>
        </p:nvSpPr>
        <p:spPr>
          <a:xfrm>
            <a:off x="10782191" y="3550113"/>
            <a:ext cx="5499441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800" b="1" dirty="0" err="1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Ваучермен</a:t>
            </a:r>
            <a:r>
              <a:rPr lang="ru-RU" sz="2800" b="1" dirty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 </a:t>
            </a:r>
            <a:r>
              <a:rPr lang="ru-RU" sz="2800" b="1" dirty="0" err="1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ата-ана</a:t>
            </a:r>
            <a:r>
              <a:rPr lang="ru-RU" sz="2800" b="1" dirty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 не </a:t>
            </a:r>
            <a:r>
              <a:rPr lang="ru-RU" sz="2800" b="1" dirty="0" err="1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істеуі</a:t>
            </a:r>
            <a:r>
              <a:rPr lang="ru-RU" sz="2800" b="1" dirty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 </a:t>
            </a:r>
            <a:r>
              <a:rPr lang="ru-RU" sz="2800" b="1" dirty="0" err="1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керек</a:t>
            </a:r>
            <a:r>
              <a:rPr lang="ru-RU" sz="2800" b="1" dirty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?</a:t>
            </a:r>
            <a:endParaRPr lang="en-US" sz="2800" b="1" dirty="0">
              <a:solidFill>
                <a:srgbClr val="1836B2"/>
              </a:solidFill>
              <a:latin typeface="Arial" panose="020B0604020202020204" pitchFamily="34" charset="0"/>
              <a:ea typeface="Fira Sans Ultra-Bold"/>
              <a:cs typeface="Arial" panose="020B0604020202020204" pitchFamily="34" charset="0"/>
              <a:sym typeface="Fira Sans Ultra-Bold"/>
            </a:endParaRPr>
          </a:p>
        </p:txBody>
      </p:sp>
      <p:cxnSp>
        <p:nvCxnSpPr>
          <p:cNvPr id="85" name="Прямая соединительная линия 84"/>
          <p:cNvCxnSpPr/>
          <p:nvPr/>
        </p:nvCxnSpPr>
        <p:spPr>
          <a:xfrm>
            <a:off x="8435344" y="6042506"/>
            <a:ext cx="4482" cy="3435928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Прямоугольник 87"/>
          <p:cNvSpPr/>
          <p:nvPr/>
        </p:nvSpPr>
        <p:spPr>
          <a:xfrm>
            <a:off x="10717232" y="4437511"/>
            <a:ext cx="5502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2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күн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ішінде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ваучерді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қолдану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келісімін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растайды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0" name="Соединительная линия уступом 99"/>
          <p:cNvCxnSpPr>
            <a:stCxn id="114" idx="0"/>
            <a:endCxn id="117" idx="0"/>
          </p:cNvCxnSpPr>
          <p:nvPr/>
        </p:nvCxnSpPr>
        <p:spPr>
          <a:xfrm rot="5400000" flipH="1" flipV="1">
            <a:off x="13376327" y="2444550"/>
            <a:ext cx="184666" cy="6999706"/>
          </a:xfrm>
          <a:prstGeom prst="bentConnector3">
            <a:avLst>
              <a:gd name="adj1" fmla="val 434964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>
            <a:endCxn id="120" idx="0"/>
          </p:cNvCxnSpPr>
          <p:nvPr/>
        </p:nvCxnSpPr>
        <p:spPr>
          <a:xfrm>
            <a:off x="13503271" y="5349919"/>
            <a:ext cx="247" cy="3336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Группа 112"/>
          <p:cNvGrpSpPr/>
          <p:nvPr/>
        </p:nvGrpSpPr>
        <p:grpSpPr>
          <a:xfrm>
            <a:off x="9662353" y="6036736"/>
            <a:ext cx="612907" cy="560118"/>
            <a:chOff x="12493493" y="3879841"/>
            <a:chExt cx="612907" cy="560118"/>
          </a:xfrm>
        </p:grpSpPr>
        <p:sp>
          <p:nvSpPr>
            <p:cNvPr id="114" name="Овал 113"/>
            <p:cNvSpPr/>
            <p:nvPr/>
          </p:nvSpPr>
          <p:spPr>
            <a:xfrm>
              <a:off x="12493493" y="3879841"/>
              <a:ext cx="612907" cy="560118"/>
            </a:xfrm>
            <a:prstGeom prst="ellipse">
              <a:avLst/>
            </a:prstGeom>
            <a:solidFill>
              <a:srgbClr val="95DD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Прямоугольник 114"/>
            <p:cNvSpPr/>
            <p:nvPr/>
          </p:nvSpPr>
          <p:spPr>
            <a:xfrm>
              <a:off x="12572961" y="3972754"/>
              <a:ext cx="4796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k-KZ" b="1" dirty="0">
                  <a:latin typeface="Arial" panose="020B0604020202020204" pitchFamily="34" charset="0"/>
                  <a:cs typeface="Arial" panose="020B0604020202020204" pitchFamily="34" charset="0"/>
                </a:rPr>
                <a:t>Иә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6" name="Группа 115"/>
          <p:cNvGrpSpPr/>
          <p:nvPr/>
        </p:nvGrpSpPr>
        <p:grpSpPr>
          <a:xfrm>
            <a:off x="16662059" y="5852070"/>
            <a:ext cx="727410" cy="560118"/>
            <a:chOff x="12493493" y="3879841"/>
            <a:chExt cx="727410" cy="560118"/>
          </a:xfrm>
        </p:grpSpPr>
        <p:sp>
          <p:nvSpPr>
            <p:cNvPr id="117" name="Овал 116"/>
            <p:cNvSpPr/>
            <p:nvPr/>
          </p:nvSpPr>
          <p:spPr>
            <a:xfrm>
              <a:off x="12493493" y="3879841"/>
              <a:ext cx="612907" cy="560118"/>
            </a:xfrm>
            <a:prstGeom prst="ellipse">
              <a:avLst/>
            </a:prstGeom>
            <a:solidFill>
              <a:srgbClr val="FF49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Прямоугольник 117"/>
            <p:cNvSpPr/>
            <p:nvPr/>
          </p:nvSpPr>
          <p:spPr>
            <a:xfrm>
              <a:off x="12510259" y="3975234"/>
              <a:ext cx="7106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k-KZ" b="1" dirty="0">
                  <a:latin typeface="Arial" panose="020B0604020202020204" pitchFamily="34" charset="0"/>
                  <a:cs typeface="Arial" panose="020B0604020202020204" pitchFamily="34" charset="0"/>
                </a:rPr>
                <a:t>Жоқ 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3" name="Группа 122"/>
          <p:cNvGrpSpPr/>
          <p:nvPr/>
        </p:nvGrpSpPr>
        <p:grpSpPr>
          <a:xfrm>
            <a:off x="13044751" y="5683566"/>
            <a:ext cx="917046" cy="743142"/>
            <a:chOff x="13547998" y="7121071"/>
            <a:chExt cx="917046" cy="743142"/>
          </a:xfrm>
        </p:grpSpPr>
        <p:sp>
          <p:nvSpPr>
            <p:cNvPr id="120" name="Овал 119"/>
            <p:cNvSpPr/>
            <p:nvPr/>
          </p:nvSpPr>
          <p:spPr>
            <a:xfrm>
              <a:off x="13562817" y="7121071"/>
              <a:ext cx="887895" cy="743142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Прямоугольник 121"/>
            <p:cNvSpPr/>
            <p:nvPr/>
          </p:nvSpPr>
          <p:spPr>
            <a:xfrm>
              <a:off x="13547998" y="7158159"/>
              <a:ext cx="91704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k-KZ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Fira Sans Light"/>
                </a:rPr>
                <a:t>Жауап</a:t>
              </a:r>
            </a:p>
            <a:p>
              <a:pPr algn="ctr"/>
              <a:r>
                <a:rPr lang="kk-KZ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Fira Sans Light"/>
                </a:rPr>
                <a:t> жоқ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24" name="Прямая со стрелкой 123"/>
          <p:cNvCxnSpPr/>
          <p:nvPr/>
        </p:nvCxnSpPr>
        <p:spPr>
          <a:xfrm>
            <a:off x="9969106" y="6651178"/>
            <a:ext cx="0" cy="422369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Прямоугольник 130"/>
          <p:cNvSpPr/>
          <p:nvPr/>
        </p:nvSpPr>
        <p:spPr>
          <a:xfrm>
            <a:off x="8497681" y="7139413"/>
            <a:ext cx="26226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МДҰ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таңдайды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3" name="Прямая со стрелкой 132"/>
          <p:cNvCxnSpPr/>
          <p:nvPr/>
        </p:nvCxnSpPr>
        <p:spPr>
          <a:xfrm>
            <a:off x="9969106" y="7511334"/>
            <a:ext cx="0" cy="422369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Прямоугольник 133"/>
          <p:cNvSpPr/>
          <p:nvPr/>
        </p:nvSpPr>
        <p:spPr>
          <a:xfrm>
            <a:off x="8819704" y="9232743"/>
            <a:ext cx="26226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Келісімшарт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жасайды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5" name="Прямая со стрелкой 134"/>
          <p:cNvCxnSpPr/>
          <p:nvPr/>
        </p:nvCxnSpPr>
        <p:spPr>
          <a:xfrm>
            <a:off x="16969189" y="6482762"/>
            <a:ext cx="0" cy="422369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Прямоугольник 135"/>
          <p:cNvSpPr/>
          <p:nvPr/>
        </p:nvSpPr>
        <p:spPr>
          <a:xfrm>
            <a:off x="15744694" y="7000000"/>
            <a:ext cx="26226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Кезек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күші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жойылады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12046755" y="7048654"/>
            <a:ext cx="31248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Қайта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қалпына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келтіру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құқығымен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, 28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күнге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тоқтатым-параққа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түседі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8" name="Прямая со стрелкой 137"/>
          <p:cNvCxnSpPr/>
          <p:nvPr/>
        </p:nvCxnSpPr>
        <p:spPr>
          <a:xfrm>
            <a:off x="13503272" y="6452895"/>
            <a:ext cx="0" cy="422369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 стрелкой 139"/>
          <p:cNvCxnSpPr/>
          <p:nvPr/>
        </p:nvCxnSpPr>
        <p:spPr>
          <a:xfrm>
            <a:off x="13505064" y="8099006"/>
            <a:ext cx="0" cy="422369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Соединительная линия уступом 141"/>
          <p:cNvCxnSpPr/>
          <p:nvPr/>
        </p:nvCxnSpPr>
        <p:spPr>
          <a:xfrm rot="10800000">
            <a:off x="10430601" y="6228936"/>
            <a:ext cx="2098015" cy="142891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Прямоугольник 150"/>
          <p:cNvSpPr/>
          <p:nvPr/>
        </p:nvSpPr>
        <p:spPr>
          <a:xfrm>
            <a:off x="12589729" y="8751721"/>
            <a:ext cx="20347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28 күннен кейін, жауабы жоқ болса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3" name="Соединительная линия уступом 152"/>
          <p:cNvCxnSpPr>
            <a:stCxn id="151" idx="3"/>
            <a:endCxn id="136" idx="2"/>
          </p:cNvCxnSpPr>
          <p:nvPr/>
        </p:nvCxnSpPr>
        <p:spPr>
          <a:xfrm flipV="1">
            <a:off x="14624478" y="7707886"/>
            <a:ext cx="2431530" cy="155166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Рисунок 83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237" y="7899586"/>
            <a:ext cx="2324624" cy="1239135"/>
          </a:xfrm>
          <a:prstGeom prst="rect">
            <a:avLst/>
          </a:prstGeom>
        </p:spPr>
      </p:pic>
      <p:sp>
        <p:nvSpPr>
          <p:cNvPr id="86" name="Прямоугольник 85"/>
          <p:cNvSpPr/>
          <p:nvPr/>
        </p:nvSpPr>
        <p:spPr>
          <a:xfrm>
            <a:off x="9205928" y="8071153"/>
            <a:ext cx="17869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5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жұмыс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күні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ішінде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.+ 2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күн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ұзарту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17533515" y="219480"/>
            <a:ext cx="741485" cy="367252"/>
          </a:xfrm>
          <a:prstGeom prst="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</a:p>
        </p:txBody>
      </p:sp>
      <p:cxnSp>
        <p:nvCxnSpPr>
          <p:cNvPr id="3" name="Соединительная линия уступом 2"/>
          <p:cNvCxnSpPr/>
          <p:nvPr/>
        </p:nvCxnSpPr>
        <p:spPr>
          <a:xfrm>
            <a:off x="848086" y="7133228"/>
            <a:ext cx="1619622" cy="965778"/>
          </a:xfrm>
          <a:prstGeom prst="bentConnector3">
            <a:avLst>
              <a:gd name="adj1" fmla="val 101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2000" y="9715500"/>
            <a:ext cx="16926697" cy="1542251"/>
            <a:chOff x="0" y="0"/>
            <a:chExt cx="58960502" cy="5372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960500" cy="5372100"/>
            </a:xfrm>
            <a:custGeom>
              <a:avLst/>
              <a:gdLst/>
              <a:ahLst/>
              <a:cxnLst/>
              <a:rect l="l" t="t" r="r" b="b"/>
              <a:pathLst>
                <a:path w="58960500" h="5372100">
                  <a:moveTo>
                    <a:pt x="5740982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57409829" y="5372100"/>
                  </a:lnTo>
                  <a:lnTo>
                    <a:pt x="58960500" y="2686050"/>
                  </a:lnTo>
                  <a:lnTo>
                    <a:pt x="57409829" y="0"/>
                  </a:lnTo>
                  <a:close/>
                </a:path>
              </a:pathLst>
            </a:custGeom>
            <a:solidFill>
              <a:srgbClr val="A066CB"/>
            </a:solidFill>
          </p:spPr>
        </p:sp>
      </p:grpSp>
      <p:grpSp>
        <p:nvGrpSpPr>
          <p:cNvPr id="4" name="Группа 3"/>
          <p:cNvGrpSpPr/>
          <p:nvPr/>
        </p:nvGrpSpPr>
        <p:grpSpPr>
          <a:xfrm>
            <a:off x="0" y="0"/>
            <a:ext cx="7347394" cy="1000470"/>
            <a:chOff x="-304801" y="642362"/>
            <a:chExt cx="7347394" cy="1000470"/>
          </a:xfrm>
        </p:grpSpPr>
        <p:sp>
          <p:nvSpPr>
            <p:cNvPr id="5" name="Freeform 16"/>
            <p:cNvSpPr/>
            <p:nvPr/>
          </p:nvSpPr>
          <p:spPr>
            <a:xfrm rot="10800000">
              <a:off x="1308847" y="868706"/>
              <a:ext cx="5582568" cy="774126"/>
            </a:xfrm>
            <a:custGeom>
              <a:avLst/>
              <a:gdLst/>
              <a:ahLst/>
              <a:cxnLst/>
              <a:rect l="l" t="t" r="r" b="b"/>
              <a:pathLst>
                <a:path w="29272148" h="5372100">
                  <a:moveTo>
                    <a:pt x="27721477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27721477" y="5372100"/>
                  </a:lnTo>
                  <a:lnTo>
                    <a:pt x="29272148" y="2686050"/>
                  </a:lnTo>
                  <a:lnTo>
                    <a:pt x="27721477" y="0"/>
                  </a:lnTo>
                  <a:close/>
                </a:path>
              </a:pathLst>
            </a:custGeom>
            <a:solidFill>
              <a:srgbClr val="86C7ED"/>
            </a:solidFill>
          </p:spPr>
        </p:sp>
        <p:grpSp>
          <p:nvGrpSpPr>
            <p:cNvPr id="6" name="Group 14"/>
            <p:cNvGrpSpPr/>
            <p:nvPr/>
          </p:nvGrpSpPr>
          <p:grpSpPr>
            <a:xfrm>
              <a:off x="-304801" y="642362"/>
              <a:ext cx="7347394" cy="779037"/>
              <a:chOff x="1521139" y="697844"/>
              <a:chExt cx="9796527" cy="1038717"/>
            </a:xfrm>
          </p:grpSpPr>
          <p:grpSp>
            <p:nvGrpSpPr>
              <p:cNvPr id="7" name="Group 15"/>
              <p:cNvGrpSpPr/>
              <p:nvPr/>
            </p:nvGrpSpPr>
            <p:grpSpPr>
              <a:xfrm rot="-10800000">
                <a:off x="1521139" y="697844"/>
                <a:ext cx="9624837" cy="1038717"/>
                <a:chOff x="2886224" y="1261133"/>
                <a:chExt cx="22784924" cy="2458962"/>
              </a:xfrm>
            </p:grpSpPr>
            <p:sp>
              <p:nvSpPr>
                <p:cNvPr id="9" name="Freeform 16"/>
                <p:cNvSpPr/>
                <p:nvPr/>
              </p:nvSpPr>
              <p:spPr>
                <a:xfrm>
                  <a:off x="2886224" y="1261133"/>
                  <a:ext cx="22784924" cy="2458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72148" h="5372100">
                      <a:moveTo>
                        <a:pt x="27721477" y="0"/>
                      </a:moveTo>
                      <a:lnTo>
                        <a:pt x="1550670" y="0"/>
                      </a:lnTo>
                      <a:lnTo>
                        <a:pt x="0" y="2686050"/>
                      </a:lnTo>
                      <a:lnTo>
                        <a:pt x="1550670" y="5372100"/>
                      </a:lnTo>
                      <a:lnTo>
                        <a:pt x="27721477" y="5372100"/>
                      </a:lnTo>
                      <a:lnTo>
                        <a:pt x="29272148" y="2686050"/>
                      </a:lnTo>
                      <a:lnTo>
                        <a:pt x="27721477" y="0"/>
                      </a:lnTo>
                      <a:close/>
                    </a:path>
                  </a:pathLst>
                </a:custGeom>
                <a:solidFill>
                  <a:srgbClr val="1836B2"/>
                </a:solidFill>
              </p:spPr>
            </p:sp>
          </p:grpSp>
          <p:sp>
            <p:nvSpPr>
              <p:cNvPr id="8" name="TextBox 17"/>
              <p:cNvSpPr txBox="1"/>
              <p:nvPr/>
            </p:nvSpPr>
            <p:spPr>
              <a:xfrm>
                <a:off x="2580064" y="835680"/>
                <a:ext cx="8737602" cy="65659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kk-KZ" sz="3200" b="1" spc="-139" dirty="0">
                    <a:solidFill>
                      <a:srgbClr val="FFFFFF"/>
                    </a:solidFill>
                    <a:latin typeface="Arial" panose="020B0604020202020204" pitchFamily="34" charset="0"/>
                    <a:ea typeface="Fira Sans Medium"/>
                    <a:cs typeface="Arial" panose="020B0604020202020204" pitchFamily="34" charset="0"/>
                    <a:sym typeface="Fira Sans Medium"/>
                  </a:rPr>
                  <a:t>ББ кезекке қабылдау</a:t>
                </a:r>
                <a:endParaRPr lang="en-US" sz="3200" b="1" spc="-139" dirty="0">
                  <a:solidFill>
                    <a:srgbClr val="FFFFFF"/>
                  </a:solidFill>
                  <a:latin typeface="Arial" panose="020B0604020202020204" pitchFamily="34" charset="0"/>
                  <a:ea typeface="Fira Sans Medium"/>
                  <a:cs typeface="Arial" panose="020B0604020202020204" pitchFamily="34" charset="0"/>
                  <a:sym typeface="Fira Sans Medium"/>
                </a:endParaRPr>
              </a:p>
            </p:txBody>
          </p:sp>
        </p:grpSp>
      </p:grpSp>
      <p:sp>
        <p:nvSpPr>
          <p:cNvPr id="27" name="AutoShape 2" descr="Договор – Бесплатные иконки: бизнес и финанс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94" y="2397369"/>
            <a:ext cx="1360304" cy="14567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62399" y="2352000"/>
            <a:ext cx="1147503" cy="1147503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1612776" y="2081981"/>
            <a:ext cx="2398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Өтінішті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және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қажетті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құжаттарды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(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жеңілдіктерді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)ЖАО АЖ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бағыттайды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0880119" y="2114347"/>
            <a:ext cx="30989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Күмәнді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ақпарат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5750310" y="1554835"/>
            <a:ext cx="20713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Кезекке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тұрудан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бас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тарту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(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жеңілдікпен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)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06572" y="2672455"/>
            <a:ext cx="1292397" cy="906608"/>
          </a:xfrm>
          <a:prstGeom prst="rect">
            <a:avLst/>
          </a:prstGeom>
        </p:spPr>
      </p:pic>
      <p:sp>
        <p:nvSpPr>
          <p:cNvPr id="48" name="Прямоугольник 47"/>
          <p:cNvSpPr/>
          <p:nvPr/>
        </p:nvSpPr>
        <p:spPr>
          <a:xfrm>
            <a:off x="8179952" y="2081981"/>
            <a:ext cx="27580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Ұсынылған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құжаттардың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толықтығы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мен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сәйкестігін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растайды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277755" y="3579063"/>
            <a:ext cx="21649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Өтініштер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автоматты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түрде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тексеріледі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31927" y="1150316"/>
            <a:ext cx="995363" cy="995363"/>
          </a:xfrm>
          <a:prstGeom prst="rect">
            <a:avLst/>
          </a:prstGeom>
        </p:spPr>
      </p:pic>
      <p:grpSp>
        <p:nvGrpSpPr>
          <p:cNvPr id="59" name="Группа 58"/>
          <p:cNvGrpSpPr/>
          <p:nvPr/>
        </p:nvGrpSpPr>
        <p:grpSpPr>
          <a:xfrm>
            <a:off x="11838297" y="3982360"/>
            <a:ext cx="995363" cy="995363"/>
            <a:chOff x="11963400" y="4860304"/>
            <a:chExt cx="995363" cy="995363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963400" y="4860304"/>
              <a:ext cx="995363" cy="995363"/>
            </a:xfrm>
            <a:prstGeom prst="rect">
              <a:avLst/>
            </a:prstGeom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403854" y="5381724"/>
              <a:ext cx="473946" cy="473943"/>
            </a:xfrm>
            <a:prstGeom prst="rect">
              <a:avLst/>
            </a:prstGeom>
          </p:spPr>
        </p:pic>
      </p:grpSp>
      <p:sp>
        <p:nvSpPr>
          <p:cNvPr id="60" name="Прямоугольник 59"/>
          <p:cNvSpPr/>
          <p:nvPr/>
        </p:nvSpPr>
        <p:spPr>
          <a:xfrm>
            <a:off x="11191856" y="4811455"/>
            <a:ext cx="25283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Расталған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ақпарат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2" name="Прямая со стрелкой 61"/>
          <p:cNvCxnSpPr/>
          <p:nvPr/>
        </p:nvCxnSpPr>
        <p:spPr>
          <a:xfrm>
            <a:off x="1470777" y="3125759"/>
            <a:ext cx="2857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3992013" y="3125759"/>
            <a:ext cx="2857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6156919" y="3125759"/>
            <a:ext cx="2857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8025473" y="3125759"/>
            <a:ext cx="2857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Соединительная линия уступом 66"/>
          <p:cNvCxnSpPr>
            <a:stCxn id="48" idx="3"/>
            <a:endCxn id="50" idx="1"/>
          </p:cNvCxnSpPr>
          <p:nvPr/>
        </p:nvCxnSpPr>
        <p:spPr>
          <a:xfrm flipV="1">
            <a:off x="10938011" y="1647998"/>
            <a:ext cx="993916" cy="1403479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Соединительная линия уступом 68"/>
          <p:cNvCxnSpPr/>
          <p:nvPr/>
        </p:nvCxnSpPr>
        <p:spPr>
          <a:xfrm>
            <a:off x="10926403" y="3188617"/>
            <a:ext cx="1005525" cy="964283"/>
          </a:xfrm>
          <a:prstGeom prst="bentConnector3">
            <a:avLst>
              <a:gd name="adj1" fmla="val 50000"/>
            </a:avLst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ик 74"/>
          <p:cNvSpPr/>
          <p:nvPr/>
        </p:nvSpPr>
        <p:spPr>
          <a:xfrm>
            <a:off x="15410145" y="3861666"/>
            <a:ext cx="28778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Тағайындалған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санат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бойынша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кезекке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тұрғызу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59074" y="2576149"/>
            <a:ext cx="1147503" cy="1147503"/>
          </a:xfrm>
          <a:prstGeom prst="rect">
            <a:avLst/>
          </a:prstGeom>
        </p:spPr>
      </p:pic>
      <p:cxnSp>
        <p:nvCxnSpPr>
          <p:cNvPr id="79" name="Соединительная линия уступом 78"/>
          <p:cNvCxnSpPr/>
          <p:nvPr/>
        </p:nvCxnSpPr>
        <p:spPr>
          <a:xfrm flipV="1">
            <a:off x="14506139" y="2096154"/>
            <a:ext cx="989200" cy="1029605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Соединительная линия уступом 79"/>
          <p:cNvCxnSpPr/>
          <p:nvPr/>
        </p:nvCxnSpPr>
        <p:spPr>
          <a:xfrm>
            <a:off x="14506139" y="3188617"/>
            <a:ext cx="1005525" cy="964283"/>
          </a:xfrm>
          <a:prstGeom prst="bentConnector3">
            <a:avLst>
              <a:gd name="adj1" fmla="val 50000"/>
            </a:avLst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Скругленный прямоугольник 80"/>
          <p:cNvSpPr/>
          <p:nvPr/>
        </p:nvSpPr>
        <p:spPr>
          <a:xfrm>
            <a:off x="155574" y="1150316"/>
            <a:ext cx="17980025" cy="4387032"/>
          </a:xfrm>
          <a:prstGeom prst="roundRect">
            <a:avLst/>
          </a:prstGeom>
          <a:noFill/>
          <a:ln w="9525">
            <a:solidFill>
              <a:srgbClr val="A066C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Freeform 42"/>
          <p:cNvSpPr/>
          <p:nvPr/>
        </p:nvSpPr>
        <p:spPr>
          <a:xfrm>
            <a:off x="460375" y="1329289"/>
            <a:ext cx="538366" cy="538366"/>
          </a:xfrm>
          <a:custGeom>
            <a:avLst/>
            <a:gdLst/>
            <a:ahLst/>
            <a:cxnLst/>
            <a:rect l="l" t="t" r="r" b="b"/>
            <a:pathLst>
              <a:path w="538366" h="538366">
                <a:moveTo>
                  <a:pt x="0" y="0"/>
                </a:moveTo>
                <a:lnTo>
                  <a:pt x="538366" y="0"/>
                </a:lnTo>
                <a:lnTo>
                  <a:pt x="538366" y="538366"/>
                </a:lnTo>
                <a:lnTo>
                  <a:pt x="0" y="53836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3" name="Прямоугольник 82"/>
          <p:cNvSpPr/>
          <p:nvPr/>
        </p:nvSpPr>
        <p:spPr>
          <a:xfrm>
            <a:off x="8061440" y="4208894"/>
            <a:ext cx="33677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кезекке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тұруда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жеңілдік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санатының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расталмауы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бас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тартудың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негізі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бола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алмайды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7966486" y="4169538"/>
            <a:ext cx="3346696" cy="1178129"/>
          </a:xfrm>
          <a:prstGeom prst="roundRect">
            <a:avLst/>
          </a:prstGeom>
          <a:noFill/>
          <a:ln w="9525">
            <a:solidFill>
              <a:srgbClr val="1836B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155574" y="5660314"/>
            <a:ext cx="17980026" cy="3293186"/>
          </a:xfrm>
          <a:prstGeom prst="roundRect">
            <a:avLst/>
          </a:prstGeom>
          <a:noFill/>
          <a:ln w="9525">
            <a:solidFill>
              <a:srgbClr val="A066C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Freeform 42"/>
          <p:cNvSpPr/>
          <p:nvPr/>
        </p:nvSpPr>
        <p:spPr>
          <a:xfrm>
            <a:off x="432666" y="5947747"/>
            <a:ext cx="538366" cy="488292"/>
          </a:xfrm>
          <a:custGeom>
            <a:avLst/>
            <a:gdLst/>
            <a:ahLst/>
            <a:cxnLst/>
            <a:rect l="l" t="t" r="r" b="b"/>
            <a:pathLst>
              <a:path w="538366" h="538366">
                <a:moveTo>
                  <a:pt x="0" y="0"/>
                </a:moveTo>
                <a:lnTo>
                  <a:pt x="538366" y="0"/>
                </a:lnTo>
                <a:lnTo>
                  <a:pt x="538366" y="538366"/>
                </a:lnTo>
                <a:lnTo>
                  <a:pt x="0" y="53836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1501EEC-861E-0641-6511-4876E1892D5F}"/>
              </a:ext>
            </a:extLst>
          </p:cNvPr>
          <p:cNvSpPr txBox="1"/>
          <p:nvPr/>
        </p:nvSpPr>
        <p:spPr>
          <a:xfrm>
            <a:off x="1173000" y="5928289"/>
            <a:ext cx="8107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Кезекке</a:t>
            </a:r>
            <a:r>
              <a:rPr lang="ru-RU" sz="2800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тұру</a:t>
            </a:r>
            <a:r>
              <a:rPr lang="ru-RU" sz="2800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өтінішінің</a:t>
            </a:r>
            <a:r>
              <a:rPr lang="ru-RU" sz="2800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күші</a:t>
            </a:r>
            <a:r>
              <a:rPr lang="ru-RU" sz="2800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жойылады</a:t>
            </a:r>
            <a:endParaRPr lang="ru-RU" sz="2800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446520" y="6825130"/>
            <a:ext cx="15396180" cy="1919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8000"/>
              </a:lnSpc>
              <a:buFontTx/>
              <a:buChar char="-"/>
            </a:pP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Берілген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аймақта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немесе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басқа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аймақта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баланың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кезекте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тұруы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анықталған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жағдайда</a:t>
            </a:r>
            <a:endParaRPr lang="ru-R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Fira Sans Light"/>
            </a:endParaRPr>
          </a:p>
          <a:p>
            <a:pPr marL="342900" indent="-342900">
              <a:lnSpc>
                <a:spcPct val="108000"/>
              </a:lnSpc>
              <a:buFontTx/>
              <a:buChar char="-"/>
            </a:pP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МСА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аясында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МДТЖО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бойынша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қызмет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алып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отырған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баланың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контингент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арасында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болуы</a:t>
            </a:r>
            <a:endParaRPr lang="ru-R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Fira Sans Light"/>
            </a:endParaRPr>
          </a:p>
          <a:p>
            <a:pPr marL="342900" indent="-342900">
              <a:lnSpc>
                <a:spcPct val="108000"/>
              </a:lnSpc>
              <a:buFontTx/>
              <a:buChar char="-"/>
            </a:pP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Уақытша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және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тұрақты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тіркеуі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болмаған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жағдайда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17533515" y="219480"/>
            <a:ext cx="741485" cy="367252"/>
          </a:xfrm>
          <a:prstGeom prst="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</a:p>
        </p:txBody>
      </p:sp>
    </p:spTree>
    <p:extLst>
      <p:ext uri="{BB962C8B-B14F-4D97-AF65-F5344CB8AC3E}">
        <p14:creationId xmlns:p14="http://schemas.microsoft.com/office/powerpoint/2010/main" val="432812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2000" y="9715500"/>
            <a:ext cx="16926697" cy="1542251"/>
            <a:chOff x="0" y="0"/>
            <a:chExt cx="58960502" cy="5372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960500" cy="5372100"/>
            </a:xfrm>
            <a:custGeom>
              <a:avLst/>
              <a:gdLst/>
              <a:ahLst/>
              <a:cxnLst/>
              <a:rect l="l" t="t" r="r" b="b"/>
              <a:pathLst>
                <a:path w="58960500" h="5372100">
                  <a:moveTo>
                    <a:pt x="5740982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57409829" y="5372100"/>
                  </a:lnTo>
                  <a:lnTo>
                    <a:pt x="58960500" y="2686050"/>
                  </a:lnTo>
                  <a:lnTo>
                    <a:pt x="57409829" y="0"/>
                  </a:lnTo>
                  <a:close/>
                </a:path>
              </a:pathLst>
            </a:custGeom>
            <a:solidFill>
              <a:srgbClr val="A066CB"/>
            </a:solidFill>
          </p:spPr>
        </p:sp>
      </p:grpSp>
      <p:grpSp>
        <p:nvGrpSpPr>
          <p:cNvPr id="4" name="Группа 3"/>
          <p:cNvGrpSpPr/>
          <p:nvPr/>
        </p:nvGrpSpPr>
        <p:grpSpPr>
          <a:xfrm>
            <a:off x="0" y="0"/>
            <a:ext cx="7347394" cy="1000470"/>
            <a:chOff x="-304801" y="642362"/>
            <a:chExt cx="7347394" cy="1000470"/>
          </a:xfrm>
        </p:grpSpPr>
        <p:sp>
          <p:nvSpPr>
            <p:cNvPr id="5" name="Freeform 16"/>
            <p:cNvSpPr/>
            <p:nvPr/>
          </p:nvSpPr>
          <p:spPr>
            <a:xfrm rot="10800000">
              <a:off x="1308847" y="868706"/>
              <a:ext cx="5582568" cy="774126"/>
            </a:xfrm>
            <a:custGeom>
              <a:avLst/>
              <a:gdLst/>
              <a:ahLst/>
              <a:cxnLst/>
              <a:rect l="l" t="t" r="r" b="b"/>
              <a:pathLst>
                <a:path w="29272148" h="5372100">
                  <a:moveTo>
                    <a:pt x="27721477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27721477" y="5372100"/>
                  </a:lnTo>
                  <a:lnTo>
                    <a:pt x="29272148" y="2686050"/>
                  </a:lnTo>
                  <a:lnTo>
                    <a:pt x="27721477" y="0"/>
                  </a:lnTo>
                  <a:close/>
                </a:path>
              </a:pathLst>
            </a:custGeom>
            <a:solidFill>
              <a:srgbClr val="86C7ED"/>
            </a:solidFill>
          </p:spPr>
        </p:sp>
        <p:grpSp>
          <p:nvGrpSpPr>
            <p:cNvPr id="6" name="Group 14"/>
            <p:cNvGrpSpPr/>
            <p:nvPr/>
          </p:nvGrpSpPr>
          <p:grpSpPr>
            <a:xfrm>
              <a:off x="-304801" y="642362"/>
              <a:ext cx="7347394" cy="779037"/>
              <a:chOff x="1521139" y="697844"/>
              <a:chExt cx="9796527" cy="1038717"/>
            </a:xfrm>
          </p:grpSpPr>
          <p:grpSp>
            <p:nvGrpSpPr>
              <p:cNvPr id="7" name="Group 15"/>
              <p:cNvGrpSpPr/>
              <p:nvPr/>
            </p:nvGrpSpPr>
            <p:grpSpPr>
              <a:xfrm rot="-10800000">
                <a:off x="1521139" y="697844"/>
                <a:ext cx="9624837" cy="1038717"/>
                <a:chOff x="2886224" y="1261133"/>
                <a:chExt cx="22784924" cy="2458962"/>
              </a:xfrm>
            </p:grpSpPr>
            <p:sp>
              <p:nvSpPr>
                <p:cNvPr id="9" name="Freeform 16"/>
                <p:cNvSpPr/>
                <p:nvPr/>
              </p:nvSpPr>
              <p:spPr>
                <a:xfrm>
                  <a:off x="2886224" y="1261133"/>
                  <a:ext cx="22784924" cy="2458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72148" h="5372100">
                      <a:moveTo>
                        <a:pt x="27721477" y="0"/>
                      </a:moveTo>
                      <a:lnTo>
                        <a:pt x="1550670" y="0"/>
                      </a:lnTo>
                      <a:lnTo>
                        <a:pt x="0" y="2686050"/>
                      </a:lnTo>
                      <a:lnTo>
                        <a:pt x="1550670" y="5372100"/>
                      </a:lnTo>
                      <a:lnTo>
                        <a:pt x="27721477" y="5372100"/>
                      </a:lnTo>
                      <a:lnTo>
                        <a:pt x="29272148" y="2686050"/>
                      </a:lnTo>
                      <a:lnTo>
                        <a:pt x="27721477" y="0"/>
                      </a:lnTo>
                      <a:close/>
                    </a:path>
                  </a:pathLst>
                </a:custGeom>
                <a:solidFill>
                  <a:srgbClr val="1836B2"/>
                </a:solidFill>
              </p:spPr>
            </p:sp>
          </p:grpSp>
          <p:sp>
            <p:nvSpPr>
              <p:cNvPr id="8" name="TextBox 17"/>
              <p:cNvSpPr txBox="1"/>
              <p:nvPr/>
            </p:nvSpPr>
            <p:spPr>
              <a:xfrm>
                <a:off x="2580064" y="835680"/>
                <a:ext cx="8737602" cy="65659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kk-KZ" sz="3200" b="1" spc="-139" dirty="0">
                    <a:solidFill>
                      <a:srgbClr val="FFFFFF"/>
                    </a:solidFill>
                    <a:latin typeface="Arial" panose="020B0604020202020204" pitchFamily="34" charset="0"/>
                    <a:ea typeface="Fira Sans Medium"/>
                    <a:cs typeface="Arial" panose="020B0604020202020204" pitchFamily="34" charset="0"/>
                    <a:sym typeface="Fira Sans Medium"/>
                  </a:rPr>
                  <a:t>Ваучер алу</a:t>
                </a:r>
                <a:endParaRPr lang="en-US" sz="3200" b="1" spc="-139" dirty="0">
                  <a:solidFill>
                    <a:srgbClr val="FFFFFF"/>
                  </a:solidFill>
                  <a:latin typeface="Arial" panose="020B0604020202020204" pitchFamily="34" charset="0"/>
                  <a:ea typeface="Fira Sans Medium"/>
                  <a:cs typeface="Arial" panose="020B0604020202020204" pitchFamily="34" charset="0"/>
                  <a:sym typeface="Fira Sans Medium"/>
                </a:endParaRPr>
              </a:p>
            </p:txBody>
          </p:sp>
        </p:grpSp>
      </p:grpSp>
      <p:sp>
        <p:nvSpPr>
          <p:cNvPr id="27" name="AutoShape 2" descr="Договор – Бесплатные иконки: бизнес и финанс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17533515" y="219480"/>
            <a:ext cx="741485" cy="367252"/>
          </a:xfrm>
          <a:prstGeom prst="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1501EEC-861E-0641-6511-4876E1892D5F}"/>
              </a:ext>
            </a:extLst>
          </p:cNvPr>
          <p:cNvSpPr txBox="1"/>
          <p:nvPr/>
        </p:nvSpPr>
        <p:spPr>
          <a:xfrm>
            <a:off x="9970206" y="1093395"/>
            <a:ext cx="71177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Балабақшаға</a:t>
            </a:r>
            <a:r>
              <a:rPr lang="ru-RU" sz="2800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тапсырыс</a:t>
            </a:r>
            <a:r>
              <a:rPr lang="ru-RU" sz="2800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көлемі</a:t>
            </a:r>
            <a:r>
              <a:rPr lang="ru-RU" sz="2800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бекітілмейді</a:t>
            </a:r>
            <a:endParaRPr lang="ru-RU" sz="2800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3913C2C7-0742-4DC2-7477-15CDD7F511BD}"/>
              </a:ext>
            </a:extLst>
          </p:cNvPr>
          <p:cNvSpPr/>
          <p:nvPr/>
        </p:nvSpPr>
        <p:spPr>
          <a:xfrm>
            <a:off x="8872604" y="1845460"/>
            <a:ext cx="3226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беру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тапсырысының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көлемін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ЖАО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анықтайды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1A53313F-BF14-2899-D4A3-CB8AF2CCCA7E}"/>
              </a:ext>
            </a:extLst>
          </p:cNvPr>
          <p:cNvSpPr/>
          <p:nvPr/>
        </p:nvSpPr>
        <p:spPr>
          <a:xfrm>
            <a:off x="14345599" y="4063730"/>
            <a:ext cx="35889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Балабақшалар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жоба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қуаттылығының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аясында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қатысады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Балабақшаны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ата-аналар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өздері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таңдайды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7869102" y="3237685"/>
            <a:ext cx="4277882" cy="2751649"/>
            <a:chOff x="8448730" y="2196074"/>
            <a:chExt cx="4277882" cy="2751649"/>
          </a:xfrm>
        </p:grpSpPr>
        <p:sp>
          <p:nvSpPr>
            <p:cNvPr id="44" name="AutoShape 5"/>
            <p:cNvSpPr/>
            <p:nvPr/>
          </p:nvSpPr>
          <p:spPr>
            <a:xfrm>
              <a:off x="8448730" y="2196074"/>
              <a:ext cx="4015487" cy="2751649"/>
            </a:xfrm>
            <a:prstGeom prst="rect">
              <a:avLst/>
            </a:prstGeom>
            <a:solidFill>
              <a:srgbClr val="A066CB">
                <a:alpha val="8627"/>
              </a:srgbClr>
            </a:solidFill>
          </p:spPr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7E938D6-D1E4-B536-D4D6-074015BDFE3B}"/>
                </a:ext>
              </a:extLst>
            </p:cNvPr>
            <p:cNvSpPr txBox="1"/>
            <p:nvPr/>
          </p:nvSpPr>
          <p:spPr>
            <a:xfrm>
              <a:off x="9725101" y="2457163"/>
              <a:ext cx="10523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i="1">
                  <a:latin typeface="Arial" panose="020B0604020202020204" pitchFamily="34" charset="0"/>
                  <a:cs typeface="Arial" panose="020B0604020202020204" pitchFamily="34" charset="0"/>
                </a:rPr>
                <a:t>100 </a:t>
              </a:r>
              <a:r>
                <a:rPr lang="ru-RU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орын</a:t>
              </a:r>
              <a:endParaRPr lang="x-none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7B78273-5967-93AA-C17F-530BDC7DD018}"/>
                </a:ext>
              </a:extLst>
            </p:cNvPr>
            <p:cNvSpPr txBox="1"/>
            <p:nvPr/>
          </p:nvSpPr>
          <p:spPr>
            <a:xfrm>
              <a:off x="9697571" y="3282673"/>
              <a:ext cx="104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i="1">
                  <a:latin typeface="Arial" panose="020B0604020202020204" pitchFamily="34" charset="0"/>
                  <a:cs typeface="Arial" panose="020B0604020202020204" pitchFamily="34" charset="0"/>
                </a:rPr>
                <a:t>50 </a:t>
              </a:r>
              <a:r>
                <a:rPr lang="ru-RU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орын</a:t>
              </a:r>
              <a:endParaRPr lang="x-none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BD5CFD0-0D7F-DDA0-5E6A-D6A72606A1E5}"/>
                </a:ext>
              </a:extLst>
            </p:cNvPr>
            <p:cNvSpPr txBox="1"/>
            <p:nvPr/>
          </p:nvSpPr>
          <p:spPr>
            <a:xfrm>
              <a:off x="9731641" y="4116811"/>
              <a:ext cx="10353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i="1">
                  <a:latin typeface="Arial" panose="020B0604020202020204" pitchFamily="34" charset="0"/>
                  <a:cs typeface="Arial" panose="020B0604020202020204" pitchFamily="34" charset="0"/>
                </a:rPr>
                <a:t>30 </a:t>
              </a:r>
              <a:r>
                <a:rPr lang="kk-KZ" i="1" dirty="0">
                  <a:latin typeface="Arial" panose="020B0604020202020204" pitchFamily="34" charset="0"/>
                  <a:cs typeface="Arial" panose="020B0604020202020204" pitchFamily="34" charset="0"/>
                </a:rPr>
                <a:t>орын</a:t>
              </a:r>
              <a:endParaRPr lang="x-none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8731" y="3069180"/>
              <a:ext cx="764554" cy="764554"/>
            </a:xfrm>
            <a:prstGeom prst="rect">
              <a:avLst/>
            </a:prstGeom>
          </p:spPr>
        </p:pic>
        <p:pic>
          <p:nvPicPr>
            <p:cNvPr id="61" name="Google Shape;2789;p7">
              <a:extLst>
                <a:ext uri="{FF2B5EF4-FFF2-40B4-BE49-F238E27FC236}">
                  <a16:creationId xmlns:a16="http://schemas.microsoft.com/office/drawing/2014/main" id="{D991C465-C448-33AF-A0F4-0401B21CF83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  <a:biLevel thresh="25000"/>
            </a:blip>
            <a:srcRect/>
            <a:stretch/>
          </p:blipFill>
          <p:spPr>
            <a:xfrm>
              <a:off x="10691700" y="2196075"/>
              <a:ext cx="640197" cy="7306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2789;p7">
              <a:extLst>
                <a:ext uri="{FF2B5EF4-FFF2-40B4-BE49-F238E27FC236}">
                  <a16:creationId xmlns:a16="http://schemas.microsoft.com/office/drawing/2014/main" id="{D991C465-C448-33AF-A0F4-0401B21CF83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  <a:biLevel thresh="25000"/>
            </a:blip>
            <a:srcRect/>
            <a:stretch/>
          </p:blipFill>
          <p:spPr>
            <a:xfrm>
              <a:off x="10691700" y="3118317"/>
              <a:ext cx="640197" cy="7306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" name="Google Shape;2789;p7">
              <a:extLst>
                <a:ext uri="{FF2B5EF4-FFF2-40B4-BE49-F238E27FC236}">
                  <a16:creationId xmlns:a16="http://schemas.microsoft.com/office/drawing/2014/main" id="{D991C465-C448-33AF-A0F4-0401B21CF83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  <a:biLevel thresh="25000"/>
            </a:blip>
            <a:srcRect/>
            <a:stretch/>
          </p:blipFill>
          <p:spPr>
            <a:xfrm>
              <a:off x="10691699" y="4021359"/>
              <a:ext cx="640197" cy="7306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C7E938D6-D1E4-B536-D4D6-074015BDFE3B}"/>
                </a:ext>
              </a:extLst>
            </p:cNvPr>
            <p:cNvSpPr txBox="1"/>
            <p:nvPr/>
          </p:nvSpPr>
          <p:spPr>
            <a:xfrm>
              <a:off x="11095622" y="2422849"/>
              <a:ext cx="16309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i="1" dirty="0">
                  <a:latin typeface="Arial" panose="020B0604020202020204" pitchFamily="34" charset="0"/>
                  <a:cs typeface="Arial" panose="020B0604020202020204" pitchFamily="34" charset="0"/>
                </a:rPr>
                <a:t>ПМ -150</a:t>
              </a:r>
              <a:r>
                <a:rPr lang="x-none" i="1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орын</a:t>
              </a:r>
              <a:endParaRPr lang="x-none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C7E938D6-D1E4-B536-D4D6-074015BDFE3B}"/>
                </a:ext>
              </a:extLst>
            </p:cNvPr>
            <p:cNvSpPr txBox="1"/>
            <p:nvPr/>
          </p:nvSpPr>
          <p:spPr>
            <a:xfrm>
              <a:off x="11095622" y="3240269"/>
              <a:ext cx="16309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i="1" dirty="0">
                  <a:latin typeface="Arial" panose="020B0604020202020204" pitchFamily="34" charset="0"/>
                  <a:cs typeface="Arial" panose="020B0604020202020204" pitchFamily="34" charset="0"/>
                </a:rPr>
                <a:t>ПМ -100</a:t>
              </a:r>
              <a:r>
                <a:rPr lang="x-none" i="1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орын</a:t>
              </a:r>
              <a:endParaRPr lang="x-none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C7E938D6-D1E4-B536-D4D6-074015BDFE3B}"/>
                </a:ext>
              </a:extLst>
            </p:cNvPr>
            <p:cNvSpPr txBox="1"/>
            <p:nvPr/>
          </p:nvSpPr>
          <p:spPr>
            <a:xfrm>
              <a:off x="11243931" y="4181812"/>
              <a:ext cx="13343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i="1" dirty="0">
                  <a:latin typeface="Arial" panose="020B0604020202020204" pitchFamily="34" charset="0"/>
                  <a:cs typeface="Arial" panose="020B0604020202020204" pitchFamily="34" charset="0"/>
                </a:rPr>
                <a:t>ПМ -50</a:t>
              </a:r>
              <a:r>
                <a:rPr lang="x-none" i="1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орын</a:t>
              </a:r>
              <a:endParaRPr lang="x-none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Группа 13"/>
            <p:cNvGrpSpPr/>
            <p:nvPr/>
          </p:nvGrpSpPr>
          <p:grpSpPr>
            <a:xfrm>
              <a:off x="9271752" y="2717451"/>
              <a:ext cx="709148" cy="1776774"/>
              <a:chOff x="8693956" y="2737924"/>
              <a:chExt cx="709148" cy="1776774"/>
            </a:xfrm>
          </p:grpSpPr>
          <p:cxnSp>
            <p:nvCxnSpPr>
              <p:cNvPr id="91" name="Соединительная линия уступом 90"/>
              <p:cNvCxnSpPr/>
              <p:nvPr/>
            </p:nvCxnSpPr>
            <p:spPr>
              <a:xfrm rot="5400000" flipH="1" flipV="1">
                <a:off x="8601209" y="2830671"/>
                <a:ext cx="871294" cy="685800"/>
              </a:xfrm>
              <a:prstGeom prst="bentConnector3">
                <a:avLst>
                  <a:gd name="adj1" fmla="val 97703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Соединительная линия уступом 91"/>
              <p:cNvCxnSpPr/>
              <p:nvPr/>
            </p:nvCxnSpPr>
            <p:spPr>
              <a:xfrm rot="16200000" flipH="1">
                <a:off x="8604149" y="3715743"/>
                <a:ext cx="888762" cy="709148"/>
              </a:xfrm>
              <a:prstGeom prst="bentConnector3">
                <a:avLst>
                  <a:gd name="adj1" fmla="val 101442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Прямая со стрелкой 93"/>
              <p:cNvCxnSpPr/>
              <p:nvPr/>
            </p:nvCxnSpPr>
            <p:spPr>
              <a:xfrm>
                <a:off x="8693956" y="3609218"/>
                <a:ext cx="6858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Группа 12"/>
          <p:cNvGrpSpPr/>
          <p:nvPr/>
        </p:nvGrpSpPr>
        <p:grpSpPr>
          <a:xfrm>
            <a:off x="13529080" y="6063273"/>
            <a:ext cx="3991910" cy="2865828"/>
            <a:chOff x="10972800" y="2063900"/>
            <a:chExt cx="3657600" cy="2815334"/>
          </a:xfrm>
        </p:grpSpPr>
        <p:sp>
          <p:nvSpPr>
            <p:cNvPr id="43" name="AutoShape 5"/>
            <p:cNvSpPr/>
            <p:nvPr/>
          </p:nvSpPr>
          <p:spPr>
            <a:xfrm>
              <a:off x="10972800" y="2063900"/>
              <a:ext cx="3657600" cy="2815334"/>
            </a:xfrm>
            <a:prstGeom prst="rect">
              <a:avLst/>
            </a:prstGeom>
            <a:solidFill>
              <a:srgbClr val="A066CB">
                <a:alpha val="8627"/>
              </a:srgbClr>
            </a:solidFill>
          </p:spPr>
        </p:sp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6166" y="3082181"/>
              <a:ext cx="695395" cy="695395"/>
            </a:xfrm>
            <a:prstGeom prst="rect">
              <a:avLst/>
            </a:prstGeom>
          </p:spPr>
        </p:pic>
        <p:pic>
          <p:nvPicPr>
            <p:cNvPr id="72" name="Google Shape;2789;p7">
              <a:extLst>
                <a:ext uri="{FF2B5EF4-FFF2-40B4-BE49-F238E27FC236}">
                  <a16:creationId xmlns:a16="http://schemas.microsoft.com/office/drawing/2014/main" id="{D991C465-C448-33AF-A0F4-0401B21CF83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  <a:biLevel thresh="25000"/>
            </a:blip>
            <a:srcRect/>
            <a:stretch/>
          </p:blipFill>
          <p:spPr>
            <a:xfrm>
              <a:off x="13625265" y="2150514"/>
              <a:ext cx="640197" cy="7306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Google Shape;2789;p7">
              <a:extLst>
                <a:ext uri="{FF2B5EF4-FFF2-40B4-BE49-F238E27FC236}">
                  <a16:creationId xmlns:a16="http://schemas.microsoft.com/office/drawing/2014/main" id="{D991C465-C448-33AF-A0F4-0401B21CF83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  <a:biLevel thresh="25000"/>
            </a:blip>
            <a:srcRect/>
            <a:stretch/>
          </p:blipFill>
          <p:spPr>
            <a:xfrm>
              <a:off x="13609783" y="3046939"/>
              <a:ext cx="640197" cy="7306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2789;p7">
              <a:extLst>
                <a:ext uri="{FF2B5EF4-FFF2-40B4-BE49-F238E27FC236}">
                  <a16:creationId xmlns:a16="http://schemas.microsoft.com/office/drawing/2014/main" id="{D991C465-C448-33AF-A0F4-0401B21CF83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  <a:biLevel thresh="25000"/>
            </a:blip>
            <a:srcRect/>
            <a:stretch/>
          </p:blipFill>
          <p:spPr>
            <a:xfrm>
              <a:off x="13609783" y="3874872"/>
              <a:ext cx="640197" cy="73063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5" name="Соединительная линия уступом 94"/>
            <p:cNvCxnSpPr/>
            <p:nvPr/>
          </p:nvCxnSpPr>
          <p:spPr>
            <a:xfrm rot="5400000" flipH="1" flipV="1">
              <a:off x="11848625" y="2721647"/>
              <a:ext cx="871294" cy="685800"/>
            </a:xfrm>
            <a:prstGeom prst="bentConnector3">
              <a:avLst>
                <a:gd name="adj1" fmla="val 9770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Соединительная линия уступом 95"/>
            <p:cNvCxnSpPr/>
            <p:nvPr/>
          </p:nvCxnSpPr>
          <p:spPr>
            <a:xfrm rot="16200000" flipH="1">
              <a:off x="11851565" y="3606719"/>
              <a:ext cx="888762" cy="709148"/>
            </a:xfrm>
            <a:prstGeom prst="bentConnector3">
              <a:avLst>
                <a:gd name="adj1" fmla="val 101442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 стрелкой 96"/>
            <p:cNvCxnSpPr/>
            <p:nvPr/>
          </p:nvCxnSpPr>
          <p:spPr>
            <a:xfrm>
              <a:off x="11941372" y="3500194"/>
              <a:ext cx="6858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C7E938D6-D1E4-B536-D4D6-074015BDFE3B}"/>
                </a:ext>
              </a:extLst>
            </p:cNvPr>
            <p:cNvSpPr txBox="1"/>
            <p:nvPr/>
          </p:nvSpPr>
          <p:spPr>
            <a:xfrm>
              <a:off x="12399598" y="2303313"/>
              <a:ext cx="1317528" cy="634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i="1" dirty="0">
                  <a:latin typeface="Arial" panose="020B0604020202020204" pitchFamily="34" charset="0"/>
                  <a:cs typeface="Arial" panose="020B0604020202020204" pitchFamily="34" charset="0"/>
                </a:rPr>
                <a:t>ПМ -150</a:t>
              </a:r>
              <a:r>
                <a:rPr lang="x-none" i="1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kk-KZ" i="1" dirty="0">
                  <a:latin typeface="Arial" panose="020B0604020202020204" pitchFamily="34" charset="0"/>
                  <a:cs typeface="Arial" panose="020B0604020202020204" pitchFamily="34" charset="0"/>
                </a:rPr>
                <a:t>орын</a:t>
              </a:r>
              <a:endParaRPr lang="x-none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C7E938D6-D1E4-B536-D4D6-074015BDFE3B}"/>
                </a:ext>
              </a:extLst>
            </p:cNvPr>
            <p:cNvSpPr txBox="1"/>
            <p:nvPr/>
          </p:nvSpPr>
          <p:spPr>
            <a:xfrm>
              <a:off x="12415831" y="3147963"/>
              <a:ext cx="1212997" cy="634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i="1" dirty="0">
                  <a:latin typeface="Arial" panose="020B0604020202020204" pitchFamily="34" charset="0"/>
                  <a:cs typeface="Arial" panose="020B0604020202020204" pitchFamily="34" charset="0"/>
                </a:rPr>
                <a:t>ПМ -100</a:t>
              </a:r>
              <a:r>
                <a:rPr lang="x-none" i="1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kk-KZ" i="1" dirty="0">
                  <a:latin typeface="Arial" panose="020B0604020202020204" pitchFamily="34" charset="0"/>
                  <a:cs typeface="Arial" panose="020B0604020202020204" pitchFamily="34" charset="0"/>
                </a:rPr>
                <a:t>орын</a:t>
              </a:r>
              <a:endParaRPr lang="x-none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C7E938D6-D1E4-B536-D4D6-074015BDFE3B}"/>
                </a:ext>
              </a:extLst>
            </p:cNvPr>
            <p:cNvSpPr txBox="1"/>
            <p:nvPr/>
          </p:nvSpPr>
          <p:spPr>
            <a:xfrm>
              <a:off x="12329680" y="4034534"/>
              <a:ext cx="1334371" cy="634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i="1" dirty="0">
                  <a:latin typeface="Arial" panose="020B0604020202020204" pitchFamily="34" charset="0"/>
                  <a:cs typeface="Arial" panose="020B0604020202020204" pitchFamily="34" charset="0"/>
                </a:rPr>
                <a:t>ПМ -50</a:t>
              </a:r>
              <a:r>
                <a:rPr lang="x-none" i="1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орын</a:t>
              </a:r>
              <a:endParaRPr lang="x-none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1" name="Фигура"/>
          <p:cNvSpPr/>
          <p:nvPr/>
        </p:nvSpPr>
        <p:spPr>
          <a:xfrm rot="19327041">
            <a:off x="12047846" y="5935690"/>
            <a:ext cx="1137868" cy="14634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4" h="21550" extrusionOk="0">
                <a:moveTo>
                  <a:pt x="6688" y="0"/>
                </a:moveTo>
                <a:cubicBezTo>
                  <a:pt x="6599" y="0"/>
                  <a:pt x="6510" y="21"/>
                  <a:pt x="6442" y="65"/>
                </a:cubicBezTo>
                <a:cubicBezTo>
                  <a:pt x="6306" y="152"/>
                  <a:pt x="6306" y="293"/>
                  <a:pt x="6442" y="380"/>
                </a:cubicBezTo>
                <a:cubicBezTo>
                  <a:pt x="6578" y="466"/>
                  <a:pt x="6799" y="466"/>
                  <a:pt x="6934" y="380"/>
                </a:cubicBezTo>
                <a:cubicBezTo>
                  <a:pt x="7070" y="293"/>
                  <a:pt x="7070" y="152"/>
                  <a:pt x="6934" y="65"/>
                </a:cubicBezTo>
                <a:cubicBezTo>
                  <a:pt x="6867" y="21"/>
                  <a:pt x="6777" y="0"/>
                  <a:pt x="6688" y="0"/>
                </a:cubicBezTo>
                <a:close/>
                <a:moveTo>
                  <a:pt x="8723" y="0"/>
                </a:moveTo>
                <a:cubicBezTo>
                  <a:pt x="8634" y="0"/>
                  <a:pt x="8545" y="21"/>
                  <a:pt x="8477" y="65"/>
                </a:cubicBezTo>
                <a:cubicBezTo>
                  <a:pt x="8341" y="152"/>
                  <a:pt x="8341" y="293"/>
                  <a:pt x="8477" y="380"/>
                </a:cubicBezTo>
                <a:cubicBezTo>
                  <a:pt x="8613" y="466"/>
                  <a:pt x="8833" y="466"/>
                  <a:pt x="8969" y="380"/>
                </a:cubicBezTo>
                <a:cubicBezTo>
                  <a:pt x="9105" y="293"/>
                  <a:pt x="9105" y="152"/>
                  <a:pt x="8969" y="65"/>
                </a:cubicBezTo>
                <a:cubicBezTo>
                  <a:pt x="8901" y="21"/>
                  <a:pt x="8812" y="0"/>
                  <a:pt x="8723" y="0"/>
                </a:cubicBezTo>
                <a:close/>
                <a:moveTo>
                  <a:pt x="10758" y="0"/>
                </a:moveTo>
                <a:cubicBezTo>
                  <a:pt x="10669" y="0"/>
                  <a:pt x="10579" y="21"/>
                  <a:pt x="10512" y="65"/>
                </a:cubicBezTo>
                <a:cubicBezTo>
                  <a:pt x="10376" y="152"/>
                  <a:pt x="10376" y="293"/>
                  <a:pt x="10512" y="380"/>
                </a:cubicBezTo>
                <a:cubicBezTo>
                  <a:pt x="10647" y="466"/>
                  <a:pt x="10868" y="466"/>
                  <a:pt x="11004" y="380"/>
                </a:cubicBezTo>
                <a:cubicBezTo>
                  <a:pt x="11139" y="293"/>
                  <a:pt x="11139" y="152"/>
                  <a:pt x="11004" y="65"/>
                </a:cubicBezTo>
                <a:cubicBezTo>
                  <a:pt x="10936" y="21"/>
                  <a:pt x="10847" y="0"/>
                  <a:pt x="10758" y="0"/>
                </a:cubicBezTo>
                <a:close/>
                <a:moveTo>
                  <a:pt x="12792" y="0"/>
                </a:moveTo>
                <a:cubicBezTo>
                  <a:pt x="12703" y="0"/>
                  <a:pt x="12614" y="21"/>
                  <a:pt x="12546" y="65"/>
                </a:cubicBezTo>
                <a:cubicBezTo>
                  <a:pt x="12410" y="152"/>
                  <a:pt x="12410" y="293"/>
                  <a:pt x="12546" y="380"/>
                </a:cubicBezTo>
                <a:cubicBezTo>
                  <a:pt x="12682" y="466"/>
                  <a:pt x="12903" y="466"/>
                  <a:pt x="13038" y="380"/>
                </a:cubicBezTo>
                <a:cubicBezTo>
                  <a:pt x="13174" y="293"/>
                  <a:pt x="13174" y="152"/>
                  <a:pt x="13038" y="65"/>
                </a:cubicBezTo>
                <a:cubicBezTo>
                  <a:pt x="12970" y="21"/>
                  <a:pt x="12881" y="0"/>
                  <a:pt x="12792" y="0"/>
                </a:cubicBezTo>
                <a:close/>
                <a:moveTo>
                  <a:pt x="14827" y="0"/>
                </a:moveTo>
                <a:cubicBezTo>
                  <a:pt x="14738" y="0"/>
                  <a:pt x="14649" y="21"/>
                  <a:pt x="14581" y="65"/>
                </a:cubicBezTo>
                <a:cubicBezTo>
                  <a:pt x="14445" y="152"/>
                  <a:pt x="14445" y="293"/>
                  <a:pt x="14581" y="380"/>
                </a:cubicBezTo>
                <a:cubicBezTo>
                  <a:pt x="14717" y="466"/>
                  <a:pt x="14937" y="466"/>
                  <a:pt x="15073" y="380"/>
                </a:cubicBezTo>
                <a:cubicBezTo>
                  <a:pt x="15209" y="293"/>
                  <a:pt x="15209" y="152"/>
                  <a:pt x="15073" y="65"/>
                </a:cubicBezTo>
                <a:cubicBezTo>
                  <a:pt x="15005" y="21"/>
                  <a:pt x="14916" y="0"/>
                  <a:pt x="14827" y="0"/>
                </a:cubicBezTo>
                <a:close/>
                <a:moveTo>
                  <a:pt x="6688" y="1091"/>
                </a:moveTo>
                <a:cubicBezTo>
                  <a:pt x="6549" y="1091"/>
                  <a:pt x="6410" y="1125"/>
                  <a:pt x="6303" y="1193"/>
                </a:cubicBezTo>
                <a:cubicBezTo>
                  <a:pt x="6091" y="1329"/>
                  <a:pt x="6091" y="1550"/>
                  <a:pt x="6303" y="1686"/>
                </a:cubicBezTo>
                <a:cubicBezTo>
                  <a:pt x="6516" y="1821"/>
                  <a:pt x="6861" y="1821"/>
                  <a:pt x="7073" y="1686"/>
                </a:cubicBezTo>
                <a:cubicBezTo>
                  <a:pt x="7286" y="1550"/>
                  <a:pt x="7286" y="1329"/>
                  <a:pt x="7073" y="1193"/>
                </a:cubicBezTo>
                <a:cubicBezTo>
                  <a:pt x="6967" y="1125"/>
                  <a:pt x="6828" y="1091"/>
                  <a:pt x="6688" y="1091"/>
                </a:cubicBezTo>
                <a:close/>
                <a:moveTo>
                  <a:pt x="8723" y="1091"/>
                </a:moveTo>
                <a:cubicBezTo>
                  <a:pt x="8688" y="1091"/>
                  <a:pt x="8654" y="1093"/>
                  <a:pt x="8619" y="1097"/>
                </a:cubicBezTo>
                <a:cubicBezTo>
                  <a:pt x="8516" y="1110"/>
                  <a:pt x="8418" y="1142"/>
                  <a:pt x="8338" y="1193"/>
                </a:cubicBezTo>
                <a:cubicBezTo>
                  <a:pt x="8126" y="1329"/>
                  <a:pt x="8126" y="1550"/>
                  <a:pt x="8338" y="1686"/>
                </a:cubicBezTo>
                <a:cubicBezTo>
                  <a:pt x="8444" y="1754"/>
                  <a:pt x="8584" y="1787"/>
                  <a:pt x="8723" y="1787"/>
                </a:cubicBezTo>
                <a:cubicBezTo>
                  <a:pt x="8862" y="1787"/>
                  <a:pt x="9002" y="1754"/>
                  <a:pt x="9108" y="1686"/>
                </a:cubicBezTo>
                <a:cubicBezTo>
                  <a:pt x="9320" y="1550"/>
                  <a:pt x="9320" y="1329"/>
                  <a:pt x="9108" y="1193"/>
                </a:cubicBezTo>
                <a:cubicBezTo>
                  <a:pt x="9002" y="1125"/>
                  <a:pt x="8862" y="1091"/>
                  <a:pt x="8723" y="1091"/>
                </a:cubicBezTo>
                <a:close/>
                <a:moveTo>
                  <a:pt x="10758" y="1091"/>
                </a:moveTo>
                <a:cubicBezTo>
                  <a:pt x="10723" y="1091"/>
                  <a:pt x="10688" y="1093"/>
                  <a:pt x="10654" y="1097"/>
                </a:cubicBezTo>
                <a:cubicBezTo>
                  <a:pt x="10551" y="1110"/>
                  <a:pt x="10452" y="1142"/>
                  <a:pt x="10373" y="1193"/>
                </a:cubicBezTo>
                <a:cubicBezTo>
                  <a:pt x="10160" y="1329"/>
                  <a:pt x="10160" y="1550"/>
                  <a:pt x="10373" y="1686"/>
                </a:cubicBezTo>
                <a:cubicBezTo>
                  <a:pt x="10479" y="1754"/>
                  <a:pt x="10618" y="1787"/>
                  <a:pt x="10758" y="1787"/>
                </a:cubicBezTo>
                <a:cubicBezTo>
                  <a:pt x="10897" y="1787"/>
                  <a:pt x="11036" y="1754"/>
                  <a:pt x="11143" y="1686"/>
                </a:cubicBezTo>
                <a:cubicBezTo>
                  <a:pt x="11355" y="1550"/>
                  <a:pt x="11355" y="1329"/>
                  <a:pt x="11143" y="1193"/>
                </a:cubicBezTo>
                <a:cubicBezTo>
                  <a:pt x="11036" y="1125"/>
                  <a:pt x="10897" y="1091"/>
                  <a:pt x="10758" y="1091"/>
                </a:cubicBezTo>
                <a:close/>
                <a:moveTo>
                  <a:pt x="12792" y="1091"/>
                </a:moveTo>
                <a:cubicBezTo>
                  <a:pt x="12757" y="1091"/>
                  <a:pt x="12723" y="1093"/>
                  <a:pt x="12689" y="1097"/>
                </a:cubicBezTo>
                <a:cubicBezTo>
                  <a:pt x="12586" y="1110"/>
                  <a:pt x="12487" y="1142"/>
                  <a:pt x="12407" y="1193"/>
                </a:cubicBezTo>
                <a:cubicBezTo>
                  <a:pt x="12195" y="1329"/>
                  <a:pt x="12195" y="1550"/>
                  <a:pt x="12407" y="1686"/>
                </a:cubicBezTo>
                <a:cubicBezTo>
                  <a:pt x="12513" y="1754"/>
                  <a:pt x="12653" y="1787"/>
                  <a:pt x="12792" y="1787"/>
                </a:cubicBezTo>
                <a:cubicBezTo>
                  <a:pt x="12931" y="1787"/>
                  <a:pt x="13071" y="1754"/>
                  <a:pt x="13177" y="1686"/>
                </a:cubicBezTo>
                <a:cubicBezTo>
                  <a:pt x="13390" y="1550"/>
                  <a:pt x="13390" y="1329"/>
                  <a:pt x="13177" y="1193"/>
                </a:cubicBezTo>
                <a:cubicBezTo>
                  <a:pt x="13071" y="1125"/>
                  <a:pt x="12931" y="1091"/>
                  <a:pt x="12792" y="1091"/>
                </a:cubicBezTo>
                <a:close/>
                <a:moveTo>
                  <a:pt x="14827" y="1091"/>
                </a:moveTo>
                <a:cubicBezTo>
                  <a:pt x="14792" y="1091"/>
                  <a:pt x="14758" y="1093"/>
                  <a:pt x="14723" y="1097"/>
                </a:cubicBezTo>
                <a:cubicBezTo>
                  <a:pt x="14620" y="1110"/>
                  <a:pt x="14521" y="1142"/>
                  <a:pt x="14442" y="1193"/>
                </a:cubicBezTo>
                <a:cubicBezTo>
                  <a:pt x="14229" y="1329"/>
                  <a:pt x="14229" y="1550"/>
                  <a:pt x="14442" y="1686"/>
                </a:cubicBezTo>
                <a:cubicBezTo>
                  <a:pt x="14548" y="1754"/>
                  <a:pt x="14688" y="1787"/>
                  <a:pt x="14827" y="1787"/>
                </a:cubicBezTo>
                <a:cubicBezTo>
                  <a:pt x="14966" y="1787"/>
                  <a:pt x="15106" y="1754"/>
                  <a:pt x="15212" y="1686"/>
                </a:cubicBezTo>
                <a:cubicBezTo>
                  <a:pt x="15424" y="1550"/>
                  <a:pt x="15424" y="1329"/>
                  <a:pt x="15212" y="1193"/>
                </a:cubicBezTo>
                <a:cubicBezTo>
                  <a:pt x="15106" y="1125"/>
                  <a:pt x="14966" y="1091"/>
                  <a:pt x="14827" y="1091"/>
                </a:cubicBezTo>
                <a:close/>
                <a:moveTo>
                  <a:pt x="6688" y="2258"/>
                </a:moveTo>
                <a:cubicBezTo>
                  <a:pt x="6529" y="2258"/>
                  <a:pt x="6369" y="2297"/>
                  <a:pt x="6248" y="2375"/>
                </a:cubicBezTo>
                <a:cubicBezTo>
                  <a:pt x="6005" y="2530"/>
                  <a:pt x="6005" y="2782"/>
                  <a:pt x="6248" y="2937"/>
                </a:cubicBezTo>
                <a:cubicBezTo>
                  <a:pt x="6491" y="3093"/>
                  <a:pt x="6886" y="3093"/>
                  <a:pt x="7129" y="2937"/>
                </a:cubicBezTo>
                <a:cubicBezTo>
                  <a:pt x="7372" y="2782"/>
                  <a:pt x="7372" y="2530"/>
                  <a:pt x="7129" y="2375"/>
                </a:cubicBezTo>
                <a:cubicBezTo>
                  <a:pt x="7007" y="2297"/>
                  <a:pt x="6848" y="2258"/>
                  <a:pt x="6688" y="2258"/>
                </a:cubicBezTo>
                <a:close/>
                <a:moveTo>
                  <a:pt x="8723" y="2258"/>
                </a:moveTo>
                <a:cubicBezTo>
                  <a:pt x="8564" y="2258"/>
                  <a:pt x="8404" y="2297"/>
                  <a:pt x="8283" y="2375"/>
                </a:cubicBezTo>
                <a:cubicBezTo>
                  <a:pt x="8040" y="2530"/>
                  <a:pt x="8040" y="2782"/>
                  <a:pt x="8283" y="2937"/>
                </a:cubicBezTo>
                <a:cubicBezTo>
                  <a:pt x="8526" y="3093"/>
                  <a:pt x="8920" y="3093"/>
                  <a:pt x="9163" y="2937"/>
                </a:cubicBezTo>
                <a:cubicBezTo>
                  <a:pt x="9406" y="2782"/>
                  <a:pt x="9406" y="2530"/>
                  <a:pt x="9163" y="2375"/>
                </a:cubicBezTo>
                <a:cubicBezTo>
                  <a:pt x="9042" y="2297"/>
                  <a:pt x="8882" y="2258"/>
                  <a:pt x="8723" y="2258"/>
                </a:cubicBezTo>
                <a:close/>
                <a:moveTo>
                  <a:pt x="10758" y="2258"/>
                </a:moveTo>
                <a:cubicBezTo>
                  <a:pt x="10598" y="2258"/>
                  <a:pt x="10439" y="2297"/>
                  <a:pt x="10317" y="2375"/>
                </a:cubicBezTo>
                <a:cubicBezTo>
                  <a:pt x="10074" y="2530"/>
                  <a:pt x="10074" y="2782"/>
                  <a:pt x="10317" y="2937"/>
                </a:cubicBezTo>
                <a:cubicBezTo>
                  <a:pt x="10560" y="3093"/>
                  <a:pt x="10955" y="3093"/>
                  <a:pt x="11198" y="2937"/>
                </a:cubicBezTo>
                <a:cubicBezTo>
                  <a:pt x="11441" y="2782"/>
                  <a:pt x="11441" y="2530"/>
                  <a:pt x="11198" y="2375"/>
                </a:cubicBezTo>
                <a:cubicBezTo>
                  <a:pt x="11076" y="2297"/>
                  <a:pt x="10917" y="2258"/>
                  <a:pt x="10758" y="2258"/>
                </a:cubicBezTo>
                <a:close/>
                <a:moveTo>
                  <a:pt x="12792" y="2258"/>
                </a:moveTo>
                <a:cubicBezTo>
                  <a:pt x="12633" y="2258"/>
                  <a:pt x="12473" y="2297"/>
                  <a:pt x="12352" y="2375"/>
                </a:cubicBezTo>
                <a:cubicBezTo>
                  <a:pt x="12109" y="2530"/>
                  <a:pt x="12109" y="2782"/>
                  <a:pt x="12352" y="2937"/>
                </a:cubicBezTo>
                <a:cubicBezTo>
                  <a:pt x="12595" y="3093"/>
                  <a:pt x="12990" y="3093"/>
                  <a:pt x="13233" y="2937"/>
                </a:cubicBezTo>
                <a:cubicBezTo>
                  <a:pt x="13476" y="2782"/>
                  <a:pt x="13476" y="2530"/>
                  <a:pt x="13233" y="2375"/>
                </a:cubicBezTo>
                <a:cubicBezTo>
                  <a:pt x="13111" y="2297"/>
                  <a:pt x="12951" y="2258"/>
                  <a:pt x="12792" y="2258"/>
                </a:cubicBezTo>
                <a:close/>
                <a:moveTo>
                  <a:pt x="14827" y="2258"/>
                </a:moveTo>
                <a:cubicBezTo>
                  <a:pt x="14668" y="2258"/>
                  <a:pt x="14508" y="2297"/>
                  <a:pt x="14386" y="2375"/>
                </a:cubicBezTo>
                <a:cubicBezTo>
                  <a:pt x="14143" y="2530"/>
                  <a:pt x="14143" y="2782"/>
                  <a:pt x="14386" y="2937"/>
                </a:cubicBezTo>
                <a:cubicBezTo>
                  <a:pt x="14629" y="3093"/>
                  <a:pt x="15024" y="3093"/>
                  <a:pt x="15267" y="2937"/>
                </a:cubicBezTo>
                <a:cubicBezTo>
                  <a:pt x="15510" y="2782"/>
                  <a:pt x="15510" y="2530"/>
                  <a:pt x="15267" y="2375"/>
                </a:cubicBezTo>
                <a:cubicBezTo>
                  <a:pt x="15146" y="2297"/>
                  <a:pt x="14986" y="2258"/>
                  <a:pt x="14827" y="2258"/>
                </a:cubicBezTo>
                <a:close/>
                <a:moveTo>
                  <a:pt x="6707" y="3439"/>
                </a:moveTo>
                <a:cubicBezTo>
                  <a:pt x="6529" y="3439"/>
                  <a:pt x="6350" y="3483"/>
                  <a:pt x="6214" y="3570"/>
                </a:cubicBezTo>
                <a:cubicBezTo>
                  <a:pt x="5941" y="3744"/>
                  <a:pt x="5941" y="4027"/>
                  <a:pt x="6214" y="4201"/>
                </a:cubicBezTo>
                <a:cubicBezTo>
                  <a:pt x="6486" y="4375"/>
                  <a:pt x="6928" y="4375"/>
                  <a:pt x="7201" y="4201"/>
                </a:cubicBezTo>
                <a:cubicBezTo>
                  <a:pt x="7473" y="4027"/>
                  <a:pt x="7473" y="3744"/>
                  <a:pt x="7201" y="3570"/>
                </a:cubicBezTo>
                <a:cubicBezTo>
                  <a:pt x="7064" y="3483"/>
                  <a:pt x="6886" y="3439"/>
                  <a:pt x="6707" y="3439"/>
                </a:cubicBezTo>
                <a:close/>
                <a:moveTo>
                  <a:pt x="8742" y="3439"/>
                </a:moveTo>
                <a:cubicBezTo>
                  <a:pt x="8563" y="3439"/>
                  <a:pt x="8385" y="3483"/>
                  <a:pt x="8248" y="3570"/>
                </a:cubicBezTo>
                <a:cubicBezTo>
                  <a:pt x="7976" y="3744"/>
                  <a:pt x="7976" y="4027"/>
                  <a:pt x="8248" y="4201"/>
                </a:cubicBezTo>
                <a:cubicBezTo>
                  <a:pt x="8521" y="4375"/>
                  <a:pt x="8963" y="4375"/>
                  <a:pt x="9235" y="4201"/>
                </a:cubicBezTo>
                <a:cubicBezTo>
                  <a:pt x="9508" y="4027"/>
                  <a:pt x="9508" y="3744"/>
                  <a:pt x="9235" y="3570"/>
                </a:cubicBezTo>
                <a:cubicBezTo>
                  <a:pt x="9099" y="3483"/>
                  <a:pt x="8920" y="3439"/>
                  <a:pt x="8742" y="3439"/>
                </a:cubicBezTo>
                <a:close/>
                <a:moveTo>
                  <a:pt x="10776" y="3439"/>
                </a:moveTo>
                <a:cubicBezTo>
                  <a:pt x="10598" y="3439"/>
                  <a:pt x="10419" y="3483"/>
                  <a:pt x="10283" y="3570"/>
                </a:cubicBezTo>
                <a:cubicBezTo>
                  <a:pt x="10011" y="3744"/>
                  <a:pt x="10011" y="4027"/>
                  <a:pt x="10283" y="4201"/>
                </a:cubicBezTo>
                <a:cubicBezTo>
                  <a:pt x="10556" y="4375"/>
                  <a:pt x="10997" y="4375"/>
                  <a:pt x="11270" y="4201"/>
                </a:cubicBezTo>
                <a:cubicBezTo>
                  <a:pt x="11542" y="4027"/>
                  <a:pt x="11542" y="3744"/>
                  <a:pt x="11270" y="3570"/>
                </a:cubicBezTo>
                <a:cubicBezTo>
                  <a:pt x="11134" y="3483"/>
                  <a:pt x="10955" y="3439"/>
                  <a:pt x="10776" y="3439"/>
                </a:cubicBezTo>
                <a:close/>
                <a:moveTo>
                  <a:pt x="12792" y="3439"/>
                </a:moveTo>
                <a:cubicBezTo>
                  <a:pt x="12614" y="3439"/>
                  <a:pt x="12435" y="3483"/>
                  <a:pt x="12299" y="3570"/>
                </a:cubicBezTo>
                <a:cubicBezTo>
                  <a:pt x="12026" y="3744"/>
                  <a:pt x="12026" y="4027"/>
                  <a:pt x="12299" y="4201"/>
                </a:cubicBezTo>
                <a:cubicBezTo>
                  <a:pt x="12571" y="4375"/>
                  <a:pt x="13013" y="4375"/>
                  <a:pt x="13286" y="4201"/>
                </a:cubicBezTo>
                <a:cubicBezTo>
                  <a:pt x="13558" y="4027"/>
                  <a:pt x="13558" y="3744"/>
                  <a:pt x="13286" y="3570"/>
                </a:cubicBezTo>
                <a:cubicBezTo>
                  <a:pt x="13149" y="3483"/>
                  <a:pt x="12971" y="3439"/>
                  <a:pt x="12792" y="3439"/>
                </a:cubicBezTo>
                <a:close/>
                <a:moveTo>
                  <a:pt x="14827" y="3439"/>
                </a:moveTo>
                <a:cubicBezTo>
                  <a:pt x="14648" y="3439"/>
                  <a:pt x="14470" y="3483"/>
                  <a:pt x="14333" y="3570"/>
                </a:cubicBezTo>
                <a:cubicBezTo>
                  <a:pt x="14061" y="3744"/>
                  <a:pt x="14061" y="4027"/>
                  <a:pt x="14333" y="4201"/>
                </a:cubicBezTo>
                <a:cubicBezTo>
                  <a:pt x="14606" y="4375"/>
                  <a:pt x="15048" y="4375"/>
                  <a:pt x="15320" y="4201"/>
                </a:cubicBezTo>
                <a:cubicBezTo>
                  <a:pt x="15593" y="4027"/>
                  <a:pt x="15593" y="3744"/>
                  <a:pt x="15320" y="3570"/>
                </a:cubicBezTo>
                <a:cubicBezTo>
                  <a:pt x="15184" y="3483"/>
                  <a:pt x="15005" y="3439"/>
                  <a:pt x="14827" y="3439"/>
                </a:cubicBezTo>
                <a:close/>
                <a:moveTo>
                  <a:pt x="6688" y="4603"/>
                </a:moveTo>
                <a:cubicBezTo>
                  <a:pt x="6484" y="4603"/>
                  <a:pt x="6279" y="4653"/>
                  <a:pt x="6123" y="4752"/>
                </a:cubicBezTo>
                <a:cubicBezTo>
                  <a:pt x="5811" y="4952"/>
                  <a:pt x="5811" y="5276"/>
                  <a:pt x="6123" y="5476"/>
                </a:cubicBezTo>
                <a:cubicBezTo>
                  <a:pt x="6436" y="5676"/>
                  <a:pt x="6941" y="5676"/>
                  <a:pt x="7254" y="5476"/>
                </a:cubicBezTo>
                <a:cubicBezTo>
                  <a:pt x="7566" y="5276"/>
                  <a:pt x="7566" y="4952"/>
                  <a:pt x="7254" y="4752"/>
                </a:cubicBezTo>
                <a:cubicBezTo>
                  <a:pt x="7097" y="4653"/>
                  <a:pt x="6893" y="4603"/>
                  <a:pt x="6688" y="4603"/>
                </a:cubicBezTo>
                <a:close/>
                <a:moveTo>
                  <a:pt x="8723" y="4603"/>
                </a:moveTo>
                <a:cubicBezTo>
                  <a:pt x="8518" y="4603"/>
                  <a:pt x="8314" y="4653"/>
                  <a:pt x="8158" y="4752"/>
                </a:cubicBezTo>
                <a:cubicBezTo>
                  <a:pt x="7845" y="4952"/>
                  <a:pt x="7845" y="5276"/>
                  <a:pt x="8158" y="5476"/>
                </a:cubicBezTo>
                <a:cubicBezTo>
                  <a:pt x="8470" y="5676"/>
                  <a:pt x="8976" y="5676"/>
                  <a:pt x="9288" y="5476"/>
                </a:cubicBezTo>
                <a:cubicBezTo>
                  <a:pt x="9601" y="5276"/>
                  <a:pt x="9601" y="4952"/>
                  <a:pt x="9288" y="4752"/>
                </a:cubicBezTo>
                <a:cubicBezTo>
                  <a:pt x="9132" y="4653"/>
                  <a:pt x="8928" y="4603"/>
                  <a:pt x="8723" y="4603"/>
                </a:cubicBezTo>
                <a:close/>
                <a:moveTo>
                  <a:pt x="10758" y="4603"/>
                </a:moveTo>
                <a:cubicBezTo>
                  <a:pt x="10553" y="4603"/>
                  <a:pt x="10349" y="4653"/>
                  <a:pt x="10192" y="4752"/>
                </a:cubicBezTo>
                <a:cubicBezTo>
                  <a:pt x="9880" y="4952"/>
                  <a:pt x="9880" y="5276"/>
                  <a:pt x="10192" y="5476"/>
                </a:cubicBezTo>
                <a:cubicBezTo>
                  <a:pt x="10505" y="5676"/>
                  <a:pt x="11010" y="5676"/>
                  <a:pt x="11323" y="5476"/>
                </a:cubicBezTo>
                <a:cubicBezTo>
                  <a:pt x="11635" y="5276"/>
                  <a:pt x="11635" y="4952"/>
                  <a:pt x="11323" y="4752"/>
                </a:cubicBezTo>
                <a:cubicBezTo>
                  <a:pt x="11167" y="4653"/>
                  <a:pt x="10962" y="4603"/>
                  <a:pt x="10758" y="4603"/>
                </a:cubicBezTo>
                <a:close/>
                <a:moveTo>
                  <a:pt x="12792" y="4603"/>
                </a:moveTo>
                <a:cubicBezTo>
                  <a:pt x="12588" y="4603"/>
                  <a:pt x="12383" y="4653"/>
                  <a:pt x="12227" y="4752"/>
                </a:cubicBezTo>
                <a:cubicBezTo>
                  <a:pt x="11915" y="4952"/>
                  <a:pt x="11915" y="5276"/>
                  <a:pt x="12227" y="5476"/>
                </a:cubicBezTo>
                <a:cubicBezTo>
                  <a:pt x="12539" y="5676"/>
                  <a:pt x="13045" y="5676"/>
                  <a:pt x="13357" y="5476"/>
                </a:cubicBezTo>
                <a:cubicBezTo>
                  <a:pt x="13670" y="5276"/>
                  <a:pt x="13670" y="4952"/>
                  <a:pt x="13357" y="4752"/>
                </a:cubicBezTo>
                <a:cubicBezTo>
                  <a:pt x="13201" y="4653"/>
                  <a:pt x="12997" y="4603"/>
                  <a:pt x="12792" y="4603"/>
                </a:cubicBezTo>
                <a:close/>
                <a:moveTo>
                  <a:pt x="14827" y="4603"/>
                </a:moveTo>
                <a:cubicBezTo>
                  <a:pt x="14622" y="4603"/>
                  <a:pt x="14418" y="4653"/>
                  <a:pt x="14262" y="4752"/>
                </a:cubicBezTo>
                <a:cubicBezTo>
                  <a:pt x="13949" y="4952"/>
                  <a:pt x="13949" y="5276"/>
                  <a:pt x="14262" y="5476"/>
                </a:cubicBezTo>
                <a:cubicBezTo>
                  <a:pt x="14574" y="5676"/>
                  <a:pt x="15080" y="5676"/>
                  <a:pt x="15392" y="5476"/>
                </a:cubicBezTo>
                <a:cubicBezTo>
                  <a:pt x="15704" y="5276"/>
                  <a:pt x="15704" y="4952"/>
                  <a:pt x="15392" y="4752"/>
                </a:cubicBezTo>
                <a:cubicBezTo>
                  <a:pt x="15236" y="4653"/>
                  <a:pt x="15032" y="4603"/>
                  <a:pt x="14827" y="4603"/>
                </a:cubicBezTo>
                <a:close/>
                <a:moveTo>
                  <a:pt x="6688" y="5832"/>
                </a:moveTo>
                <a:cubicBezTo>
                  <a:pt x="6484" y="5832"/>
                  <a:pt x="6279" y="5882"/>
                  <a:pt x="6123" y="5982"/>
                </a:cubicBezTo>
                <a:cubicBezTo>
                  <a:pt x="5811" y="6181"/>
                  <a:pt x="5811" y="6506"/>
                  <a:pt x="6123" y="6705"/>
                </a:cubicBezTo>
                <a:cubicBezTo>
                  <a:pt x="6436" y="6905"/>
                  <a:pt x="6941" y="6905"/>
                  <a:pt x="7254" y="6705"/>
                </a:cubicBezTo>
                <a:cubicBezTo>
                  <a:pt x="7566" y="6506"/>
                  <a:pt x="7566" y="6181"/>
                  <a:pt x="7254" y="5982"/>
                </a:cubicBezTo>
                <a:cubicBezTo>
                  <a:pt x="7097" y="5882"/>
                  <a:pt x="6893" y="5832"/>
                  <a:pt x="6688" y="5832"/>
                </a:cubicBezTo>
                <a:close/>
                <a:moveTo>
                  <a:pt x="8723" y="5832"/>
                </a:moveTo>
                <a:cubicBezTo>
                  <a:pt x="8672" y="5832"/>
                  <a:pt x="8620" y="5835"/>
                  <a:pt x="8570" y="5841"/>
                </a:cubicBezTo>
                <a:cubicBezTo>
                  <a:pt x="8419" y="5860"/>
                  <a:pt x="8275" y="5907"/>
                  <a:pt x="8158" y="5982"/>
                </a:cubicBezTo>
                <a:cubicBezTo>
                  <a:pt x="7845" y="6181"/>
                  <a:pt x="7845" y="6506"/>
                  <a:pt x="8158" y="6705"/>
                </a:cubicBezTo>
                <a:cubicBezTo>
                  <a:pt x="8314" y="6805"/>
                  <a:pt x="8518" y="6855"/>
                  <a:pt x="8723" y="6855"/>
                </a:cubicBezTo>
                <a:cubicBezTo>
                  <a:pt x="8928" y="6855"/>
                  <a:pt x="9132" y="6805"/>
                  <a:pt x="9288" y="6705"/>
                </a:cubicBezTo>
                <a:cubicBezTo>
                  <a:pt x="9601" y="6506"/>
                  <a:pt x="9601" y="6181"/>
                  <a:pt x="9288" y="5982"/>
                </a:cubicBezTo>
                <a:cubicBezTo>
                  <a:pt x="9132" y="5882"/>
                  <a:pt x="8928" y="5832"/>
                  <a:pt x="8723" y="5832"/>
                </a:cubicBezTo>
                <a:close/>
                <a:moveTo>
                  <a:pt x="10758" y="5832"/>
                </a:moveTo>
                <a:cubicBezTo>
                  <a:pt x="10706" y="5832"/>
                  <a:pt x="10655" y="5835"/>
                  <a:pt x="10605" y="5841"/>
                </a:cubicBezTo>
                <a:cubicBezTo>
                  <a:pt x="10453" y="5860"/>
                  <a:pt x="10310" y="5907"/>
                  <a:pt x="10192" y="5982"/>
                </a:cubicBezTo>
                <a:cubicBezTo>
                  <a:pt x="9880" y="6181"/>
                  <a:pt x="9880" y="6506"/>
                  <a:pt x="10192" y="6705"/>
                </a:cubicBezTo>
                <a:cubicBezTo>
                  <a:pt x="10349" y="6805"/>
                  <a:pt x="10553" y="6855"/>
                  <a:pt x="10758" y="6855"/>
                </a:cubicBezTo>
                <a:cubicBezTo>
                  <a:pt x="10962" y="6855"/>
                  <a:pt x="11167" y="6805"/>
                  <a:pt x="11323" y="6705"/>
                </a:cubicBezTo>
                <a:cubicBezTo>
                  <a:pt x="11635" y="6506"/>
                  <a:pt x="11635" y="6181"/>
                  <a:pt x="11323" y="5982"/>
                </a:cubicBezTo>
                <a:cubicBezTo>
                  <a:pt x="11167" y="5882"/>
                  <a:pt x="10962" y="5832"/>
                  <a:pt x="10758" y="5832"/>
                </a:cubicBezTo>
                <a:close/>
                <a:moveTo>
                  <a:pt x="12792" y="5832"/>
                </a:moveTo>
                <a:cubicBezTo>
                  <a:pt x="12741" y="5832"/>
                  <a:pt x="12690" y="5835"/>
                  <a:pt x="12639" y="5841"/>
                </a:cubicBezTo>
                <a:cubicBezTo>
                  <a:pt x="12488" y="5860"/>
                  <a:pt x="12344" y="5907"/>
                  <a:pt x="12227" y="5982"/>
                </a:cubicBezTo>
                <a:cubicBezTo>
                  <a:pt x="11915" y="6181"/>
                  <a:pt x="11915" y="6506"/>
                  <a:pt x="12227" y="6705"/>
                </a:cubicBezTo>
                <a:cubicBezTo>
                  <a:pt x="12383" y="6805"/>
                  <a:pt x="12588" y="6855"/>
                  <a:pt x="12792" y="6855"/>
                </a:cubicBezTo>
                <a:cubicBezTo>
                  <a:pt x="12997" y="6855"/>
                  <a:pt x="13201" y="6805"/>
                  <a:pt x="13357" y="6705"/>
                </a:cubicBezTo>
                <a:cubicBezTo>
                  <a:pt x="13670" y="6506"/>
                  <a:pt x="13670" y="6181"/>
                  <a:pt x="13357" y="5982"/>
                </a:cubicBezTo>
                <a:cubicBezTo>
                  <a:pt x="13201" y="5882"/>
                  <a:pt x="12997" y="5832"/>
                  <a:pt x="12792" y="5832"/>
                </a:cubicBezTo>
                <a:close/>
                <a:moveTo>
                  <a:pt x="14827" y="5832"/>
                </a:moveTo>
                <a:cubicBezTo>
                  <a:pt x="14776" y="5832"/>
                  <a:pt x="14724" y="5835"/>
                  <a:pt x="14674" y="5841"/>
                </a:cubicBezTo>
                <a:cubicBezTo>
                  <a:pt x="14523" y="5860"/>
                  <a:pt x="14379" y="5907"/>
                  <a:pt x="14262" y="5982"/>
                </a:cubicBezTo>
                <a:cubicBezTo>
                  <a:pt x="13949" y="6181"/>
                  <a:pt x="13949" y="6506"/>
                  <a:pt x="14262" y="6705"/>
                </a:cubicBezTo>
                <a:cubicBezTo>
                  <a:pt x="14418" y="6805"/>
                  <a:pt x="14622" y="6855"/>
                  <a:pt x="14827" y="6855"/>
                </a:cubicBezTo>
                <a:cubicBezTo>
                  <a:pt x="15032" y="6855"/>
                  <a:pt x="15236" y="6805"/>
                  <a:pt x="15392" y="6705"/>
                </a:cubicBezTo>
                <a:cubicBezTo>
                  <a:pt x="15704" y="6506"/>
                  <a:pt x="15704" y="6181"/>
                  <a:pt x="15392" y="5982"/>
                </a:cubicBezTo>
                <a:cubicBezTo>
                  <a:pt x="15236" y="5882"/>
                  <a:pt x="15032" y="5832"/>
                  <a:pt x="14827" y="5832"/>
                </a:cubicBezTo>
                <a:close/>
                <a:moveTo>
                  <a:pt x="6688" y="11941"/>
                </a:moveTo>
                <a:cubicBezTo>
                  <a:pt x="6484" y="11941"/>
                  <a:pt x="6279" y="11991"/>
                  <a:pt x="6123" y="12091"/>
                </a:cubicBezTo>
                <a:cubicBezTo>
                  <a:pt x="5811" y="12291"/>
                  <a:pt x="5811" y="12615"/>
                  <a:pt x="6123" y="12815"/>
                </a:cubicBezTo>
                <a:cubicBezTo>
                  <a:pt x="6436" y="13015"/>
                  <a:pt x="6941" y="13015"/>
                  <a:pt x="7254" y="12815"/>
                </a:cubicBezTo>
                <a:cubicBezTo>
                  <a:pt x="7566" y="12615"/>
                  <a:pt x="7566" y="12291"/>
                  <a:pt x="7254" y="12091"/>
                </a:cubicBezTo>
                <a:cubicBezTo>
                  <a:pt x="7097" y="11991"/>
                  <a:pt x="6893" y="11941"/>
                  <a:pt x="6688" y="11941"/>
                </a:cubicBezTo>
                <a:close/>
                <a:moveTo>
                  <a:pt x="8723" y="11941"/>
                </a:moveTo>
                <a:cubicBezTo>
                  <a:pt x="8518" y="11941"/>
                  <a:pt x="8314" y="11991"/>
                  <a:pt x="8158" y="12091"/>
                </a:cubicBezTo>
                <a:cubicBezTo>
                  <a:pt x="7845" y="12291"/>
                  <a:pt x="7845" y="12615"/>
                  <a:pt x="8158" y="12815"/>
                </a:cubicBezTo>
                <a:cubicBezTo>
                  <a:pt x="8470" y="13015"/>
                  <a:pt x="8976" y="13015"/>
                  <a:pt x="9288" y="12815"/>
                </a:cubicBezTo>
                <a:cubicBezTo>
                  <a:pt x="9601" y="12615"/>
                  <a:pt x="9601" y="12291"/>
                  <a:pt x="9288" y="12091"/>
                </a:cubicBezTo>
                <a:cubicBezTo>
                  <a:pt x="9132" y="11991"/>
                  <a:pt x="8928" y="11941"/>
                  <a:pt x="8723" y="11941"/>
                </a:cubicBezTo>
                <a:close/>
                <a:moveTo>
                  <a:pt x="10758" y="11941"/>
                </a:moveTo>
                <a:cubicBezTo>
                  <a:pt x="10553" y="11941"/>
                  <a:pt x="10349" y="11991"/>
                  <a:pt x="10192" y="12091"/>
                </a:cubicBezTo>
                <a:cubicBezTo>
                  <a:pt x="9880" y="12291"/>
                  <a:pt x="9880" y="12615"/>
                  <a:pt x="10192" y="12815"/>
                </a:cubicBezTo>
                <a:cubicBezTo>
                  <a:pt x="10505" y="13015"/>
                  <a:pt x="11010" y="13015"/>
                  <a:pt x="11323" y="12815"/>
                </a:cubicBezTo>
                <a:cubicBezTo>
                  <a:pt x="11635" y="12615"/>
                  <a:pt x="11635" y="12291"/>
                  <a:pt x="11323" y="12091"/>
                </a:cubicBezTo>
                <a:cubicBezTo>
                  <a:pt x="11167" y="11991"/>
                  <a:pt x="10962" y="11941"/>
                  <a:pt x="10758" y="11941"/>
                </a:cubicBezTo>
                <a:close/>
                <a:moveTo>
                  <a:pt x="12792" y="11941"/>
                </a:moveTo>
                <a:cubicBezTo>
                  <a:pt x="12588" y="11941"/>
                  <a:pt x="12383" y="11991"/>
                  <a:pt x="12227" y="12091"/>
                </a:cubicBezTo>
                <a:cubicBezTo>
                  <a:pt x="11915" y="12291"/>
                  <a:pt x="11915" y="12615"/>
                  <a:pt x="12227" y="12815"/>
                </a:cubicBezTo>
                <a:cubicBezTo>
                  <a:pt x="12539" y="13015"/>
                  <a:pt x="13045" y="13015"/>
                  <a:pt x="13357" y="12815"/>
                </a:cubicBezTo>
                <a:cubicBezTo>
                  <a:pt x="13670" y="12615"/>
                  <a:pt x="13670" y="12291"/>
                  <a:pt x="13357" y="12091"/>
                </a:cubicBezTo>
                <a:cubicBezTo>
                  <a:pt x="13201" y="11991"/>
                  <a:pt x="12997" y="11941"/>
                  <a:pt x="12792" y="11941"/>
                </a:cubicBezTo>
                <a:close/>
                <a:moveTo>
                  <a:pt x="14827" y="11941"/>
                </a:moveTo>
                <a:cubicBezTo>
                  <a:pt x="14622" y="11941"/>
                  <a:pt x="14418" y="11991"/>
                  <a:pt x="14262" y="12091"/>
                </a:cubicBezTo>
                <a:cubicBezTo>
                  <a:pt x="13949" y="12291"/>
                  <a:pt x="13949" y="12615"/>
                  <a:pt x="14262" y="12815"/>
                </a:cubicBezTo>
                <a:cubicBezTo>
                  <a:pt x="14574" y="13015"/>
                  <a:pt x="15080" y="13015"/>
                  <a:pt x="15392" y="12815"/>
                </a:cubicBezTo>
                <a:cubicBezTo>
                  <a:pt x="15704" y="12615"/>
                  <a:pt x="15704" y="12291"/>
                  <a:pt x="15392" y="12091"/>
                </a:cubicBezTo>
                <a:cubicBezTo>
                  <a:pt x="15236" y="11991"/>
                  <a:pt x="15032" y="11941"/>
                  <a:pt x="14827" y="11941"/>
                </a:cubicBezTo>
                <a:close/>
                <a:moveTo>
                  <a:pt x="6688" y="13158"/>
                </a:moveTo>
                <a:cubicBezTo>
                  <a:pt x="6484" y="13158"/>
                  <a:pt x="6279" y="13208"/>
                  <a:pt x="6123" y="13308"/>
                </a:cubicBezTo>
                <a:cubicBezTo>
                  <a:pt x="5811" y="13508"/>
                  <a:pt x="5811" y="13832"/>
                  <a:pt x="6123" y="14032"/>
                </a:cubicBezTo>
                <a:cubicBezTo>
                  <a:pt x="6436" y="14232"/>
                  <a:pt x="6941" y="14232"/>
                  <a:pt x="7254" y="14032"/>
                </a:cubicBezTo>
                <a:cubicBezTo>
                  <a:pt x="7566" y="13832"/>
                  <a:pt x="7566" y="13508"/>
                  <a:pt x="7254" y="13308"/>
                </a:cubicBezTo>
                <a:cubicBezTo>
                  <a:pt x="7097" y="13208"/>
                  <a:pt x="6893" y="13158"/>
                  <a:pt x="6688" y="13158"/>
                </a:cubicBezTo>
                <a:close/>
                <a:moveTo>
                  <a:pt x="8723" y="13158"/>
                </a:moveTo>
                <a:cubicBezTo>
                  <a:pt x="8518" y="13158"/>
                  <a:pt x="8314" y="13208"/>
                  <a:pt x="8158" y="13308"/>
                </a:cubicBezTo>
                <a:cubicBezTo>
                  <a:pt x="7845" y="13508"/>
                  <a:pt x="7845" y="13832"/>
                  <a:pt x="8158" y="14032"/>
                </a:cubicBezTo>
                <a:cubicBezTo>
                  <a:pt x="8470" y="14232"/>
                  <a:pt x="8976" y="14232"/>
                  <a:pt x="9288" y="14032"/>
                </a:cubicBezTo>
                <a:cubicBezTo>
                  <a:pt x="9601" y="13832"/>
                  <a:pt x="9601" y="13508"/>
                  <a:pt x="9288" y="13308"/>
                </a:cubicBezTo>
                <a:cubicBezTo>
                  <a:pt x="9132" y="13208"/>
                  <a:pt x="8928" y="13158"/>
                  <a:pt x="8723" y="13158"/>
                </a:cubicBezTo>
                <a:close/>
                <a:moveTo>
                  <a:pt x="10758" y="13158"/>
                </a:moveTo>
                <a:cubicBezTo>
                  <a:pt x="10553" y="13158"/>
                  <a:pt x="10349" y="13208"/>
                  <a:pt x="10192" y="13308"/>
                </a:cubicBezTo>
                <a:cubicBezTo>
                  <a:pt x="9880" y="13508"/>
                  <a:pt x="9880" y="13832"/>
                  <a:pt x="10192" y="14032"/>
                </a:cubicBezTo>
                <a:cubicBezTo>
                  <a:pt x="10505" y="14232"/>
                  <a:pt x="11010" y="14232"/>
                  <a:pt x="11323" y="14032"/>
                </a:cubicBezTo>
                <a:cubicBezTo>
                  <a:pt x="11635" y="13832"/>
                  <a:pt x="11635" y="13508"/>
                  <a:pt x="11323" y="13308"/>
                </a:cubicBezTo>
                <a:cubicBezTo>
                  <a:pt x="11167" y="13208"/>
                  <a:pt x="10962" y="13158"/>
                  <a:pt x="10758" y="13158"/>
                </a:cubicBezTo>
                <a:close/>
                <a:moveTo>
                  <a:pt x="14827" y="13158"/>
                </a:moveTo>
                <a:cubicBezTo>
                  <a:pt x="14622" y="13158"/>
                  <a:pt x="14418" y="13208"/>
                  <a:pt x="14262" y="13308"/>
                </a:cubicBezTo>
                <a:cubicBezTo>
                  <a:pt x="13949" y="13508"/>
                  <a:pt x="13949" y="13832"/>
                  <a:pt x="14262" y="14032"/>
                </a:cubicBezTo>
                <a:cubicBezTo>
                  <a:pt x="14574" y="14232"/>
                  <a:pt x="15080" y="14232"/>
                  <a:pt x="15392" y="14032"/>
                </a:cubicBezTo>
                <a:cubicBezTo>
                  <a:pt x="15704" y="13832"/>
                  <a:pt x="15704" y="13508"/>
                  <a:pt x="15392" y="13308"/>
                </a:cubicBezTo>
                <a:cubicBezTo>
                  <a:pt x="15236" y="13208"/>
                  <a:pt x="15032" y="13158"/>
                  <a:pt x="14827" y="13158"/>
                </a:cubicBezTo>
                <a:close/>
                <a:moveTo>
                  <a:pt x="12792" y="13170"/>
                </a:moveTo>
                <a:cubicBezTo>
                  <a:pt x="12588" y="13170"/>
                  <a:pt x="12383" y="13220"/>
                  <a:pt x="12227" y="13320"/>
                </a:cubicBezTo>
                <a:cubicBezTo>
                  <a:pt x="11915" y="13520"/>
                  <a:pt x="11915" y="13844"/>
                  <a:pt x="12227" y="14044"/>
                </a:cubicBezTo>
                <a:cubicBezTo>
                  <a:pt x="12539" y="14244"/>
                  <a:pt x="13045" y="14244"/>
                  <a:pt x="13357" y="14044"/>
                </a:cubicBezTo>
                <a:cubicBezTo>
                  <a:pt x="13670" y="13844"/>
                  <a:pt x="13670" y="13520"/>
                  <a:pt x="13357" y="13320"/>
                </a:cubicBezTo>
                <a:cubicBezTo>
                  <a:pt x="13201" y="13220"/>
                  <a:pt x="12997" y="13170"/>
                  <a:pt x="12792" y="13170"/>
                </a:cubicBezTo>
                <a:close/>
                <a:moveTo>
                  <a:pt x="6688" y="14376"/>
                </a:moveTo>
                <a:cubicBezTo>
                  <a:pt x="6484" y="14376"/>
                  <a:pt x="6279" y="14425"/>
                  <a:pt x="6123" y="14525"/>
                </a:cubicBezTo>
                <a:cubicBezTo>
                  <a:pt x="5811" y="14725"/>
                  <a:pt x="5811" y="15049"/>
                  <a:pt x="6123" y="15249"/>
                </a:cubicBezTo>
                <a:cubicBezTo>
                  <a:pt x="6436" y="15449"/>
                  <a:pt x="6941" y="15449"/>
                  <a:pt x="7254" y="15249"/>
                </a:cubicBezTo>
                <a:cubicBezTo>
                  <a:pt x="7566" y="15049"/>
                  <a:pt x="7566" y="14725"/>
                  <a:pt x="7254" y="14525"/>
                </a:cubicBezTo>
                <a:cubicBezTo>
                  <a:pt x="7097" y="14425"/>
                  <a:pt x="6893" y="14376"/>
                  <a:pt x="6688" y="14376"/>
                </a:cubicBezTo>
                <a:close/>
                <a:moveTo>
                  <a:pt x="8723" y="14376"/>
                </a:moveTo>
                <a:cubicBezTo>
                  <a:pt x="8518" y="14376"/>
                  <a:pt x="8314" y="14425"/>
                  <a:pt x="8158" y="14525"/>
                </a:cubicBezTo>
                <a:cubicBezTo>
                  <a:pt x="7845" y="14725"/>
                  <a:pt x="7845" y="15049"/>
                  <a:pt x="8158" y="15249"/>
                </a:cubicBezTo>
                <a:cubicBezTo>
                  <a:pt x="8470" y="15449"/>
                  <a:pt x="8976" y="15449"/>
                  <a:pt x="9288" y="15249"/>
                </a:cubicBezTo>
                <a:cubicBezTo>
                  <a:pt x="9601" y="15049"/>
                  <a:pt x="9601" y="14725"/>
                  <a:pt x="9288" y="14525"/>
                </a:cubicBezTo>
                <a:cubicBezTo>
                  <a:pt x="9132" y="14425"/>
                  <a:pt x="8928" y="14376"/>
                  <a:pt x="8723" y="14376"/>
                </a:cubicBezTo>
                <a:close/>
                <a:moveTo>
                  <a:pt x="10758" y="14376"/>
                </a:moveTo>
                <a:cubicBezTo>
                  <a:pt x="10553" y="14376"/>
                  <a:pt x="10349" y="14425"/>
                  <a:pt x="10192" y="14525"/>
                </a:cubicBezTo>
                <a:cubicBezTo>
                  <a:pt x="9880" y="14725"/>
                  <a:pt x="9880" y="15049"/>
                  <a:pt x="10192" y="15249"/>
                </a:cubicBezTo>
                <a:cubicBezTo>
                  <a:pt x="10505" y="15449"/>
                  <a:pt x="11010" y="15449"/>
                  <a:pt x="11323" y="15249"/>
                </a:cubicBezTo>
                <a:cubicBezTo>
                  <a:pt x="11635" y="15049"/>
                  <a:pt x="11635" y="14725"/>
                  <a:pt x="11323" y="14525"/>
                </a:cubicBezTo>
                <a:cubicBezTo>
                  <a:pt x="11167" y="14425"/>
                  <a:pt x="10962" y="14376"/>
                  <a:pt x="10758" y="14376"/>
                </a:cubicBezTo>
                <a:close/>
                <a:moveTo>
                  <a:pt x="12792" y="14376"/>
                </a:moveTo>
                <a:cubicBezTo>
                  <a:pt x="12588" y="14376"/>
                  <a:pt x="12383" y="14425"/>
                  <a:pt x="12227" y="14525"/>
                </a:cubicBezTo>
                <a:cubicBezTo>
                  <a:pt x="11915" y="14725"/>
                  <a:pt x="11915" y="15049"/>
                  <a:pt x="12227" y="15249"/>
                </a:cubicBezTo>
                <a:cubicBezTo>
                  <a:pt x="12539" y="15449"/>
                  <a:pt x="13045" y="15449"/>
                  <a:pt x="13357" y="15249"/>
                </a:cubicBezTo>
                <a:cubicBezTo>
                  <a:pt x="13670" y="15049"/>
                  <a:pt x="13670" y="14725"/>
                  <a:pt x="13357" y="14525"/>
                </a:cubicBezTo>
                <a:cubicBezTo>
                  <a:pt x="13201" y="14425"/>
                  <a:pt x="12997" y="14376"/>
                  <a:pt x="12792" y="14376"/>
                </a:cubicBezTo>
                <a:close/>
                <a:moveTo>
                  <a:pt x="14827" y="14376"/>
                </a:moveTo>
                <a:cubicBezTo>
                  <a:pt x="14622" y="14376"/>
                  <a:pt x="14418" y="14425"/>
                  <a:pt x="14262" y="14525"/>
                </a:cubicBezTo>
                <a:cubicBezTo>
                  <a:pt x="13949" y="14725"/>
                  <a:pt x="13949" y="15049"/>
                  <a:pt x="14262" y="15249"/>
                </a:cubicBezTo>
                <a:cubicBezTo>
                  <a:pt x="14574" y="15449"/>
                  <a:pt x="15080" y="15449"/>
                  <a:pt x="15392" y="15249"/>
                </a:cubicBezTo>
                <a:cubicBezTo>
                  <a:pt x="15704" y="15049"/>
                  <a:pt x="15704" y="14725"/>
                  <a:pt x="15392" y="14525"/>
                </a:cubicBezTo>
                <a:cubicBezTo>
                  <a:pt x="15236" y="14425"/>
                  <a:pt x="15032" y="14376"/>
                  <a:pt x="14827" y="14376"/>
                </a:cubicBezTo>
                <a:close/>
                <a:moveTo>
                  <a:pt x="4673" y="14441"/>
                </a:moveTo>
                <a:cubicBezTo>
                  <a:pt x="4494" y="14441"/>
                  <a:pt x="4315" y="14485"/>
                  <a:pt x="4179" y="14572"/>
                </a:cubicBezTo>
                <a:cubicBezTo>
                  <a:pt x="3907" y="14746"/>
                  <a:pt x="3907" y="15029"/>
                  <a:pt x="4179" y="15203"/>
                </a:cubicBezTo>
                <a:cubicBezTo>
                  <a:pt x="4452" y="15378"/>
                  <a:pt x="4893" y="15378"/>
                  <a:pt x="5166" y="15203"/>
                </a:cubicBezTo>
                <a:cubicBezTo>
                  <a:pt x="5438" y="15029"/>
                  <a:pt x="5438" y="14746"/>
                  <a:pt x="5166" y="14572"/>
                </a:cubicBezTo>
                <a:cubicBezTo>
                  <a:pt x="5030" y="14485"/>
                  <a:pt x="4851" y="14441"/>
                  <a:pt x="4673" y="14441"/>
                </a:cubicBezTo>
                <a:close/>
                <a:moveTo>
                  <a:pt x="16861" y="14441"/>
                </a:moveTo>
                <a:cubicBezTo>
                  <a:pt x="16683" y="14441"/>
                  <a:pt x="16504" y="14485"/>
                  <a:pt x="16368" y="14572"/>
                </a:cubicBezTo>
                <a:cubicBezTo>
                  <a:pt x="16096" y="14746"/>
                  <a:pt x="16096" y="15029"/>
                  <a:pt x="16368" y="15203"/>
                </a:cubicBezTo>
                <a:cubicBezTo>
                  <a:pt x="16641" y="15378"/>
                  <a:pt x="17082" y="15378"/>
                  <a:pt x="17355" y="15203"/>
                </a:cubicBezTo>
                <a:cubicBezTo>
                  <a:pt x="17627" y="15029"/>
                  <a:pt x="17627" y="14746"/>
                  <a:pt x="17355" y="14572"/>
                </a:cubicBezTo>
                <a:cubicBezTo>
                  <a:pt x="17219" y="14485"/>
                  <a:pt x="17040" y="14441"/>
                  <a:pt x="16861" y="14441"/>
                </a:cubicBezTo>
                <a:close/>
                <a:moveTo>
                  <a:pt x="2657" y="14489"/>
                </a:moveTo>
                <a:cubicBezTo>
                  <a:pt x="2498" y="14489"/>
                  <a:pt x="2338" y="14528"/>
                  <a:pt x="2216" y="14606"/>
                </a:cubicBezTo>
                <a:cubicBezTo>
                  <a:pt x="1973" y="14761"/>
                  <a:pt x="1973" y="15013"/>
                  <a:pt x="2216" y="15169"/>
                </a:cubicBezTo>
                <a:cubicBezTo>
                  <a:pt x="2459" y="15324"/>
                  <a:pt x="2854" y="15324"/>
                  <a:pt x="3097" y="15169"/>
                </a:cubicBezTo>
                <a:cubicBezTo>
                  <a:pt x="3340" y="15013"/>
                  <a:pt x="3340" y="14761"/>
                  <a:pt x="3097" y="14606"/>
                </a:cubicBezTo>
                <a:cubicBezTo>
                  <a:pt x="2976" y="14528"/>
                  <a:pt x="2816" y="14489"/>
                  <a:pt x="2657" y="14489"/>
                </a:cubicBezTo>
                <a:close/>
                <a:moveTo>
                  <a:pt x="18858" y="14489"/>
                </a:moveTo>
                <a:cubicBezTo>
                  <a:pt x="18699" y="14489"/>
                  <a:pt x="18540" y="14528"/>
                  <a:pt x="18418" y="14606"/>
                </a:cubicBezTo>
                <a:cubicBezTo>
                  <a:pt x="18175" y="14761"/>
                  <a:pt x="18175" y="15013"/>
                  <a:pt x="18418" y="15169"/>
                </a:cubicBezTo>
                <a:cubicBezTo>
                  <a:pt x="18661" y="15324"/>
                  <a:pt x="19056" y="15324"/>
                  <a:pt x="19299" y="15169"/>
                </a:cubicBezTo>
                <a:cubicBezTo>
                  <a:pt x="19542" y="15013"/>
                  <a:pt x="19542" y="14761"/>
                  <a:pt x="19299" y="14606"/>
                </a:cubicBezTo>
                <a:cubicBezTo>
                  <a:pt x="19177" y="14528"/>
                  <a:pt x="19018" y="14489"/>
                  <a:pt x="18858" y="14489"/>
                </a:cubicBezTo>
                <a:close/>
                <a:moveTo>
                  <a:pt x="544" y="14540"/>
                </a:moveTo>
                <a:cubicBezTo>
                  <a:pt x="405" y="14540"/>
                  <a:pt x="266" y="14573"/>
                  <a:pt x="159" y="14641"/>
                </a:cubicBezTo>
                <a:cubicBezTo>
                  <a:pt x="-53" y="14777"/>
                  <a:pt x="-53" y="14998"/>
                  <a:pt x="159" y="15134"/>
                </a:cubicBezTo>
                <a:cubicBezTo>
                  <a:pt x="372" y="15270"/>
                  <a:pt x="716" y="15270"/>
                  <a:pt x="928" y="15134"/>
                </a:cubicBezTo>
                <a:cubicBezTo>
                  <a:pt x="1141" y="14998"/>
                  <a:pt x="1141" y="14777"/>
                  <a:pt x="928" y="14641"/>
                </a:cubicBezTo>
                <a:cubicBezTo>
                  <a:pt x="822" y="14573"/>
                  <a:pt x="684" y="14540"/>
                  <a:pt x="544" y="14540"/>
                </a:cubicBezTo>
                <a:close/>
                <a:moveTo>
                  <a:pt x="20950" y="14540"/>
                </a:moveTo>
                <a:cubicBezTo>
                  <a:pt x="20810" y="14540"/>
                  <a:pt x="20671" y="14573"/>
                  <a:pt x="20565" y="14641"/>
                </a:cubicBezTo>
                <a:cubicBezTo>
                  <a:pt x="20352" y="14777"/>
                  <a:pt x="20352" y="14998"/>
                  <a:pt x="20565" y="15134"/>
                </a:cubicBezTo>
                <a:cubicBezTo>
                  <a:pt x="20777" y="15270"/>
                  <a:pt x="21122" y="15270"/>
                  <a:pt x="21335" y="15134"/>
                </a:cubicBezTo>
                <a:cubicBezTo>
                  <a:pt x="21547" y="14998"/>
                  <a:pt x="21547" y="14777"/>
                  <a:pt x="21335" y="14641"/>
                </a:cubicBezTo>
                <a:cubicBezTo>
                  <a:pt x="21228" y="14573"/>
                  <a:pt x="21089" y="14540"/>
                  <a:pt x="20950" y="14540"/>
                </a:cubicBezTo>
                <a:close/>
                <a:moveTo>
                  <a:pt x="6688" y="15593"/>
                </a:moveTo>
                <a:cubicBezTo>
                  <a:pt x="6484" y="15593"/>
                  <a:pt x="6279" y="15643"/>
                  <a:pt x="6123" y="15742"/>
                </a:cubicBezTo>
                <a:cubicBezTo>
                  <a:pt x="5811" y="15942"/>
                  <a:pt x="5811" y="16266"/>
                  <a:pt x="6123" y="16466"/>
                </a:cubicBezTo>
                <a:cubicBezTo>
                  <a:pt x="6436" y="16666"/>
                  <a:pt x="6941" y="16666"/>
                  <a:pt x="7254" y="16466"/>
                </a:cubicBezTo>
                <a:cubicBezTo>
                  <a:pt x="7566" y="16266"/>
                  <a:pt x="7566" y="15942"/>
                  <a:pt x="7254" y="15742"/>
                </a:cubicBezTo>
                <a:cubicBezTo>
                  <a:pt x="7097" y="15643"/>
                  <a:pt x="6893" y="15593"/>
                  <a:pt x="6688" y="15593"/>
                </a:cubicBezTo>
                <a:close/>
                <a:moveTo>
                  <a:pt x="8723" y="15593"/>
                </a:moveTo>
                <a:cubicBezTo>
                  <a:pt x="8518" y="15593"/>
                  <a:pt x="8314" y="15643"/>
                  <a:pt x="8158" y="15742"/>
                </a:cubicBezTo>
                <a:cubicBezTo>
                  <a:pt x="7845" y="15942"/>
                  <a:pt x="7845" y="16266"/>
                  <a:pt x="8158" y="16466"/>
                </a:cubicBezTo>
                <a:cubicBezTo>
                  <a:pt x="8470" y="16666"/>
                  <a:pt x="8976" y="16666"/>
                  <a:pt x="9288" y="16466"/>
                </a:cubicBezTo>
                <a:cubicBezTo>
                  <a:pt x="9601" y="16266"/>
                  <a:pt x="9601" y="15942"/>
                  <a:pt x="9288" y="15742"/>
                </a:cubicBezTo>
                <a:cubicBezTo>
                  <a:pt x="9132" y="15643"/>
                  <a:pt x="8928" y="15593"/>
                  <a:pt x="8723" y="15593"/>
                </a:cubicBezTo>
                <a:close/>
                <a:moveTo>
                  <a:pt x="10758" y="15593"/>
                </a:moveTo>
                <a:cubicBezTo>
                  <a:pt x="10553" y="15593"/>
                  <a:pt x="10349" y="15643"/>
                  <a:pt x="10192" y="15742"/>
                </a:cubicBezTo>
                <a:cubicBezTo>
                  <a:pt x="9880" y="15942"/>
                  <a:pt x="9880" y="16266"/>
                  <a:pt x="10192" y="16466"/>
                </a:cubicBezTo>
                <a:cubicBezTo>
                  <a:pt x="10505" y="16666"/>
                  <a:pt x="11010" y="16666"/>
                  <a:pt x="11323" y="16466"/>
                </a:cubicBezTo>
                <a:cubicBezTo>
                  <a:pt x="11635" y="16266"/>
                  <a:pt x="11635" y="15942"/>
                  <a:pt x="11323" y="15742"/>
                </a:cubicBezTo>
                <a:cubicBezTo>
                  <a:pt x="11167" y="15643"/>
                  <a:pt x="10962" y="15593"/>
                  <a:pt x="10758" y="15593"/>
                </a:cubicBezTo>
                <a:close/>
                <a:moveTo>
                  <a:pt x="12792" y="15593"/>
                </a:moveTo>
                <a:cubicBezTo>
                  <a:pt x="12588" y="15593"/>
                  <a:pt x="12383" y="15643"/>
                  <a:pt x="12227" y="15742"/>
                </a:cubicBezTo>
                <a:cubicBezTo>
                  <a:pt x="11915" y="15942"/>
                  <a:pt x="11915" y="16266"/>
                  <a:pt x="12227" y="16466"/>
                </a:cubicBezTo>
                <a:cubicBezTo>
                  <a:pt x="12539" y="16666"/>
                  <a:pt x="13045" y="16666"/>
                  <a:pt x="13357" y="16466"/>
                </a:cubicBezTo>
                <a:cubicBezTo>
                  <a:pt x="13670" y="16266"/>
                  <a:pt x="13670" y="15942"/>
                  <a:pt x="13357" y="15742"/>
                </a:cubicBezTo>
                <a:cubicBezTo>
                  <a:pt x="13201" y="15643"/>
                  <a:pt x="12997" y="15593"/>
                  <a:pt x="12792" y="15593"/>
                </a:cubicBezTo>
                <a:close/>
                <a:moveTo>
                  <a:pt x="14827" y="15593"/>
                </a:moveTo>
                <a:cubicBezTo>
                  <a:pt x="14622" y="15593"/>
                  <a:pt x="14418" y="15643"/>
                  <a:pt x="14262" y="15742"/>
                </a:cubicBezTo>
                <a:cubicBezTo>
                  <a:pt x="13949" y="15942"/>
                  <a:pt x="13949" y="16266"/>
                  <a:pt x="14262" y="16466"/>
                </a:cubicBezTo>
                <a:cubicBezTo>
                  <a:pt x="14574" y="16666"/>
                  <a:pt x="15080" y="16666"/>
                  <a:pt x="15392" y="16466"/>
                </a:cubicBezTo>
                <a:cubicBezTo>
                  <a:pt x="15704" y="16266"/>
                  <a:pt x="15704" y="15942"/>
                  <a:pt x="15392" y="15742"/>
                </a:cubicBezTo>
                <a:cubicBezTo>
                  <a:pt x="15236" y="15643"/>
                  <a:pt x="15032" y="15593"/>
                  <a:pt x="14827" y="15593"/>
                </a:cubicBezTo>
                <a:close/>
                <a:moveTo>
                  <a:pt x="4673" y="15658"/>
                </a:moveTo>
                <a:cubicBezTo>
                  <a:pt x="4494" y="15658"/>
                  <a:pt x="4315" y="15702"/>
                  <a:pt x="4179" y="15789"/>
                </a:cubicBezTo>
                <a:cubicBezTo>
                  <a:pt x="3907" y="15963"/>
                  <a:pt x="3907" y="16246"/>
                  <a:pt x="4179" y="16420"/>
                </a:cubicBezTo>
                <a:cubicBezTo>
                  <a:pt x="4452" y="16595"/>
                  <a:pt x="4893" y="16595"/>
                  <a:pt x="5166" y="16420"/>
                </a:cubicBezTo>
                <a:cubicBezTo>
                  <a:pt x="5438" y="16246"/>
                  <a:pt x="5438" y="15963"/>
                  <a:pt x="5166" y="15789"/>
                </a:cubicBezTo>
                <a:cubicBezTo>
                  <a:pt x="5030" y="15702"/>
                  <a:pt x="4851" y="15658"/>
                  <a:pt x="4673" y="15658"/>
                </a:cubicBezTo>
                <a:close/>
                <a:moveTo>
                  <a:pt x="16861" y="15658"/>
                </a:moveTo>
                <a:cubicBezTo>
                  <a:pt x="16683" y="15658"/>
                  <a:pt x="16504" y="15702"/>
                  <a:pt x="16368" y="15789"/>
                </a:cubicBezTo>
                <a:cubicBezTo>
                  <a:pt x="16096" y="15963"/>
                  <a:pt x="16096" y="16246"/>
                  <a:pt x="16368" y="16420"/>
                </a:cubicBezTo>
                <a:cubicBezTo>
                  <a:pt x="16641" y="16595"/>
                  <a:pt x="17082" y="16595"/>
                  <a:pt x="17355" y="16420"/>
                </a:cubicBezTo>
                <a:cubicBezTo>
                  <a:pt x="17627" y="16246"/>
                  <a:pt x="17627" y="15963"/>
                  <a:pt x="17355" y="15789"/>
                </a:cubicBezTo>
                <a:cubicBezTo>
                  <a:pt x="17219" y="15702"/>
                  <a:pt x="17040" y="15658"/>
                  <a:pt x="16861" y="15658"/>
                </a:cubicBezTo>
                <a:close/>
                <a:moveTo>
                  <a:pt x="2646" y="15706"/>
                </a:moveTo>
                <a:cubicBezTo>
                  <a:pt x="2487" y="15706"/>
                  <a:pt x="2327" y="15745"/>
                  <a:pt x="2206" y="15823"/>
                </a:cubicBezTo>
                <a:cubicBezTo>
                  <a:pt x="1963" y="15978"/>
                  <a:pt x="1963" y="16230"/>
                  <a:pt x="2206" y="16386"/>
                </a:cubicBezTo>
                <a:cubicBezTo>
                  <a:pt x="2329" y="16464"/>
                  <a:pt x="2491" y="16503"/>
                  <a:pt x="2652" y="16502"/>
                </a:cubicBezTo>
                <a:cubicBezTo>
                  <a:pt x="2813" y="16503"/>
                  <a:pt x="2974" y="16464"/>
                  <a:pt x="3097" y="16386"/>
                </a:cubicBezTo>
                <a:cubicBezTo>
                  <a:pt x="3340" y="16230"/>
                  <a:pt x="3340" y="15978"/>
                  <a:pt x="3097" y="15823"/>
                </a:cubicBezTo>
                <a:cubicBezTo>
                  <a:pt x="2974" y="15745"/>
                  <a:pt x="2813" y="15706"/>
                  <a:pt x="2652" y="15706"/>
                </a:cubicBezTo>
                <a:cubicBezTo>
                  <a:pt x="2650" y="15706"/>
                  <a:pt x="2648" y="15706"/>
                  <a:pt x="2646" y="15706"/>
                </a:cubicBezTo>
                <a:close/>
                <a:moveTo>
                  <a:pt x="18858" y="15706"/>
                </a:moveTo>
                <a:cubicBezTo>
                  <a:pt x="18699" y="15706"/>
                  <a:pt x="18540" y="15745"/>
                  <a:pt x="18418" y="15823"/>
                </a:cubicBezTo>
                <a:cubicBezTo>
                  <a:pt x="18175" y="15978"/>
                  <a:pt x="18175" y="16230"/>
                  <a:pt x="18418" y="16386"/>
                </a:cubicBezTo>
                <a:cubicBezTo>
                  <a:pt x="18661" y="16541"/>
                  <a:pt x="19056" y="16541"/>
                  <a:pt x="19299" y="16386"/>
                </a:cubicBezTo>
                <a:cubicBezTo>
                  <a:pt x="19542" y="16230"/>
                  <a:pt x="19542" y="15978"/>
                  <a:pt x="19299" y="15823"/>
                </a:cubicBezTo>
                <a:cubicBezTo>
                  <a:pt x="19177" y="15745"/>
                  <a:pt x="19018" y="15706"/>
                  <a:pt x="18858" y="15706"/>
                </a:cubicBezTo>
                <a:close/>
                <a:moveTo>
                  <a:pt x="6678" y="16810"/>
                </a:moveTo>
                <a:cubicBezTo>
                  <a:pt x="6473" y="16810"/>
                  <a:pt x="6268" y="16860"/>
                  <a:pt x="6111" y="16960"/>
                </a:cubicBezTo>
                <a:cubicBezTo>
                  <a:pt x="5799" y="17159"/>
                  <a:pt x="5799" y="17484"/>
                  <a:pt x="6111" y="17683"/>
                </a:cubicBezTo>
                <a:cubicBezTo>
                  <a:pt x="6424" y="17883"/>
                  <a:pt x="6931" y="17883"/>
                  <a:pt x="7243" y="17683"/>
                </a:cubicBezTo>
                <a:cubicBezTo>
                  <a:pt x="7555" y="17484"/>
                  <a:pt x="7555" y="17159"/>
                  <a:pt x="7243" y="16960"/>
                </a:cubicBezTo>
                <a:cubicBezTo>
                  <a:pt x="7087" y="16860"/>
                  <a:pt x="6882" y="16810"/>
                  <a:pt x="6678" y="16810"/>
                </a:cubicBezTo>
                <a:close/>
                <a:moveTo>
                  <a:pt x="8712" y="16810"/>
                </a:moveTo>
                <a:cubicBezTo>
                  <a:pt x="8508" y="16810"/>
                  <a:pt x="8302" y="16860"/>
                  <a:pt x="8146" y="16960"/>
                </a:cubicBezTo>
                <a:cubicBezTo>
                  <a:pt x="7834" y="17159"/>
                  <a:pt x="7834" y="17484"/>
                  <a:pt x="8146" y="17683"/>
                </a:cubicBezTo>
                <a:cubicBezTo>
                  <a:pt x="8458" y="17883"/>
                  <a:pt x="8965" y="17883"/>
                  <a:pt x="9278" y="17683"/>
                </a:cubicBezTo>
                <a:cubicBezTo>
                  <a:pt x="9590" y="17484"/>
                  <a:pt x="9590" y="17159"/>
                  <a:pt x="9278" y="16960"/>
                </a:cubicBezTo>
                <a:cubicBezTo>
                  <a:pt x="9121" y="16860"/>
                  <a:pt x="8917" y="16810"/>
                  <a:pt x="8712" y="16810"/>
                </a:cubicBezTo>
                <a:close/>
                <a:moveTo>
                  <a:pt x="10747" y="16810"/>
                </a:moveTo>
                <a:cubicBezTo>
                  <a:pt x="10542" y="16810"/>
                  <a:pt x="10337" y="16860"/>
                  <a:pt x="10181" y="16960"/>
                </a:cubicBezTo>
                <a:cubicBezTo>
                  <a:pt x="9868" y="17159"/>
                  <a:pt x="9868" y="17484"/>
                  <a:pt x="10181" y="17683"/>
                </a:cubicBezTo>
                <a:cubicBezTo>
                  <a:pt x="10493" y="17883"/>
                  <a:pt x="11000" y="17883"/>
                  <a:pt x="11312" y="17683"/>
                </a:cubicBezTo>
                <a:cubicBezTo>
                  <a:pt x="11625" y="17484"/>
                  <a:pt x="11625" y="17159"/>
                  <a:pt x="11312" y="16960"/>
                </a:cubicBezTo>
                <a:cubicBezTo>
                  <a:pt x="11156" y="16860"/>
                  <a:pt x="10952" y="16810"/>
                  <a:pt x="10747" y="16810"/>
                </a:cubicBezTo>
                <a:close/>
                <a:moveTo>
                  <a:pt x="12782" y="16810"/>
                </a:moveTo>
                <a:cubicBezTo>
                  <a:pt x="12577" y="16810"/>
                  <a:pt x="12371" y="16860"/>
                  <a:pt x="12215" y="16960"/>
                </a:cubicBezTo>
                <a:cubicBezTo>
                  <a:pt x="11903" y="17159"/>
                  <a:pt x="11903" y="17484"/>
                  <a:pt x="12215" y="17683"/>
                </a:cubicBezTo>
                <a:cubicBezTo>
                  <a:pt x="12528" y="17883"/>
                  <a:pt x="13034" y="17883"/>
                  <a:pt x="13347" y="17683"/>
                </a:cubicBezTo>
                <a:cubicBezTo>
                  <a:pt x="13659" y="17484"/>
                  <a:pt x="13659" y="17159"/>
                  <a:pt x="13347" y="16960"/>
                </a:cubicBezTo>
                <a:cubicBezTo>
                  <a:pt x="13191" y="16860"/>
                  <a:pt x="12986" y="16810"/>
                  <a:pt x="12782" y="16810"/>
                </a:cubicBezTo>
                <a:close/>
                <a:moveTo>
                  <a:pt x="14816" y="16810"/>
                </a:moveTo>
                <a:cubicBezTo>
                  <a:pt x="14612" y="16810"/>
                  <a:pt x="14406" y="16860"/>
                  <a:pt x="14250" y="16960"/>
                </a:cubicBezTo>
                <a:cubicBezTo>
                  <a:pt x="13938" y="17159"/>
                  <a:pt x="13938" y="17484"/>
                  <a:pt x="14250" y="17683"/>
                </a:cubicBezTo>
                <a:cubicBezTo>
                  <a:pt x="14562" y="17883"/>
                  <a:pt x="15069" y="17883"/>
                  <a:pt x="15381" y="17683"/>
                </a:cubicBezTo>
                <a:cubicBezTo>
                  <a:pt x="15694" y="17484"/>
                  <a:pt x="15694" y="17159"/>
                  <a:pt x="15381" y="16960"/>
                </a:cubicBezTo>
                <a:cubicBezTo>
                  <a:pt x="15225" y="16860"/>
                  <a:pt x="15021" y="16810"/>
                  <a:pt x="14816" y="16810"/>
                </a:cubicBezTo>
                <a:close/>
                <a:moveTo>
                  <a:pt x="4662" y="16875"/>
                </a:moveTo>
                <a:cubicBezTo>
                  <a:pt x="4483" y="16875"/>
                  <a:pt x="4305" y="16919"/>
                  <a:pt x="4169" y="17006"/>
                </a:cubicBezTo>
                <a:cubicBezTo>
                  <a:pt x="3896" y="17181"/>
                  <a:pt x="3896" y="17463"/>
                  <a:pt x="4169" y="17637"/>
                </a:cubicBezTo>
                <a:cubicBezTo>
                  <a:pt x="4441" y="17812"/>
                  <a:pt x="4883" y="17812"/>
                  <a:pt x="5155" y="17637"/>
                </a:cubicBezTo>
                <a:cubicBezTo>
                  <a:pt x="5428" y="17463"/>
                  <a:pt x="5428" y="17181"/>
                  <a:pt x="5155" y="17006"/>
                </a:cubicBezTo>
                <a:cubicBezTo>
                  <a:pt x="5019" y="16919"/>
                  <a:pt x="4841" y="16875"/>
                  <a:pt x="4662" y="16875"/>
                </a:cubicBezTo>
                <a:close/>
                <a:moveTo>
                  <a:pt x="16851" y="16875"/>
                </a:moveTo>
                <a:cubicBezTo>
                  <a:pt x="16672" y="16875"/>
                  <a:pt x="16494" y="16919"/>
                  <a:pt x="16358" y="17006"/>
                </a:cubicBezTo>
                <a:cubicBezTo>
                  <a:pt x="16085" y="17181"/>
                  <a:pt x="16085" y="17463"/>
                  <a:pt x="16358" y="17637"/>
                </a:cubicBezTo>
                <a:cubicBezTo>
                  <a:pt x="16630" y="17812"/>
                  <a:pt x="17072" y="17812"/>
                  <a:pt x="17344" y="17637"/>
                </a:cubicBezTo>
                <a:cubicBezTo>
                  <a:pt x="17617" y="17463"/>
                  <a:pt x="17617" y="17181"/>
                  <a:pt x="17344" y="17006"/>
                </a:cubicBezTo>
                <a:cubicBezTo>
                  <a:pt x="17208" y="16919"/>
                  <a:pt x="17029" y="16875"/>
                  <a:pt x="16851" y="16875"/>
                </a:cubicBezTo>
                <a:close/>
                <a:moveTo>
                  <a:pt x="6678" y="18092"/>
                </a:moveTo>
                <a:cubicBezTo>
                  <a:pt x="6473" y="18092"/>
                  <a:pt x="6268" y="18142"/>
                  <a:pt x="6111" y="18242"/>
                </a:cubicBezTo>
                <a:cubicBezTo>
                  <a:pt x="5799" y="18442"/>
                  <a:pt x="5799" y="18766"/>
                  <a:pt x="6111" y="18966"/>
                </a:cubicBezTo>
                <a:cubicBezTo>
                  <a:pt x="6424" y="19166"/>
                  <a:pt x="6931" y="19166"/>
                  <a:pt x="7243" y="18966"/>
                </a:cubicBezTo>
                <a:cubicBezTo>
                  <a:pt x="7555" y="18766"/>
                  <a:pt x="7555" y="18442"/>
                  <a:pt x="7243" y="18242"/>
                </a:cubicBezTo>
                <a:cubicBezTo>
                  <a:pt x="7087" y="18142"/>
                  <a:pt x="6882" y="18092"/>
                  <a:pt x="6678" y="18092"/>
                </a:cubicBezTo>
                <a:close/>
                <a:moveTo>
                  <a:pt x="8712" y="18092"/>
                </a:moveTo>
                <a:cubicBezTo>
                  <a:pt x="8508" y="18092"/>
                  <a:pt x="8302" y="18142"/>
                  <a:pt x="8146" y="18242"/>
                </a:cubicBezTo>
                <a:cubicBezTo>
                  <a:pt x="7834" y="18442"/>
                  <a:pt x="7834" y="18766"/>
                  <a:pt x="8146" y="18966"/>
                </a:cubicBezTo>
                <a:cubicBezTo>
                  <a:pt x="8458" y="19166"/>
                  <a:pt x="8965" y="19166"/>
                  <a:pt x="9278" y="18966"/>
                </a:cubicBezTo>
                <a:cubicBezTo>
                  <a:pt x="9590" y="18766"/>
                  <a:pt x="9590" y="18442"/>
                  <a:pt x="9278" y="18242"/>
                </a:cubicBezTo>
                <a:cubicBezTo>
                  <a:pt x="9121" y="18142"/>
                  <a:pt x="8917" y="18092"/>
                  <a:pt x="8712" y="18092"/>
                </a:cubicBezTo>
                <a:close/>
                <a:moveTo>
                  <a:pt x="10747" y="18092"/>
                </a:moveTo>
                <a:cubicBezTo>
                  <a:pt x="10542" y="18092"/>
                  <a:pt x="10337" y="18142"/>
                  <a:pt x="10181" y="18242"/>
                </a:cubicBezTo>
                <a:cubicBezTo>
                  <a:pt x="9868" y="18442"/>
                  <a:pt x="9868" y="18766"/>
                  <a:pt x="10181" y="18966"/>
                </a:cubicBezTo>
                <a:cubicBezTo>
                  <a:pt x="10493" y="19166"/>
                  <a:pt x="11000" y="19166"/>
                  <a:pt x="11312" y="18966"/>
                </a:cubicBezTo>
                <a:cubicBezTo>
                  <a:pt x="11625" y="18766"/>
                  <a:pt x="11625" y="18442"/>
                  <a:pt x="11312" y="18242"/>
                </a:cubicBezTo>
                <a:cubicBezTo>
                  <a:pt x="11156" y="18142"/>
                  <a:pt x="10952" y="18092"/>
                  <a:pt x="10747" y="18092"/>
                </a:cubicBezTo>
                <a:close/>
                <a:moveTo>
                  <a:pt x="12782" y="18092"/>
                </a:moveTo>
                <a:cubicBezTo>
                  <a:pt x="12577" y="18092"/>
                  <a:pt x="12371" y="18142"/>
                  <a:pt x="12215" y="18242"/>
                </a:cubicBezTo>
                <a:cubicBezTo>
                  <a:pt x="11903" y="18442"/>
                  <a:pt x="11903" y="18766"/>
                  <a:pt x="12215" y="18966"/>
                </a:cubicBezTo>
                <a:cubicBezTo>
                  <a:pt x="12528" y="19166"/>
                  <a:pt x="13034" y="19166"/>
                  <a:pt x="13347" y="18966"/>
                </a:cubicBezTo>
                <a:cubicBezTo>
                  <a:pt x="13659" y="18766"/>
                  <a:pt x="13659" y="18442"/>
                  <a:pt x="13347" y="18242"/>
                </a:cubicBezTo>
                <a:cubicBezTo>
                  <a:pt x="13191" y="18142"/>
                  <a:pt x="12986" y="18092"/>
                  <a:pt x="12782" y="18092"/>
                </a:cubicBezTo>
                <a:close/>
                <a:moveTo>
                  <a:pt x="14827" y="18092"/>
                </a:moveTo>
                <a:cubicBezTo>
                  <a:pt x="14622" y="18092"/>
                  <a:pt x="14418" y="18142"/>
                  <a:pt x="14262" y="18242"/>
                </a:cubicBezTo>
                <a:cubicBezTo>
                  <a:pt x="13949" y="18442"/>
                  <a:pt x="13949" y="18766"/>
                  <a:pt x="14262" y="18966"/>
                </a:cubicBezTo>
                <a:cubicBezTo>
                  <a:pt x="14574" y="19166"/>
                  <a:pt x="15080" y="19166"/>
                  <a:pt x="15392" y="18966"/>
                </a:cubicBezTo>
                <a:cubicBezTo>
                  <a:pt x="15704" y="18766"/>
                  <a:pt x="15704" y="18442"/>
                  <a:pt x="15392" y="18242"/>
                </a:cubicBezTo>
                <a:cubicBezTo>
                  <a:pt x="15236" y="18142"/>
                  <a:pt x="15032" y="18092"/>
                  <a:pt x="14827" y="18092"/>
                </a:cubicBezTo>
                <a:close/>
                <a:moveTo>
                  <a:pt x="8723" y="19280"/>
                </a:moveTo>
                <a:cubicBezTo>
                  <a:pt x="8518" y="19280"/>
                  <a:pt x="8314" y="19330"/>
                  <a:pt x="8158" y="19430"/>
                </a:cubicBezTo>
                <a:cubicBezTo>
                  <a:pt x="7845" y="19630"/>
                  <a:pt x="7845" y="19954"/>
                  <a:pt x="8158" y="20154"/>
                </a:cubicBezTo>
                <a:cubicBezTo>
                  <a:pt x="8470" y="20354"/>
                  <a:pt x="8976" y="20354"/>
                  <a:pt x="9288" y="20154"/>
                </a:cubicBezTo>
                <a:cubicBezTo>
                  <a:pt x="9601" y="19954"/>
                  <a:pt x="9601" y="19630"/>
                  <a:pt x="9288" y="19430"/>
                </a:cubicBezTo>
                <a:cubicBezTo>
                  <a:pt x="9132" y="19330"/>
                  <a:pt x="8928" y="19280"/>
                  <a:pt x="8723" y="19280"/>
                </a:cubicBezTo>
                <a:close/>
                <a:moveTo>
                  <a:pt x="10758" y="19280"/>
                </a:moveTo>
                <a:cubicBezTo>
                  <a:pt x="10553" y="19280"/>
                  <a:pt x="10349" y="19330"/>
                  <a:pt x="10192" y="19430"/>
                </a:cubicBezTo>
                <a:cubicBezTo>
                  <a:pt x="9880" y="19630"/>
                  <a:pt x="9880" y="19954"/>
                  <a:pt x="10192" y="20154"/>
                </a:cubicBezTo>
                <a:cubicBezTo>
                  <a:pt x="10505" y="20354"/>
                  <a:pt x="11010" y="20354"/>
                  <a:pt x="11323" y="20154"/>
                </a:cubicBezTo>
                <a:cubicBezTo>
                  <a:pt x="11635" y="19954"/>
                  <a:pt x="11635" y="19630"/>
                  <a:pt x="11323" y="19430"/>
                </a:cubicBezTo>
                <a:cubicBezTo>
                  <a:pt x="11167" y="19330"/>
                  <a:pt x="10962" y="19280"/>
                  <a:pt x="10758" y="19280"/>
                </a:cubicBezTo>
                <a:close/>
                <a:moveTo>
                  <a:pt x="12792" y="19280"/>
                </a:moveTo>
                <a:cubicBezTo>
                  <a:pt x="12588" y="19280"/>
                  <a:pt x="12383" y="19330"/>
                  <a:pt x="12227" y="19430"/>
                </a:cubicBezTo>
                <a:cubicBezTo>
                  <a:pt x="11915" y="19630"/>
                  <a:pt x="11915" y="19954"/>
                  <a:pt x="12227" y="20154"/>
                </a:cubicBezTo>
                <a:cubicBezTo>
                  <a:pt x="12539" y="20354"/>
                  <a:pt x="13045" y="20354"/>
                  <a:pt x="13357" y="20154"/>
                </a:cubicBezTo>
                <a:cubicBezTo>
                  <a:pt x="13670" y="19954"/>
                  <a:pt x="13670" y="19630"/>
                  <a:pt x="13357" y="19430"/>
                </a:cubicBezTo>
                <a:cubicBezTo>
                  <a:pt x="13201" y="19330"/>
                  <a:pt x="12997" y="19280"/>
                  <a:pt x="12792" y="19280"/>
                </a:cubicBezTo>
                <a:close/>
                <a:moveTo>
                  <a:pt x="10766" y="20527"/>
                </a:moveTo>
                <a:cubicBezTo>
                  <a:pt x="10561" y="20527"/>
                  <a:pt x="10356" y="20577"/>
                  <a:pt x="10199" y="20676"/>
                </a:cubicBezTo>
                <a:cubicBezTo>
                  <a:pt x="9887" y="20876"/>
                  <a:pt x="9887" y="21200"/>
                  <a:pt x="10199" y="21400"/>
                </a:cubicBezTo>
                <a:cubicBezTo>
                  <a:pt x="10512" y="21600"/>
                  <a:pt x="11019" y="21600"/>
                  <a:pt x="11331" y="21400"/>
                </a:cubicBezTo>
                <a:cubicBezTo>
                  <a:pt x="11643" y="21200"/>
                  <a:pt x="11643" y="20876"/>
                  <a:pt x="11331" y="20676"/>
                </a:cubicBezTo>
                <a:cubicBezTo>
                  <a:pt x="11175" y="20577"/>
                  <a:pt x="10971" y="20527"/>
                  <a:pt x="10766" y="20527"/>
                </a:cubicBezTo>
                <a:close/>
              </a:path>
            </a:pathLst>
          </a:custGeom>
          <a:gradFill flip="none" rotWithShape="1">
            <a:gsLst>
              <a:gs pos="0">
                <a:sysClr val="window" lastClr="FFFFFF">
                  <a:lumMod val="95000"/>
                </a:sysClr>
              </a:gs>
              <a:gs pos="100000">
                <a:srgbClr val="A066CB"/>
              </a:gs>
            </a:gsLst>
            <a:lin ang="5400000" scaled="0"/>
            <a:tileRect/>
          </a:gra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678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3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sym typeface="Helvetica Neue Medium"/>
            </a:endParaRPr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51" y="4497048"/>
            <a:ext cx="1305673" cy="1398274"/>
          </a:xfrm>
          <a:prstGeom prst="rect">
            <a:avLst/>
          </a:prstGeom>
        </p:spPr>
      </p:pic>
      <p:sp>
        <p:nvSpPr>
          <p:cNvPr id="105" name="TextBox 2"/>
          <p:cNvSpPr txBox="1"/>
          <p:nvPr/>
        </p:nvSpPr>
        <p:spPr>
          <a:xfrm>
            <a:off x="1053759" y="1284762"/>
            <a:ext cx="5499441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800" b="1" dirty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Ваучер </a:t>
            </a:r>
            <a:r>
              <a:rPr lang="ru-RU" sz="2800" b="1" dirty="0" err="1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алды</a:t>
            </a:r>
            <a:r>
              <a:rPr lang="ru-RU" sz="2800" b="1" dirty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.</a:t>
            </a:r>
          </a:p>
          <a:p>
            <a:pPr algn="ctr"/>
            <a:r>
              <a:rPr lang="ru-RU" sz="2800" b="1" dirty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 ары </a:t>
            </a:r>
            <a:r>
              <a:rPr lang="ru-RU" sz="2800" b="1" dirty="0" err="1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қарай</a:t>
            </a:r>
            <a:r>
              <a:rPr lang="ru-RU" sz="2800" b="1" dirty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 не </a:t>
            </a:r>
            <a:r>
              <a:rPr lang="ru-RU" sz="2800" b="1" dirty="0" err="1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істеу</a:t>
            </a:r>
            <a:r>
              <a:rPr lang="ru-RU" sz="2800" b="1" dirty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 </a:t>
            </a:r>
            <a:r>
              <a:rPr lang="ru-RU" sz="2800" b="1" dirty="0" err="1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керек</a:t>
            </a:r>
            <a:r>
              <a:rPr lang="ru-RU" sz="2800" b="1" dirty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?</a:t>
            </a:r>
            <a:endParaRPr lang="en-US" sz="2800" b="1" dirty="0">
              <a:solidFill>
                <a:srgbClr val="1836B2"/>
              </a:solidFill>
              <a:latin typeface="Arial" panose="020B0604020202020204" pitchFamily="34" charset="0"/>
              <a:ea typeface="Fira Sans Ultra-Bold"/>
              <a:cs typeface="Arial" panose="020B0604020202020204" pitchFamily="34" charset="0"/>
              <a:sym typeface="Fira Sans Ultra-Bold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44597" y="3061974"/>
            <a:ext cx="18766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Ваучер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алды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2728341" y="2711091"/>
            <a:ext cx="222217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Бос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орындарды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ескере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отырып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тізімдегі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кез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келген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МДҰ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таңдайды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8" name="Рисунок 10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2760" y="2615298"/>
            <a:ext cx="865640" cy="865640"/>
          </a:xfrm>
          <a:prstGeom prst="rect">
            <a:avLst/>
          </a:prstGeom>
        </p:spPr>
      </p:pic>
      <p:pic>
        <p:nvPicPr>
          <p:cNvPr id="109" name="Рисунок 10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2760" y="3704005"/>
            <a:ext cx="865640" cy="865640"/>
          </a:xfrm>
          <a:prstGeom prst="rect">
            <a:avLst/>
          </a:prstGeom>
        </p:spPr>
      </p:pic>
      <p:pic>
        <p:nvPicPr>
          <p:cNvPr id="110" name="Рисунок 10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2760" y="4879338"/>
            <a:ext cx="865640" cy="865640"/>
          </a:xfrm>
          <a:prstGeom prst="rect">
            <a:avLst/>
          </a:prstGeom>
        </p:spPr>
      </p:pic>
      <p:pic>
        <p:nvPicPr>
          <p:cNvPr id="111" name="Рисунок 1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2760" y="5989334"/>
            <a:ext cx="865640" cy="865640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31" y="4268702"/>
            <a:ext cx="2471441" cy="1268331"/>
          </a:xfrm>
          <a:prstGeom prst="rect">
            <a:avLst/>
          </a:prstGeom>
        </p:spPr>
      </p:pic>
      <p:sp>
        <p:nvSpPr>
          <p:cNvPr id="113" name="Прямоугольник 112"/>
          <p:cNvSpPr/>
          <p:nvPr/>
        </p:nvSpPr>
        <p:spPr>
          <a:xfrm>
            <a:off x="2758319" y="4590752"/>
            <a:ext cx="18437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5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жұмыс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күні</a:t>
            </a:r>
            <a:endParaRPr lang="ru-RU" sz="1400" dirty="0">
              <a:solidFill>
                <a:srgbClr val="000000"/>
              </a:solidFill>
              <a:latin typeface="Arial" panose="020B0604020202020204" pitchFamily="34" charset="0"/>
              <a:ea typeface="Fira Sans Light"/>
              <a:cs typeface="Arial" panose="020B0604020202020204" pitchFamily="34" charset="0"/>
              <a:sym typeface="Fira Sans Light"/>
            </a:endParaRP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+ 2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күн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ұзарту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2646860" y="5611569"/>
            <a:ext cx="24805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МДҰ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қабылдану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үшін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қажетті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құжаттарды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дайындайды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5" name="Прямая со стрелкой 114"/>
          <p:cNvCxnSpPr>
            <a:stCxn id="106" idx="2"/>
            <a:endCxn id="104" idx="0"/>
          </p:cNvCxnSpPr>
          <p:nvPr/>
        </p:nvCxnSpPr>
        <p:spPr>
          <a:xfrm>
            <a:off x="982911" y="3462084"/>
            <a:ext cx="2877" cy="1034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Соединительная линия уступом 115"/>
          <p:cNvCxnSpPr>
            <a:stCxn id="104" idx="3"/>
            <a:endCxn id="107" idx="1"/>
          </p:cNvCxnSpPr>
          <p:nvPr/>
        </p:nvCxnSpPr>
        <p:spPr>
          <a:xfrm flipV="1">
            <a:off x="1638624" y="3526699"/>
            <a:ext cx="1089717" cy="166948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Соединительная линия уступом 116"/>
          <p:cNvCxnSpPr>
            <a:endCxn id="114" idx="1"/>
          </p:cNvCxnSpPr>
          <p:nvPr/>
        </p:nvCxnSpPr>
        <p:spPr>
          <a:xfrm>
            <a:off x="1629660" y="5363598"/>
            <a:ext cx="1017200" cy="90969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Прямоугольник 117"/>
          <p:cNvSpPr/>
          <p:nvPr/>
        </p:nvSpPr>
        <p:spPr>
          <a:xfrm>
            <a:off x="1753619" y="8109593"/>
            <a:ext cx="30235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МДҰ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электронды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келісімшарт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жасасады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9" name="Рисунок 11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30983" y="7880005"/>
            <a:ext cx="737420" cy="737420"/>
          </a:xfrm>
          <a:prstGeom prst="rect">
            <a:avLst/>
          </a:prstGeom>
        </p:spPr>
      </p:pic>
      <p:pic>
        <p:nvPicPr>
          <p:cNvPr id="120" name="Рисунок 11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91" y="7945620"/>
            <a:ext cx="1305673" cy="1398274"/>
          </a:xfrm>
          <a:prstGeom prst="rect">
            <a:avLst/>
          </a:prstGeom>
        </p:spPr>
      </p:pic>
      <p:pic>
        <p:nvPicPr>
          <p:cNvPr id="121" name="Рисунок 1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2760" y="8197616"/>
            <a:ext cx="865640" cy="865640"/>
          </a:xfrm>
          <a:prstGeom prst="rect">
            <a:avLst/>
          </a:prstGeom>
        </p:spPr>
      </p:pic>
      <p:sp>
        <p:nvSpPr>
          <p:cNvPr id="122" name="Равнобедренный треугольник 121"/>
          <p:cNvSpPr/>
          <p:nvPr/>
        </p:nvSpPr>
        <p:spPr>
          <a:xfrm rot="10800000">
            <a:off x="-22412" y="6929510"/>
            <a:ext cx="6575612" cy="84202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AutoShape 9"/>
          <p:cNvSpPr/>
          <p:nvPr/>
        </p:nvSpPr>
        <p:spPr>
          <a:xfrm flipV="1">
            <a:off x="7269919" y="2301624"/>
            <a:ext cx="5320" cy="6331927"/>
          </a:xfrm>
          <a:prstGeom prst="line">
            <a:avLst/>
          </a:prstGeom>
          <a:ln w="101600" cap="rnd">
            <a:solidFill>
              <a:srgbClr val="86C7ED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5CF554D6-16EA-F265-DA55-D99AD0C6E1E1}"/>
              </a:ext>
            </a:extLst>
          </p:cNvPr>
          <p:cNvSpPr txBox="1"/>
          <p:nvPr/>
        </p:nvSpPr>
        <p:spPr>
          <a:xfrm>
            <a:off x="7471488" y="2197113"/>
            <a:ext cx="1449417" cy="442674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БОЛҒАН</a:t>
            </a:r>
            <a:r>
              <a:rPr lang="x-none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x-none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5CF554D6-16EA-F265-DA55-D99AD0C6E1E1}"/>
              </a:ext>
            </a:extLst>
          </p:cNvPr>
          <p:cNvSpPr txBox="1"/>
          <p:nvPr/>
        </p:nvSpPr>
        <p:spPr>
          <a:xfrm>
            <a:off x="12725400" y="4610880"/>
            <a:ext cx="1614133" cy="442674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БОЛАДЫ</a:t>
            </a:r>
            <a:r>
              <a:rPr lang="x-none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x-none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652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18930</TotalTime>
  <Words>2307</Words>
  <Application>Microsoft Office PowerPoint</Application>
  <PresentationFormat>Произвольный</PresentationFormat>
  <Paragraphs>344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Courier New</vt:lpstr>
      <vt:lpstr>Arial</vt:lpstr>
      <vt:lpstr>Wingdings</vt:lpstr>
      <vt:lpstr>Verdana</vt:lpstr>
      <vt:lpstr>Calibri</vt:lpstr>
      <vt:lpstr>Fira Sans Medium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Purple Casual Corporate App Development Startup Digital Brainstorm Presentation</dc:title>
  <dc:creator>Наукенова Гульмира Кайдаровна</dc:creator>
  <cp:lastModifiedBy>User</cp:lastModifiedBy>
  <cp:revision>221</cp:revision>
  <cp:lastPrinted>2025-02-07T11:52:10Z</cp:lastPrinted>
  <dcterms:created xsi:type="dcterms:W3CDTF">2006-08-16T00:00:00Z</dcterms:created>
  <dcterms:modified xsi:type="dcterms:W3CDTF">2025-04-18T01:35:41Z</dcterms:modified>
  <dc:identifier>DAGYo0F8DDU</dc:identifier>
</cp:coreProperties>
</file>